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 id="2147483668" r:id="rId2"/>
    <p:sldMasterId id="2147483674" r:id="rId3"/>
  </p:sldMasterIdLst>
  <p:notesMasterIdLst>
    <p:notesMasterId r:id="rId39"/>
  </p:notesMasterIdLst>
  <p:handoutMasterIdLst>
    <p:handoutMasterId r:id="rId40"/>
  </p:handoutMasterIdLst>
  <p:sldIdLst>
    <p:sldId id="1574" r:id="rId4"/>
    <p:sldId id="1926" r:id="rId5"/>
    <p:sldId id="1927" r:id="rId6"/>
    <p:sldId id="1928" r:id="rId7"/>
    <p:sldId id="1930" r:id="rId8"/>
    <p:sldId id="1941" r:id="rId9"/>
    <p:sldId id="1940" r:id="rId10"/>
    <p:sldId id="1944" r:id="rId11"/>
    <p:sldId id="1908" r:id="rId12"/>
    <p:sldId id="1909" r:id="rId13"/>
    <p:sldId id="1910" r:id="rId14"/>
    <p:sldId id="1906" r:id="rId15"/>
    <p:sldId id="1942" r:id="rId16"/>
    <p:sldId id="1892" r:id="rId17"/>
    <p:sldId id="1894" r:id="rId18"/>
    <p:sldId id="1933" r:id="rId19"/>
    <p:sldId id="1934" r:id="rId20"/>
    <p:sldId id="1943" r:id="rId21"/>
    <p:sldId id="1931" r:id="rId22"/>
    <p:sldId id="1938" r:id="rId23"/>
    <p:sldId id="1912" r:id="rId24"/>
    <p:sldId id="1945" r:id="rId25"/>
    <p:sldId id="1913" r:id="rId26"/>
    <p:sldId id="1914" r:id="rId27"/>
    <p:sldId id="1915" r:id="rId28"/>
    <p:sldId id="1917" r:id="rId29"/>
    <p:sldId id="1918" r:id="rId30"/>
    <p:sldId id="1919" r:id="rId31"/>
    <p:sldId id="1920" r:id="rId32"/>
    <p:sldId id="1921" r:id="rId33"/>
    <p:sldId id="1924" r:id="rId34"/>
    <p:sldId id="1836" r:id="rId35"/>
    <p:sldId id="1837" r:id="rId36"/>
    <p:sldId id="1925" r:id="rId37"/>
    <p:sldId id="1905" r:id="rId38"/>
  </p:sldIdLst>
  <p:sldSz cx="9144000" cy="6858000" type="letter"/>
  <p:notesSz cx="6881813" cy="92964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bson, Debra" initials="DD"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4D5"/>
    <a:srgbClr val="84C441"/>
    <a:srgbClr val="EFA900"/>
    <a:srgbClr val="E8AF61"/>
    <a:srgbClr val="003366"/>
    <a:srgbClr val="5F5F5F"/>
    <a:srgbClr val="F99C3D"/>
    <a:srgbClr val="ED5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81364" autoAdjust="0"/>
  </p:normalViewPr>
  <p:slideViewPr>
    <p:cSldViewPr snapToGrid="0">
      <p:cViewPr>
        <p:scale>
          <a:sx n="80" d="100"/>
          <a:sy n="80" d="100"/>
        </p:scale>
        <p:origin x="-1027" y="-130"/>
      </p:cViewPr>
      <p:guideLst>
        <p:guide orient="horz" pos="1260"/>
        <p:guide orient="horz" pos="3474"/>
        <p:guide pos="2784"/>
        <p:guide pos="2993"/>
      </p:guideLst>
    </p:cSldViewPr>
  </p:slideViewPr>
  <p:outlineViewPr>
    <p:cViewPr>
      <p:scale>
        <a:sx n="33" d="100"/>
        <a:sy n="33" d="100"/>
      </p:scale>
      <p:origin x="54" y="1960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7" d="100"/>
          <a:sy n="97" d="100"/>
        </p:scale>
        <p:origin x="-3528" y="-96"/>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ZOF03-SRV01\users\ekki\Zora\Manuscripts\ASMS2012\No%20of%20lipid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ZOF03-SRV01\users\ekki\Zora\Manuscripts\ASMS2012\No%20of%20lipid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ZOF03-SRV01\users\ekki\Zora\Manuscripts\ASMS2012\No%20of%20lipid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ZOF03-SRV01\users\ekki\Zora\Manuscripts\ASMS2012\No%20of%20lipids.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Lbls>
            <c:txPr>
              <a:bodyPr/>
              <a:lstStyle/>
              <a:p>
                <a:pPr>
                  <a:defRPr sz="1600"/>
                </a:pPr>
                <a:endParaRPr lang="en-US"/>
              </a:p>
            </c:txPr>
            <c:showLegendKey val="0"/>
            <c:showVal val="1"/>
            <c:showCatName val="0"/>
            <c:showSerName val="0"/>
            <c:showPercent val="0"/>
            <c:showBubbleSize val="0"/>
            <c:showLeaderLines val="1"/>
          </c:dLbls>
          <c:cat>
            <c:strRef>
              <c:f>Sheet1!$R$8:$R$10</c:f>
              <c:strCache>
                <c:ptCount val="3"/>
                <c:pt idx="0">
                  <c:v>Diacyl phospholipids</c:v>
                </c:pt>
                <c:pt idx="1">
                  <c:v>Ether-linked/plasmalogen phospholipids </c:v>
                </c:pt>
                <c:pt idx="2">
                  <c:v>Storage</c:v>
                </c:pt>
              </c:strCache>
            </c:strRef>
          </c:cat>
          <c:val>
            <c:numRef>
              <c:f>Sheet1!$V$8:$V$10</c:f>
              <c:numCache>
                <c:formatCode>General</c:formatCode>
                <c:ptCount val="3"/>
                <c:pt idx="0">
                  <c:v>257</c:v>
                </c:pt>
                <c:pt idx="1">
                  <c:v>67</c:v>
                </c:pt>
                <c:pt idx="2">
                  <c:v>132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noFill/>
    <a:ln>
      <a:noFill/>
    </a:ln>
  </c:spPr>
  <c:txPr>
    <a:bodyPr/>
    <a:lstStyle/>
    <a:p>
      <a:pPr>
        <a:defRPr sz="1800" b="1">
          <a:latin typeface="Arial" pitchFamily="34" charset="0"/>
          <a:cs typeface="Arial"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explosion val="25"/>
          <c:dLbls>
            <c:dLbl>
              <c:idx val="0"/>
              <c:layout>
                <c:manualLayout>
                  <c:x val="2.2944550669216062E-2"/>
                  <c:y val="0.12068128370309154"/>
                </c:manualLayout>
              </c:layout>
              <c:showLegendKey val="0"/>
              <c:showVal val="1"/>
              <c:showCatName val="1"/>
              <c:showSerName val="0"/>
              <c:showPercent val="0"/>
              <c:showBubbleSize val="0"/>
            </c:dLbl>
            <c:dLbl>
              <c:idx val="1"/>
              <c:layout>
                <c:manualLayout>
                  <c:x val="-9.6876991714467814E-2"/>
                  <c:y val="0.10510950516075715"/>
                </c:manualLayout>
              </c:layout>
              <c:showLegendKey val="0"/>
              <c:showVal val="1"/>
              <c:showCatName val="1"/>
              <c:showSerName val="0"/>
              <c:showPercent val="0"/>
              <c:showBubbleSize val="0"/>
            </c:dLbl>
            <c:dLbl>
              <c:idx val="2"/>
              <c:layout>
                <c:manualLayout>
                  <c:x val="-0.14531548757170173"/>
                  <c:y val="-1.1678833906750796E-2"/>
                </c:manualLayout>
              </c:layout>
              <c:showLegendKey val="0"/>
              <c:showVal val="1"/>
              <c:showCatName val="1"/>
              <c:showSerName val="0"/>
              <c:showPercent val="0"/>
              <c:showBubbleSize val="0"/>
            </c:dLbl>
            <c:dLbl>
              <c:idx val="3"/>
              <c:layout>
                <c:manualLayout>
                  <c:x val="-3.3142128744423197E-2"/>
                  <c:y val="-0.12457422833867517"/>
                </c:manualLayout>
              </c:layout>
              <c:showLegendKey val="0"/>
              <c:showVal val="1"/>
              <c:showCatName val="1"/>
              <c:showSerName val="0"/>
              <c:showPercent val="0"/>
              <c:showBubbleSize val="0"/>
            </c:dLbl>
            <c:dLbl>
              <c:idx val="4"/>
              <c:layout>
                <c:manualLayout>
                  <c:x val="0.13511790949649469"/>
                  <c:y val="0"/>
                </c:manualLayout>
              </c:layout>
              <c:showLegendKey val="0"/>
              <c:showVal val="1"/>
              <c:showCatName val="1"/>
              <c:showSerName val="0"/>
              <c:showPercent val="0"/>
              <c:showBubbleSize val="0"/>
            </c:dLbl>
            <c:showLegendKey val="0"/>
            <c:showVal val="1"/>
            <c:showCatName val="1"/>
            <c:showSerName val="0"/>
            <c:showPercent val="0"/>
            <c:showBubbleSize val="0"/>
            <c:showLeaderLines val="1"/>
          </c:dLbls>
          <c:cat>
            <c:strRef>
              <c:f>Sheet1!$D$3:$D$7</c:f>
              <c:strCache>
                <c:ptCount val="5"/>
                <c:pt idx="0">
                  <c:v>CE</c:v>
                </c:pt>
                <c:pt idx="1">
                  <c:v>MAG</c:v>
                </c:pt>
                <c:pt idx="2">
                  <c:v>DAG</c:v>
                </c:pt>
                <c:pt idx="3">
                  <c:v>TAG</c:v>
                </c:pt>
                <c:pt idx="4">
                  <c:v>FFA</c:v>
                </c:pt>
              </c:strCache>
            </c:strRef>
          </c:cat>
          <c:val>
            <c:numRef>
              <c:f>Sheet1!$E$3:$E$7</c:f>
              <c:numCache>
                <c:formatCode>General</c:formatCode>
                <c:ptCount val="5"/>
                <c:pt idx="0">
                  <c:v>15</c:v>
                </c:pt>
                <c:pt idx="1">
                  <c:v>18</c:v>
                </c:pt>
                <c:pt idx="2">
                  <c:v>23</c:v>
                </c:pt>
                <c:pt idx="3">
                  <c:v>52</c:v>
                </c:pt>
                <c:pt idx="4">
                  <c:v>24</c:v>
                </c:pt>
              </c:numCache>
            </c:numRef>
          </c:val>
        </c:ser>
        <c:dLbls>
          <c:showLegendKey val="0"/>
          <c:showVal val="1"/>
          <c:showCatName val="1"/>
          <c:showSerName val="0"/>
          <c:showPercent val="0"/>
          <c:showBubbleSize val="0"/>
          <c:showLeaderLines val="1"/>
        </c:dLbls>
        <c:firstSliceAng val="150"/>
        <c:holeSize val="50"/>
      </c:doughnutChart>
    </c:plotArea>
    <c:plotVisOnly val="1"/>
    <c:dispBlanksAs val="gap"/>
    <c:showDLblsOverMax val="0"/>
  </c:chart>
  <c:spPr>
    <a:noFill/>
    <a:ln>
      <a:noFill/>
    </a:ln>
  </c:spPr>
  <c:txPr>
    <a:bodyPr/>
    <a:lstStyle/>
    <a:p>
      <a:pPr>
        <a:defRPr sz="1200" b="1">
          <a:latin typeface="Arial" pitchFamily="34" charset="0"/>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explosion val="25"/>
          <c:dLbls>
            <c:dLbl>
              <c:idx val="0"/>
              <c:layout>
                <c:manualLayout>
                  <c:x val="9.6876991714467814E-2"/>
                  <c:y val="0.10510950516075715"/>
                </c:manualLayout>
              </c:layout>
              <c:showLegendKey val="0"/>
              <c:showVal val="1"/>
              <c:showCatName val="1"/>
              <c:showSerName val="0"/>
              <c:showPercent val="0"/>
              <c:showBubbleSize val="0"/>
            </c:dLbl>
            <c:dLbl>
              <c:idx val="1"/>
              <c:layout>
                <c:manualLayout>
                  <c:x val="8.1580624601657104E-2"/>
                  <c:y val="0.14014600688100953"/>
                </c:manualLayout>
              </c:layout>
              <c:showLegendKey val="0"/>
              <c:showVal val="1"/>
              <c:showCatName val="1"/>
              <c:showSerName val="0"/>
              <c:showPercent val="0"/>
              <c:showBubbleSize val="0"/>
            </c:dLbl>
            <c:dLbl>
              <c:idx val="2"/>
              <c:layout>
                <c:manualLayout>
                  <c:x val="-3.0592934965347304E-2"/>
                  <c:y val="0.13625306224542594"/>
                </c:manualLayout>
              </c:layout>
              <c:showLegendKey val="0"/>
              <c:showVal val="1"/>
              <c:showCatName val="1"/>
              <c:showSerName val="0"/>
              <c:showPercent val="0"/>
              <c:showBubbleSize val="0"/>
            </c:dLbl>
            <c:dLbl>
              <c:idx val="3"/>
              <c:layout>
                <c:manualLayout>
                  <c:x val="4.3339706819630335E-2"/>
                  <c:y val="-0.13236011760984234"/>
                </c:manualLayout>
              </c:layout>
              <c:showLegendKey val="0"/>
              <c:showVal val="1"/>
              <c:showCatName val="1"/>
              <c:showSerName val="0"/>
              <c:showPercent val="0"/>
              <c:showBubbleSize val="0"/>
            </c:dLbl>
            <c:dLbl>
              <c:idx val="4"/>
              <c:layout>
                <c:manualLayout>
                  <c:x val="-7.6812023862862108E-2"/>
                  <c:y val="0.11172380790971725"/>
                </c:manualLayout>
              </c:layout>
              <c:showLegendKey val="0"/>
              <c:showVal val="1"/>
              <c:showCatName val="1"/>
              <c:showSerName val="0"/>
              <c:showPercent val="0"/>
              <c:showBubbleSize val="0"/>
            </c:dLbl>
            <c:dLbl>
              <c:idx val="5"/>
              <c:layout>
                <c:manualLayout>
                  <c:x val="-0.13256851497769279"/>
                  <c:y val="-1.9464723177917993E-2"/>
                </c:manualLayout>
              </c:layout>
              <c:showLegendKey val="0"/>
              <c:showVal val="1"/>
              <c:showCatName val="1"/>
              <c:showSerName val="0"/>
              <c:showPercent val="0"/>
              <c:showBubbleSize val="0"/>
            </c:dLbl>
            <c:dLbl>
              <c:idx val="6"/>
              <c:layout>
                <c:manualLayout>
                  <c:x val="5.098789037603569E-3"/>
                  <c:y val="-0.13236011760984234"/>
                </c:manualLayout>
              </c:layout>
              <c:showLegendKey val="0"/>
              <c:showVal val="1"/>
              <c:showCatName val="1"/>
              <c:showSerName val="0"/>
              <c:showPercent val="0"/>
              <c:showBubbleSize val="0"/>
            </c:dLbl>
            <c:dLbl>
              <c:idx val="7"/>
              <c:layout>
                <c:manualLayout>
                  <c:x val="9.9426386233269604E-2"/>
                  <c:y val="-0.10900244979634076"/>
                </c:manualLayout>
              </c:layout>
              <c:showLegendKey val="0"/>
              <c:showVal val="1"/>
              <c:showCatName val="1"/>
              <c:showSerName val="0"/>
              <c:showPercent val="0"/>
              <c:showBubbleSize val="0"/>
            </c:dLbl>
            <c:dLbl>
              <c:idx val="8"/>
              <c:layout>
                <c:manualLayout>
                  <c:x val="0.11982154238368388"/>
                  <c:y val="-6.6180058804921171E-2"/>
                </c:manualLayout>
              </c:layout>
              <c:showLegendKey val="0"/>
              <c:showVal val="1"/>
              <c:showCatName val="1"/>
              <c:showSerName val="0"/>
              <c:showPercent val="0"/>
              <c:showBubbleSize val="0"/>
            </c:dLbl>
            <c:dLbl>
              <c:idx val="9"/>
              <c:layout>
                <c:manualLayout>
                  <c:x val="0.12492033142128744"/>
                  <c:y val="-3.8929446355835985E-3"/>
                </c:manualLayout>
              </c:layout>
              <c:showLegendKey val="0"/>
              <c:showVal val="1"/>
              <c:showCatName val="1"/>
              <c:showSerName val="0"/>
              <c:showPercent val="0"/>
              <c:showBubbleSize val="0"/>
            </c:dLbl>
            <c:dLbl>
              <c:idx val="10"/>
              <c:layout>
                <c:manualLayout>
                  <c:x val="0.12237093690248566"/>
                  <c:y val="6.6180058804921171E-2"/>
                </c:manualLayout>
              </c:layout>
              <c:showLegendKey val="0"/>
              <c:showVal val="1"/>
              <c:showCatName val="1"/>
              <c:showSerName val="0"/>
              <c:showPercent val="0"/>
              <c:showBubbleSize val="0"/>
            </c:dLbl>
            <c:txPr>
              <a:bodyPr/>
              <a:lstStyle/>
              <a:p>
                <a:pPr>
                  <a:defRPr sz="1200"/>
                </a:pPr>
                <a:endParaRPr lang="en-US"/>
              </a:p>
            </c:txPr>
            <c:showLegendKey val="0"/>
            <c:showVal val="1"/>
            <c:showCatName val="1"/>
            <c:showSerName val="0"/>
            <c:showPercent val="0"/>
            <c:showBubbleSize val="0"/>
            <c:showLeaderLines val="1"/>
          </c:dLbls>
          <c:cat>
            <c:strRef>
              <c:f>Sheet1!$D$10:$D$20</c:f>
              <c:strCache>
                <c:ptCount val="11"/>
                <c:pt idx="0">
                  <c:v>LPA</c:v>
                </c:pt>
                <c:pt idx="1">
                  <c:v>LPC</c:v>
                </c:pt>
                <c:pt idx="2">
                  <c:v>LPE</c:v>
                </c:pt>
                <c:pt idx="3">
                  <c:v>LPI</c:v>
                </c:pt>
                <c:pt idx="4">
                  <c:v>PA</c:v>
                </c:pt>
                <c:pt idx="5">
                  <c:v>PC</c:v>
                </c:pt>
                <c:pt idx="6">
                  <c:v>PE</c:v>
                </c:pt>
                <c:pt idx="7">
                  <c:v>PG</c:v>
                </c:pt>
                <c:pt idx="8">
                  <c:v>PI</c:v>
                </c:pt>
                <c:pt idx="9">
                  <c:v>PS</c:v>
                </c:pt>
                <c:pt idx="10">
                  <c:v>SM</c:v>
                </c:pt>
              </c:strCache>
            </c:strRef>
          </c:cat>
          <c:val>
            <c:numRef>
              <c:f>Sheet1!$E$10:$E$20</c:f>
              <c:numCache>
                <c:formatCode>General</c:formatCode>
                <c:ptCount val="11"/>
                <c:pt idx="0">
                  <c:v>7</c:v>
                </c:pt>
                <c:pt idx="1">
                  <c:v>12</c:v>
                </c:pt>
                <c:pt idx="2">
                  <c:v>12</c:v>
                </c:pt>
                <c:pt idx="3">
                  <c:v>1</c:v>
                </c:pt>
                <c:pt idx="4">
                  <c:v>27</c:v>
                </c:pt>
                <c:pt idx="5">
                  <c:v>62</c:v>
                </c:pt>
                <c:pt idx="6">
                  <c:v>43</c:v>
                </c:pt>
                <c:pt idx="7">
                  <c:v>14</c:v>
                </c:pt>
                <c:pt idx="8">
                  <c:v>27</c:v>
                </c:pt>
                <c:pt idx="9">
                  <c:v>16</c:v>
                </c:pt>
                <c:pt idx="10">
                  <c:v>36</c:v>
                </c:pt>
              </c:numCache>
            </c:numRef>
          </c:val>
        </c:ser>
        <c:dLbls>
          <c:showLegendKey val="0"/>
          <c:showVal val="1"/>
          <c:showCatName val="1"/>
          <c:showSerName val="0"/>
          <c:showPercent val="0"/>
          <c:showBubbleSize val="0"/>
          <c:showLeaderLines val="1"/>
        </c:dLbls>
        <c:firstSliceAng val="150"/>
        <c:holeSize val="50"/>
      </c:doughnutChart>
    </c:plotArea>
    <c:plotVisOnly val="1"/>
    <c:dispBlanksAs val="gap"/>
    <c:showDLblsOverMax val="0"/>
  </c:chart>
  <c:spPr>
    <a:noFill/>
    <a:ln>
      <a:noFill/>
    </a:ln>
  </c:spPr>
  <c:txPr>
    <a:bodyPr/>
    <a:lstStyle/>
    <a:p>
      <a:pPr>
        <a:defRPr sz="1400" b="1">
          <a:latin typeface="Arial" pitchFamily="34" charset="0"/>
          <a:cs typeface="Arial"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explosion val="25"/>
          <c:dLbls>
            <c:dLbl>
              <c:idx val="0"/>
              <c:layout>
                <c:manualLayout>
                  <c:x val="8.8250749916675919E-2"/>
                  <c:y val="0.13896566447148434"/>
                </c:manualLayout>
              </c:layout>
              <c:tx>
                <c:rich>
                  <a:bodyPr/>
                  <a:lstStyle/>
                  <a:p>
                    <a:pPr>
                      <a:defRPr sz="1200"/>
                    </a:pPr>
                    <a:r>
                      <a:rPr lang="en-US" sz="1200" dirty="0"/>
                      <a:t>LPC </a:t>
                    </a:r>
                    <a:r>
                      <a:rPr lang="en-US" sz="1200" dirty="0" smtClean="0"/>
                      <a:t>O;4</a:t>
                    </a:r>
                    <a:endParaRPr lang="en-US" sz="1200" dirty="0"/>
                  </a:p>
                </c:rich>
              </c:tx>
              <c:spPr/>
              <c:showLegendKey val="0"/>
              <c:showVal val="1"/>
              <c:showCatName val="1"/>
              <c:showSerName val="0"/>
              <c:showPercent val="0"/>
              <c:showBubbleSize val="0"/>
            </c:dLbl>
            <c:dLbl>
              <c:idx val="1"/>
              <c:layout>
                <c:manualLayout>
                  <c:x val="-5.3537284894837479E-2"/>
                  <c:y val="0.11289539443192435"/>
                </c:manualLayout>
              </c:layout>
              <c:showLegendKey val="0"/>
              <c:showVal val="1"/>
              <c:showCatName val="1"/>
              <c:showSerName val="0"/>
              <c:showPercent val="0"/>
              <c:showBubbleSize val="0"/>
            </c:dLbl>
            <c:dLbl>
              <c:idx val="2"/>
              <c:layout>
                <c:manualLayout>
                  <c:x val="-0.15041447734903118"/>
                  <c:y val="7.3965948076088375E-2"/>
                </c:manualLayout>
              </c:layout>
              <c:showLegendKey val="0"/>
              <c:showVal val="1"/>
              <c:showCatName val="1"/>
              <c:showSerName val="0"/>
              <c:showPercent val="0"/>
              <c:showBubbleSize val="0"/>
            </c:dLbl>
            <c:dLbl>
              <c:idx val="3"/>
              <c:layout>
                <c:manualLayout>
                  <c:x val="-5.4591712031996448E-2"/>
                  <c:y val="-0.21634842516023672"/>
                </c:manualLayout>
              </c:layout>
              <c:showLegendKey val="0"/>
              <c:showVal val="1"/>
              <c:showCatName val="1"/>
              <c:showSerName val="0"/>
              <c:showPercent val="0"/>
              <c:showBubbleSize val="0"/>
            </c:dLbl>
            <c:dLbl>
              <c:idx val="4"/>
              <c:layout>
                <c:manualLayout>
                  <c:x val="5.8636073932441045E-2"/>
                  <c:y val="0.16350367469451113"/>
                </c:manualLayout>
              </c:layout>
              <c:showLegendKey val="0"/>
              <c:showVal val="1"/>
              <c:showCatName val="1"/>
              <c:showSerName val="0"/>
              <c:showPercent val="0"/>
              <c:showBubbleSize val="0"/>
            </c:dLbl>
            <c:dLbl>
              <c:idx val="5"/>
              <c:layout>
                <c:manualLayout>
                  <c:x val="-0.10707456978967496"/>
                  <c:y val="-9.3430671254006364E-2"/>
                </c:manualLayout>
              </c:layout>
              <c:showLegendKey val="0"/>
              <c:showVal val="1"/>
              <c:showCatName val="1"/>
              <c:showSerName val="0"/>
              <c:showPercent val="0"/>
              <c:showBubbleSize val="0"/>
            </c:dLbl>
            <c:dLbl>
              <c:idx val="6"/>
              <c:layout>
                <c:manualLayout>
                  <c:x val="0.16826003824091779"/>
                  <c:y val="1.1678833906750796E-2"/>
                </c:manualLayout>
              </c:layout>
              <c:showLegendKey val="0"/>
              <c:showVal val="1"/>
              <c:showCatName val="1"/>
              <c:showSerName val="0"/>
              <c:showPercent val="0"/>
              <c:showBubbleSize val="0"/>
            </c:dLbl>
            <c:dLbl>
              <c:idx val="7"/>
              <c:layout>
                <c:manualLayout>
                  <c:x val="9.9426386233269604E-2"/>
                  <c:y val="-0.10900244979634076"/>
                </c:manualLayout>
              </c:layout>
              <c:showLegendKey val="0"/>
              <c:showVal val="1"/>
              <c:showCatName val="1"/>
              <c:showSerName val="0"/>
              <c:showPercent val="0"/>
              <c:showBubbleSize val="0"/>
            </c:dLbl>
            <c:dLbl>
              <c:idx val="8"/>
              <c:layout>
                <c:manualLayout>
                  <c:x val="0.11982154238368388"/>
                  <c:y val="-6.6180058804921171E-2"/>
                </c:manualLayout>
              </c:layout>
              <c:showLegendKey val="0"/>
              <c:showVal val="1"/>
              <c:showCatName val="1"/>
              <c:showSerName val="0"/>
              <c:showPercent val="0"/>
              <c:showBubbleSize val="0"/>
            </c:dLbl>
            <c:dLbl>
              <c:idx val="9"/>
              <c:layout>
                <c:manualLayout>
                  <c:x val="0.12492033142128744"/>
                  <c:y val="-3.8929446355835985E-3"/>
                </c:manualLayout>
              </c:layout>
              <c:showLegendKey val="0"/>
              <c:showVal val="1"/>
              <c:showCatName val="1"/>
              <c:showSerName val="0"/>
              <c:showPercent val="0"/>
              <c:showBubbleSize val="0"/>
            </c:dLbl>
            <c:dLbl>
              <c:idx val="10"/>
              <c:layout>
                <c:manualLayout>
                  <c:x val="0.12237093690248566"/>
                  <c:y val="6.6180058804921171E-2"/>
                </c:manualLayout>
              </c:layout>
              <c:showLegendKey val="0"/>
              <c:showVal val="1"/>
              <c:showCatName val="1"/>
              <c:showSerName val="0"/>
              <c:showPercent val="0"/>
              <c:showBubbleSize val="0"/>
            </c:dLbl>
            <c:showLegendKey val="0"/>
            <c:showVal val="1"/>
            <c:showCatName val="1"/>
            <c:showSerName val="0"/>
            <c:showPercent val="0"/>
            <c:showBubbleSize val="0"/>
            <c:showLeaderLines val="1"/>
          </c:dLbls>
          <c:cat>
            <c:strRef>
              <c:f>Sheet1!$D$22:$D$28</c:f>
              <c:strCache>
                <c:ptCount val="7"/>
                <c:pt idx="0">
                  <c:v>LPC O</c:v>
                </c:pt>
                <c:pt idx="1">
                  <c:v>PA O</c:v>
                </c:pt>
                <c:pt idx="2">
                  <c:v>PC O</c:v>
                </c:pt>
                <c:pt idx="3">
                  <c:v>PE O</c:v>
                </c:pt>
                <c:pt idx="4">
                  <c:v>PG O</c:v>
                </c:pt>
                <c:pt idx="5">
                  <c:v>PI O</c:v>
                </c:pt>
                <c:pt idx="6">
                  <c:v>PS O</c:v>
                </c:pt>
              </c:strCache>
            </c:strRef>
          </c:cat>
          <c:val>
            <c:numRef>
              <c:f>Sheet1!$E$22:$E$28</c:f>
              <c:numCache>
                <c:formatCode>General</c:formatCode>
                <c:ptCount val="7"/>
                <c:pt idx="0">
                  <c:v>4</c:v>
                </c:pt>
                <c:pt idx="1">
                  <c:v>4</c:v>
                </c:pt>
                <c:pt idx="2">
                  <c:v>29</c:v>
                </c:pt>
                <c:pt idx="3">
                  <c:v>25</c:v>
                </c:pt>
                <c:pt idx="4">
                  <c:v>2</c:v>
                </c:pt>
                <c:pt idx="5">
                  <c:v>1</c:v>
                </c:pt>
                <c:pt idx="6">
                  <c:v>2</c:v>
                </c:pt>
              </c:numCache>
            </c:numRef>
          </c:val>
        </c:ser>
        <c:dLbls>
          <c:showLegendKey val="0"/>
          <c:showVal val="1"/>
          <c:showCatName val="1"/>
          <c:showSerName val="0"/>
          <c:showPercent val="0"/>
          <c:showBubbleSize val="0"/>
          <c:showLeaderLines val="1"/>
        </c:dLbls>
        <c:firstSliceAng val="150"/>
        <c:holeSize val="50"/>
      </c:doughnutChart>
    </c:plotArea>
    <c:plotVisOnly val="1"/>
    <c:dispBlanksAs val="gap"/>
    <c:showDLblsOverMax val="0"/>
  </c:chart>
  <c:spPr>
    <a:noFill/>
    <a:ln>
      <a:noFill/>
    </a:ln>
  </c:spPr>
  <c:txPr>
    <a:bodyPr/>
    <a:lstStyle/>
    <a:p>
      <a:pPr>
        <a:defRPr sz="1200" b="1">
          <a:latin typeface="Arial" pitchFamily="34" charset="0"/>
          <a:cs typeface="Arial" pitchFamily="34"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332" tIns="46165" rIns="92332" bIns="46165" numCol="1" anchor="t" anchorCtr="0" compatLnSpc="1">
            <a:prstTxWarp prst="textNoShape">
              <a:avLst/>
            </a:prstTxWarp>
          </a:bodyPr>
          <a:lstStyle>
            <a:lvl1pPr defTabSz="923925" eaLnBrk="1" hangingPunct="1">
              <a:spcBef>
                <a:spcPct val="0"/>
              </a:spcBef>
              <a:defRPr sz="1200">
                <a:latin typeface="Times New Roman" pitchFamily="18" charset="0"/>
                <a:ea typeface="+mn-ea"/>
                <a:cs typeface="+mn-cs"/>
              </a:defRPr>
            </a:lvl1pPr>
          </a:lstStyle>
          <a:p>
            <a:pPr>
              <a:defRPr/>
            </a:pPr>
            <a:endParaRPr lang="en-US"/>
          </a:p>
        </p:txBody>
      </p:sp>
      <p:sp>
        <p:nvSpPr>
          <p:cNvPr id="28675" name="Rectangle 3"/>
          <p:cNvSpPr>
            <a:spLocks noGrp="1" noChangeArrowheads="1"/>
          </p:cNvSpPr>
          <p:nvPr>
            <p:ph type="dt" sz="quarter" idx="1"/>
          </p:nvPr>
        </p:nvSpPr>
        <p:spPr bwMode="auto">
          <a:xfrm>
            <a:off x="3898900" y="0"/>
            <a:ext cx="2982913" cy="465138"/>
          </a:xfrm>
          <a:prstGeom prst="rect">
            <a:avLst/>
          </a:prstGeom>
          <a:noFill/>
          <a:ln w="9525">
            <a:noFill/>
            <a:miter lim="800000"/>
            <a:headEnd/>
            <a:tailEnd/>
          </a:ln>
          <a:effectLst/>
        </p:spPr>
        <p:txBody>
          <a:bodyPr vert="horz" wrap="square" lIns="92332" tIns="46165" rIns="92332" bIns="46165" numCol="1" anchor="t" anchorCtr="0" compatLnSpc="1">
            <a:prstTxWarp prst="textNoShape">
              <a:avLst/>
            </a:prstTxWarp>
          </a:bodyPr>
          <a:lstStyle>
            <a:lvl1pPr algn="r" defTabSz="923925" eaLnBrk="1" hangingPunct="1">
              <a:spcBef>
                <a:spcPct val="0"/>
              </a:spcBef>
              <a:defRPr sz="1200">
                <a:latin typeface="Times New Roman" pitchFamily="18" charset="0"/>
                <a:ea typeface="+mn-ea"/>
                <a:cs typeface="+mn-cs"/>
              </a:defRPr>
            </a:lvl1pPr>
          </a:lstStyle>
          <a:p>
            <a:pPr>
              <a:defRPr/>
            </a:pPr>
            <a:endParaRPr lang="en-US"/>
          </a:p>
        </p:txBody>
      </p:sp>
      <p:sp>
        <p:nvSpPr>
          <p:cNvPr id="28676" name="Rectangle 4"/>
          <p:cNvSpPr>
            <a:spLocks noGrp="1" noChangeArrowheads="1"/>
          </p:cNvSpPr>
          <p:nvPr>
            <p:ph type="ftr" sz="quarter" idx="2"/>
          </p:nvPr>
        </p:nvSpPr>
        <p:spPr bwMode="auto">
          <a:xfrm>
            <a:off x="0" y="8831263"/>
            <a:ext cx="2982913" cy="465137"/>
          </a:xfrm>
          <a:prstGeom prst="rect">
            <a:avLst/>
          </a:prstGeom>
          <a:noFill/>
          <a:ln w="9525">
            <a:noFill/>
            <a:miter lim="800000"/>
            <a:headEnd/>
            <a:tailEnd/>
          </a:ln>
          <a:effectLst/>
        </p:spPr>
        <p:txBody>
          <a:bodyPr vert="horz" wrap="square" lIns="92332" tIns="46165" rIns="92332" bIns="46165" numCol="1" anchor="b" anchorCtr="0" compatLnSpc="1">
            <a:prstTxWarp prst="textNoShape">
              <a:avLst/>
            </a:prstTxWarp>
          </a:bodyPr>
          <a:lstStyle>
            <a:lvl1pPr defTabSz="923925" eaLnBrk="1" hangingPunct="1">
              <a:spcBef>
                <a:spcPct val="0"/>
              </a:spcBef>
              <a:defRPr sz="1200">
                <a:latin typeface="Times New Roman" pitchFamily="18" charset="0"/>
                <a:ea typeface="+mn-ea"/>
                <a:cs typeface="+mn-cs"/>
              </a:defRPr>
            </a:lvl1pPr>
          </a:lstStyle>
          <a:p>
            <a:pPr>
              <a:defRPr/>
            </a:pPr>
            <a:endParaRPr lang="en-US"/>
          </a:p>
        </p:txBody>
      </p:sp>
      <p:sp>
        <p:nvSpPr>
          <p:cNvPr id="28677" name="Rectangle 5"/>
          <p:cNvSpPr>
            <a:spLocks noGrp="1" noChangeArrowheads="1"/>
          </p:cNvSpPr>
          <p:nvPr>
            <p:ph type="sldNum" sz="quarter" idx="3"/>
          </p:nvPr>
        </p:nvSpPr>
        <p:spPr bwMode="auto">
          <a:xfrm>
            <a:off x="3898900" y="8831263"/>
            <a:ext cx="2982913" cy="465137"/>
          </a:xfrm>
          <a:prstGeom prst="rect">
            <a:avLst/>
          </a:prstGeom>
          <a:noFill/>
          <a:ln w="9525">
            <a:noFill/>
            <a:miter lim="800000"/>
            <a:headEnd/>
            <a:tailEnd/>
          </a:ln>
          <a:effectLst/>
        </p:spPr>
        <p:txBody>
          <a:bodyPr vert="horz" wrap="square" lIns="92332" tIns="46165" rIns="92332" bIns="46165" numCol="1" anchor="b" anchorCtr="0" compatLnSpc="1">
            <a:prstTxWarp prst="textNoShape">
              <a:avLst/>
            </a:prstTxWarp>
          </a:bodyPr>
          <a:lstStyle>
            <a:lvl1pPr algn="r" defTabSz="923925" eaLnBrk="1" hangingPunct="1">
              <a:spcBef>
                <a:spcPct val="0"/>
              </a:spcBef>
              <a:defRPr sz="1200">
                <a:latin typeface="Times New Roman" charset="0"/>
                <a:ea typeface="ＭＳ Ｐゴシック" charset="-128"/>
                <a:cs typeface="+mn-cs"/>
              </a:defRPr>
            </a:lvl1pPr>
          </a:lstStyle>
          <a:p>
            <a:pPr>
              <a:defRPr/>
            </a:pPr>
            <a:fld id="{CF30CDC2-BE54-4D51-8043-525C0534F2C6}" type="slidenum">
              <a:rPr lang="en-US"/>
              <a:pPr>
                <a:defRPr/>
              </a:pPr>
              <a:t>‹#›</a:t>
            </a:fld>
            <a:endParaRPr lang="en-US"/>
          </a:p>
        </p:txBody>
      </p:sp>
    </p:spTree>
    <p:extLst>
      <p:ext uri="{BB962C8B-B14F-4D97-AF65-F5344CB8AC3E}">
        <p14:creationId xmlns:p14="http://schemas.microsoft.com/office/powerpoint/2010/main" val="633165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332" tIns="46165" rIns="92332" bIns="46165" numCol="1" anchor="t" anchorCtr="0" compatLnSpc="1">
            <a:prstTxWarp prst="textNoShape">
              <a:avLst/>
            </a:prstTxWarp>
          </a:bodyPr>
          <a:lstStyle>
            <a:lvl1pPr defTabSz="923925" eaLnBrk="1" hangingPunct="1">
              <a:spcBef>
                <a:spcPct val="0"/>
              </a:spcBef>
              <a:defRPr sz="1200">
                <a:latin typeface="Times New Roman" pitchFamily="18"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98900" y="0"/>
            <a:ext cx="2982913" cy="465138"/>
          </a:xfrm>
          <a:prstGeom prst="rect">
            <a:avLst/>
          </a:prstGeom>
          <a:noFill/>
          <a:ln w="9525">
            <a:noFill/>
            <a:miter lim="800000"/>
            <a:headEnd/>
            <a:tailEnd/>
          </a:ln>
          <a:effectLst/>
        </p:spPr>
        <p:txBody>
          <a:bodyPr vert="horz" wrap="square" lIns="92332" tIns="46165" rIns="92332" bIns="46165" numCol="1" anchor="t" anchorCtr="0" compatLnSpc="1">
            <a:prstTxWarp prst="textNoShape">
              <a:avLst/>
            </a:prstTxWarp>
          </a:bodyPr>
          <a:lstStyle>
            <a:lvl1pPr algn="r" defTabSz="923925" eaLnBrk="1" hangingPunct="1">
              <a:spcBef>
                <a:spcPct val="0"/>
              </a:spcBef>
              <a:defRPr sz="1200">
                <a:latin typeface="Times New Roman" pitchFamily="18"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19188" y="696913"/>
            <a:ext cx="4648200" cy="348615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a:effectLst/>
        </p:spPr>
        <p:txBody>
          <a:bodyPr vert="horz" wrap="square" lIns="92332" tIns="46165" rIns="92332" bIns="461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31263"/>
            <a:ext cx="2982913" cy="465137"/>
          </a:xfrm>
          <a:prstGeom prst="rect">
            <a:avLst/>
          </a:prstGeom>
          <a:noFill/>
          <a:ln w="9525">
            <a:noFill/>
            <a:miter lim="800000"/>
            <a:headEnd/>
            <a:tailEnd/>
          </a:ln>
          <a:effectLst/>
        </p:spPr>
        <p:txBody>
          <a:bodyPr vert="horz" wrap="square" lIns="92332" tIns="46165" rIns="92332" bIns="46165" numCol="1" anchor="b" anchorCtr="0" compatLnSpc="1">
            <a:prstTxWarp prst="textNoShape">
              <a:avLst/>
            </a:prstTxWarp>
          </a:bodyPr>
          <a:lstStyle>
            <a:lvl1pPr defTabSz="923925" eaLnBrk="1" hangingPunct="1">
              <a:spcBef>
                <a:spcPct val="0"/>
              </a:spcBef>
              <a:defRPr sz="1200">
                <a:latin typeface="Times New Roman" pitchFamily="18"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98900" y="8831263"/>
            <a:ext cx="2982913" cy="465137"/>
          </a:xfrm>
          <a:prstGeom prst="rect">
            <a:avLst/>
          </a:prstGeom>
          <a:noFill/>
          <a:ln w="9525">
            <a:noFill/>
            <a:miter lim="800000"/>
            <a:headEnd/>
            <a:tailEnd/>
          </a:ln>
          <a:effectLst/>
        </p:spPr>
        <p:txBody>
          <a:bodyPr vert="horz" wrap="square" lIns="92332" tIns="46165" rIns="92332" bIns="46165" numCol="1" anchor="b" anchorCtr="0" compatLnSpc="1">
            <a:prstTxWarp prst="textNoShape">
              <a:avLst/>
            </a:prstTxWarp>
          </a:bodyPr>
          <a:lstStyle>
            <a:lvl1pPr algn="r" defTabSz="923925" eaLnBrk="1" hangingPunct="1">
              <a:spcBef>
                <a:spcPct val="0"/>
              </a:spcBef>
              <a:defRPr sz="1200">
                <a:latin typeface="Times New Roman" charset="0"/>
                <a:ea typeface="ＭＳ Ｐゴシック" charset="-128"/>
                <a:cs typeface="+mn-cs"/>
              </a:defRPr>
            </a:lvl1pPr>
          </a:lstStyle>
          <a:p>
            <a:pPr>
              <a:defRPr/>
            </a:pPr>
            <a:fld id="{1675FC0B-EB64-45E1-9D0F-12A92825A044}" type="slidenum">
              <a:rPr lang="en-US"/>
              <a:pPr>
                <a:defRPr/>
              </a:pPr>
              <a:t>‹#›</a:t>
            </a:fld>
            <a:endParaRPr lang="en-US"/>
          </a:p>
        </p:txBody>
      </p:sp>
    </p:spTree>
    <p:extLst>
      <p:ext uri="{BB962C8B-B14F-4D97-AF65-F5344CB8AC3E}">
        <p14:creationId xmlns:p14="http://schemas.microsoft.com/office/powerpoint/2010/main" val="347862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5597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02011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17600" y="698500"/>
            <a:ext cx="4646613" cy="3484563"/>
          </a:xfrm>
          <a:ln/>
        </p:spPr>
      </p:sp>
      <p:sp>
        <p:nvSpPr>
          <p:cNvPr id="45059" name="Rectangle 3"/>
          <p:cNvSpPr>
            <a:spLocks noGrp="1" noChangeArrowheads="1"/>
          </p:cNvSpPr>
          <p:nvPr>
            <p:ph type="body" idx="1"/>
          </p:nvPr>
        </p:nvSpPr>
        <p:spPr>
          <a:xfrm>
            <a:off x="688975" y="4416425"/>
            <a:ext cx="55054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take a look at the raw data from this study, the mass spectrum shown here is the result from a multiplexed precursor ion scanning acquisition of which all scans are overlaid according to the legend shown.  By direct nanoelectrospray infusion, all these PIS experiments were acquired in parallel in 6.3 min at 2000 Da/s.</a:t>
            </a:r>
          </a:p>
          <a:p>
            <a:pPr eaLnBrk="1" hangingPunct="1"/>
            <a:r>
              <a:rPr lang="en-US" smtClean="0"/>
              <a:t>[Click]</a:t>
            </a:r>
          </a:p>
          <a:p>
            <a:pPr eaLnBrk="1" hangingPunct="1"/>
            <a:r>
              <a:rPr lang="en-US" smtClean="0"/>
              <a:t>We can align this spectrum beside an identical acquisition strategy for red blood cell lipid extract experiment and visibly see some differences, especially in this expanded view of the mass range.</a:t>
            </a:r>
          </a:p>
          <a:p>
            <a:pPr eaLnBrk="1" hangingPunct="1"/>
            <a:r>
              <a:rPr lang="en-US" smtClean="0"/>
              <a:t>In order to carryout the lipid ids from such an extensive clinical dataset new lipid software application now enables the batch processing in mid to high-through-put for relative quantitation of all glycerophospholipids of all patients.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264AA17-7A2D-4049-B61B-9DA4C4AC3DE4}" type="slidenum">
              <a:rPr lang="en-GB" smtClean="0">
                <a:solidFill>
                  <a:srgbClr val="1F497D"/>
                </a:solidFill>
              </a:rPr>
              <a:pPr/>
              <a:t>13</a:t>
            </a:fld>
            <a:endParaRPr lang="en-GB">
              <a:solidFill>
                <a:srgbClr val="1F497D"/>
              </a:solidFill>
            </a:endParaRPr>
          </a:p>
        </p:txBody>
      </p:sp>
    </p:spTree>
    <p:extLst>
      <p:ext uri="{BB962C8B-B14F-4D97-AF65-F5344CB8AC3E}">
        <p14:creationId xmlns:p14="http://schemas.microsoft.com/office/powerpoint/2010/main" val="145344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pPr>
                <a:defRPr/>
              </a:pPr>
              <a:t>14</a:t>
            </a:fld>
            <a:endParaRPr lang="en-US"/>
          </a:p>
        </p:txBody>
      </p:sp>
    </p:spTree>
    <p:extLst>
      <p:ext uri="{BB962C8B-B14F-4D97-AF65-F5344CB8AC3E}">
        <p14:creationId xmlns:p14="http://schemas.microsoft.com/office/powerpoint/2010/main" val="272764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discuss what</a:t>
            </a:r>
            <a:r>
              <a:rPr lang="en-US" baseline="0" dirty="0" smtClean="0"/>
              <a:t> we mean when we say “comprehensive quantitation.”  This schematic shows how the data acquisition works.  A wide Q1 isolation window scans across the entire mass range of the experiment, fragmenting all detectable ions.  The result is full scan MS/MS data for everything we can see in the sample, from which we can extract high resolution XICs for reproducible quantitation.</a:t>
            </a:r>
            <a:endParaRPr lang="en-US" dirty="0"/>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pPr>
                <a:defRPr/>
              </a:pPr>
              <a:t>15</a:t>
            </a:fld>
            <a:endParaRPr lang="en-US"/>
          </a:p>
        </p:txBody>
      </p:sp>
    </p:spTree>
    <p:extLst>
      <p:ext uri="{BB962C8B-B14F-4D97-AF65-F5344CB8AC3E}">
        <p14:creationId xmlns:p14="http://schemas.microsoft.com/office/powerpoint/2010/main" val="1504809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pPr>
                <a:defRPr/>
              </a:pPr>
              <a:t>16</a:t>
            </a:fld>
            <a:endParaRPr lang="en-US"/>
          </a:p>
        </p:txBody>
      </p:sp>
    </p:spTree>
    <p:extLst>
      <p:ext uri="{BB962C8B-B14F-4D97-AF65-F5344CB8AC3E}">
        <p14:creationId xmlns:p14="http://schemas.microsoft.com/office/powerpoint/2010/main" val="334739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pPr>
                <a:defRPr/>
              </a:pPr>
              <a:t>17</a:t>
            </a:fld>
            <a:endParaRPr lang="en-US"/>
          </a:p>
        </p:txBody>
      </p:sp>
    </p:spTree>
    <p:extLst>
      <p:ext uri="{BB962C8B-B14F-4D97-AF65-F5344CB8AC3E}">
        <p14:creationId xmlns:p14="http://schemas.microsoft.com/office/powerpoint/2010/main" val="219208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pPr>
                <a:defRPr/>
              </a:pPr>
              <a:t>18</a:t>
            </a:fld>
            <a:endParaRPr lang="en-US"/>
          </a:p>
        </p:txBody>
      </p:sp>
    </p:spTree>
    <p:extLst>
      <p:ext uri="{BB962C8B-B14F-4D97-AF65-F5344CB8AC3E}">
        <p14:creationId xmlns:p14="http://schemas.microsoft.com/office/powerpoint/2010/main" val="344486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3B9EC74-B3C8-46BC-8292-873F8D3F030D}"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xfrm>
            <a:off x="1119188" y="698500"/>
            <a:ext cx="4643437" cy="3484563"/>
          </a:xfrm>
          <a:ln/>
        </p:spPr>
      </p:sp>
      <p:sp>
        <p:nvSpPr>
          <p:cNvPr id="280579" name="Rectangle 3"/>
          <p:cNvSpPr>
            <a:spLocks noGrp="1" noChangeArrowheads="1"/>
          </p:cNvSpPr>
          <p:nvPr>
            <p:ph type="body" idx="1"/>
          </p:nvPr>
        </p:nvSpPr>
        <p:spPr>
          <a:xfrm>
            <a:off x="688975" y="4416425"/>
            <a:ext cx="5505450" cy="4181475"/>
          </a:xfrm>
          <a:noFill/>
          <a:ln/>
        </p:spPr>
        <p:txBody>
          <a:bodyPr/>
          <a:lstStyle/>
          <a:p>
            <a:pPr>
              <a:lnSpc>
                <a:spcPct val="110000"/>
              </a:lnSpc>
            </a:pPr>
            <a:r>
              <a:rPr lang="en-US" sz="1100" dirty="0"/>
              <a:t>Non-alcoholic fatty liver disease (NAFLD), which includes simple hepatic </a:t>
            </a:r>
            <a:r>
              <a:rPr lang="en-US" sz="1100" dirty="0" err="1"/>
              <a:t>steatosis</a:t>
            </a:r>
            <a:r>
              <a:rPr lang="en-US" sz="1100" dirty="0"/>
              <a:t> (SS) and non-alcoholic </a:t>
            </a:r>
            <a:r>
              <a:rPr lang="en-US" sz="1100" dirty="0" err="1"/>
              <a:t>steatohepatitis</a:t>
            </a:r>
            <a:r>
              <a:rPr lang="en-US" sz="1100" dirty="0"/>
              <a:t> (NASH), is considered to be the hepatic manifestation of the metabolic syndrome (</a:t>
            </a:r>
            <a:r>
              <a:rPr lang="en-US" sz="1100" dirty="0">
                <a:hlinkClick r:id="" action="ppaction://hlinkfile" tooltip="Musso, 2008 #1892"/>
              </a:rPr>
              <a:t>1</a:t>
            </a:r>
            <a:r>
              <a:rPr lang="en-US" sz="1100" dirty="0"/>
              <a:t>) and is associated with profound changes in lipid metabolism</a:t>
            </a:r>
            <a:endParaRPr lang="en-CA" dirty="0" smtClean="0"/>
          </a:p>
          <a:p>
            <a:pPr>
              <a:lnSpc>
                <a:spcPct val="110000"/>
              </a:lnSpc>
            </a:pPr>
            <a:endParaRPr lang="en-CA" dirty="0" smtClean="0"/>
          </a:p>
          <a:p>
            <a:pPr>
              <a:lnSpc>
                <a:spcPct val="110000"/>
              </a:lnSpc>
            </a:pPr>
            <a:endParaRPr lang="en-CA" dirty="0" smtClean="0"/>
          </a:p>
          <a:p>
            <a:pPr>
              <a:lnSpc>
                <a:spcPct val="110000"/>
              </a:lnSpc>
            </a:pPr>
            <a:endParaRPr lang="en-CA" dirty="0" smtClean="0"/>
          </a:p>
          <a:p>
            <a:pPr>
              <a:lnSpc>
                <a:spcPct val="110000"/>
              </a:lnSpc>
            </a:pPr>
            <a:r>
              <a:rPr lang="en-CA" dirty="0" smtClean="0"/>
              <a:t>Phospholipids are the main cell membrane lipids</a:t>
            </a:r>
          </a:p>
          <a:p>
            <a:pPr lvl="2">
              <a:lnSpc>
                <a:spcPct val="110000"/>
              </a:lnSpc>
            </a:pPr>
            <a:r>
              <a:rPr lang="en-CA" dirty="0" smtClean="0"/>
              <a:t>PE, PI, PS mainly on the inside leaflet of the membrane </a:t>
            </a:r>
            <a:r>
              <a:rPr lang="en-CA" dirty="0" err="1" smtClean="0"/>
              <a:t>bilayer</a:t>
            </a:r>
            <a:r>
              <a:rPr lang="en-CA" dirty="0" smtClean="0"/>
              <a:t>, PC mainly on the outside. Therefore maintaining the correct ration between PC and PE provides proper membrane integrity and fluidity for normal liver function. Non-alcoholic fatty liver disease is defined as uncontrolled fat accumulation resulting in inflammation in the liver tissue, elevated liver enzymatic activity and ultimately liver failure. This is also called </a:t>
            </a:r>
            <a:r>
              <a:rPr lang="en-CA" dirty="0" err="1" smtClean="0"/>
              <a:t>steaotohepatitis</a:t>
            </a:r>
            <a:r>
              <a:rPr lang="en-CA" dirty="0" smtClean="0"/>
              <a:t>.</a:t>
            </a:r>
          </a:p>
          <a:p>
            <a:pPr>
              <a:lnSpc>
                <a:spcPct val="110000"/>
              </a:lnSpc>
            </a:pPr>
            <a:r>
              <a:rPr lang="en-CA" dirty="0" smtClean="0"/>
              <a:t>[FA moiety determines membrane fluidity]</a:t>
            </a:r>
          </a:p>
          <a:p>
            <a:r>
              <a:rPr lang="en-CA" dirty="0" smtClean="0"/>
              <a:t>The </a:t>
            </a:r>
            <a:r>
              <a:rPr lang="en-CA" dirty="0" err="1" smtClean="0"/>
              <a:t>lipidomics</a:t>
            </a:r>
            <a:r>
              <a:rPr lang="en-CA" dirty="0" smtClean="0"/>
              <a:t> of liver tissue from patient biopsies could uncover a diagnostic marker for potentiating the disease.  It is thought that an unbalanced PC/PE ratio could represent a marker </a:t>
            </a:r>
            <a:r>
              <a:rPr lang="en-CA" dirty="0" err="1" smtClean="0"/>
              <a:t>steatohepatitis</a:t>
            </a:r>
            <a:r>
              <a:rPr lang="en-CA" dirty="0" smtClean="0"/>
              <a:t>.  Also, the fatty acid profile can provide information regarding membrane fluidity and enzymatic activity implicated in the improper fat storage and metabolism.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E8670D8-56FE-4E0C-A96E-140F4A5A4D1D}" type="slidenum">
              <a:rPr lang="en-US" smtClean="0"/>
              <a:pPr/>
              <a:t>20</a:t>
            </a:fld>
            <a:endParaRPr lang="en-US" dirty="0"/>
          </a:p>
        </p:txBody>
      </p:sp>
    </p:spTree>
    <p:extLst>
      <p:ext uri="{BB962C8B-B14F-4D97-AF65-F5344CB8AC3E}">
        <p14:creationId xmlns:p14="http://schemas.microsoft.com/office/powerpoint/2010/main" val="2724330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761F976A-C2F4-422D-85BA-D18A8C01EFD5}"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841298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468602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dirty="0" smtClean="0"/>
              <a:t>SPIF delivered quantitative information for </a:t>
            </a:r>
            <a:r>
              <a:rPr lang="en-US" b="1" dirty="0" smtClean="0"/>
              <a:t>more than 450 molecular lipid species </a:t>
            </a:r>
            <a:r>
              <a:rPr lang="en-US" dirty="0" smtClean="0"/>
              <a:t>of the human plasma </a:t>
            </a:r>
            <a:r>
              <a:rPr lang="en-US" dirty="0" err="1" smtClean="0"/>
              <a:t>lipidome</a:t>
            </a:r>
            <a:r>
              <a:rPr lang="en-US" dirty="0" smtClean="0"/>
              <a:t> in </a:t>
            </a:r>
            <a:r>
              <a:rPr lang="en-US" b="1" dirty="0" smtClean="0"/>
              <a:t>less than 12 minutes</a:t>
            </a:r>
            <a:r>
              <a:rPr lang="en-US" dirty="0" smtClean="0"/>
              <a:t>, covering positive and negative polarities, without compromising data quality. The results were well in-line with previous observations (3). The total number of </a:t>
            </a:r>
            <a:r>
              <a:rPr lang="en-US" b="1" dirty="0" err="1" smtClean="0">
                <a:solidFill>
                  <a:srgbClr val="0000FF"/>
                </a:solidFill>
              </a:rPr>
              <a:t>diacyl</a:t>
            </a:r>
            <a:r>
              <a:rPr lang="en-US" b="1" dirty="0" smtClean="0">
                <a:solidFill>
                  <a:srgbClr val="0000FF"/>
                </a:solidFill>
              </a:rPr>
              <a:t> phospholipids</a:t>
            </a:r>
            <a:r>
              <a:rPr lang="en-US" dirty="0" smtClean="0"/>
              <a:t>, </a:t>
            </a:r>
            <a:r>
              <a:rPr lang="fi-FI" b="1" dirty="0" smtClean="0">
                <a:solidFill>
                  <a:srgbClr val="C00000"/>
                </a:solidFill>
              </a:rPr>
              <a:t>ether-linked/plasmalogen phospholipids</a:t>
            </a:r>
            <a:r>
              <a:rPr lang="fi-FI" b="1" dirty="0" smtClean="0">
                <a:solidFill>
                  <a:srgbClr val="FF0000"/>
                </a:solidFill>
              </a:rPr>
              <a:t> </a:t>
            </a:r>
            <a:r>
              <a:rPr lang="fi-FI" dirty="0" smtClean="0"/>
              <a:t>and </a:t>
            </a:r>
            <a:r>
              <a:rPr lang="fi-FI" b="1" dirty="0" smtClean="0">
                <a:solidFill>
                  <a:srgbClr val="00B050"/>
                </a:solidFill>
              </a:rPr>
              <a:t>storaged lipids</a:t>
            </a:r>
            <a:r>
              <a:rPr lang="fi-FI" dirty="0" smtClean="0"/>
              <a:t>, including their respective subgroups are shown.</a:t>
            </a:r>
          </a:p>
          <a:p>
            <a:endParaRPr lang="en-CA" dirty="0"/>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971321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dirty="0" err="1" smtClean="0"/>
              <a:t>LipidView</a:t>
            </a:r>
            <a:r>
              <a:rPr lang="en-US" dirty="0" smtClean="0"/>
              <a:t>™ processed data of the precursor ion mass range, </a:t>
            </a:r>
            <a:r>
              <a:rPr lang="en-US" i="1" dirty="0" smtClean="0"/>
              <a:t>m/z</a:t>
            </a:r>
            <a:r>
              <a:rPr lang="en-US" dirty="0" smtClean="0"/>
              <a:t> 550-900 (x-axis) and the fragment ion mass</a:t>
            </a:r>
            <a:r>
              <a:rPr lang="en-US" i="1" dirty="0" smtClean="0"/>
              <a:t> </a:t>
            </a:r>
            <a:r>
              <a:rPr lang="en-US" dirty="0" smtClean="0"/>
              <a:t>range, </a:t>
            </a:r>
            <a:r>
              <a:rPr lang="en-US" i="1" dirty="0" smtClean="0"/>
              <a:t>m/z </a:t>
            </a:r>
            <a:r>
              <a:rPr lang="en-US" dirty="0" smtClean="0"/>
              <a:t>100-700 (y-axis) is shown. The output assists to identify precursor ions that share specific fragment ion signatures and pinpointing the fragment ions of a particular precursor ion, as demonstrated by the highlighted lipid characteristic ions. </a:t>
            </a:r>
          </a:p>
          <a:p>
            <a:endParaRPr lang="en-CA" dirty="0"/>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06297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579192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441">
              <a:defRPr/>
            </a:pPr>
            <a:r>
              <a:rPr lang="en-US" b="1" dirty="0" smtClean="0">
                <a:solidFill>
                  <a:srgbClr val="FF0000"/>
                </a:solidFill>
              </a:rPr>
              <a:t>TOF MS </a:t>
            </a:r>
            <a:r>
              <a:rPr lang="en-US" dirty="0" smtClean="0"/>
              <a:t>reveals two distinct peaks at </a:t>
            </a:r>
            <a:r>
              <a:rPr lang="en-US" i="1" dirty="0" smtClean="0"/>
              <a:t>m/z</a:t>
            </a:r>
            <a:r>
              <a:rPr lang="en-US" dirty="0" smtClean="0"/>
              <a:t> 794.5690 and at </a:t>
            </a:r>
            <a:r>
              <a:rPr lang="en-US" i="1" dirty="0" smtClean="0"/>
              <a:t>m/z</a:t>
            </a:r>
            <a:r>
              <a:rPr lang="en-US" dirty="0" smtClean="0"/>
              <a:t> 794.6063 suggesting the presence of both PC 37:5 and PC O-38:5. </a:t>
            </a:r>
            <a:r>
              <a:rPr lang="en-US" b="1" dirty="0" smtClean="0">
                <a:solidFill>
                  <a:srgbClr val="FF0000"/>
                </a:solidFill>
              </a:rPr>
              <a:t>+MS/MS </a:t>
            </a:r>
            <a:r>
              <a:rPr lang="en-US" dirty="0" smtClean="0"/>
              <a:t>of the precursor ion confirms the presence of PC, based on the detection of the </a:t>
            </a:r>
            <a:r>
              <a:rPr lang="en-US" dirty="0" err="1" smtClean="0"/>
              <a:t>phosphoryl</a:t>
            </a:r>
            <a:r>
              <a:rPr lang="en-US" dirty="0" smtClean="0"/>
              <a:t> choline head group, but simultaneously reveals the presence of PE species based on the detection of the mass at </a:t>
            </a:r>
            <a:r>
              <a:rPr lang="en-US" i="1" dirty="0" smtClean="0"/>
              <a:t>m/z</a:t>
            </a:r>
            <a:r>
              <a:rPr lang="en-US" dirty="0" smtClean="0"/>
              <a:t> 653.5548, corresponding to the NL of the PE head group. </a:t>
            </a:r>
            <a:r>
              <a:rPr lang="en-US" b="1" dirty="0" smtClean="0">
                <a:solidFill>
                  <a:srgbClr val="0000FF"/>
                </a:solidFill>
              </a:rPr>
              <a:t>-MS/MS </a:t>
            </a:r>
            <a:r>
              <a:rPr lang="en-US" dirty="0" smtClean="0"/>
              <a:t>of the precursor ion monitored as an acetate adduct, detects the underlying acyl anions. Collectively the obtained results propose the presence of PC 17:0/20:5, PC P-18:0/20:4, PC O-18:0/20:5 and PC O-16:0/22:5. The raw MS/MS further suggests the presence of overlapping lipid species based on the detected acyl ions (italic underlined) which partially originate from isotope peaks of lower mass lipids. </a:t>
            </a:r>
          </a:p>
          <a:p>
            <a:endParaRPr lang="en-CA" dirty="0"/>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379656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51055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74441">
              <a:defRPr/>
            </a:pPr>
            <a:r>
              <a:rPr lang="en-US" dirty="0" smtClean="0"/>
              <a:t>Human plasma total lipid extracts spiked with isobaric </a:t>
            </a:r>
            <a:r>
              <a:rPr lang="en-US" dirty="0" err="1" smtClean="0"/>
              <a:t>ceramide</a:t>
            </a:r>
            <a:r>
              <a:rPr lang="en-US" dirty="0" smtClean="0"/>
              <a:t> standards. The peak intensities of the fragment ions corresponding to d17:1 and d18:1 </a:t>
            </a:r>
            <a:r>
              <a:rPr lang="en-US" dirty="0" err="1" smtClean="0"/>
              <a:t>sphingosine</a:t>
            </a:r>
            <a:r>
              <a:rPr lang="en-US" dirty="0" smtClean="0"/>
              <a:t> respectively, were obtained from the MS/MS</a:t>
            </a:r>
            <a:r>
              <a:rPr lang="en-US" baseline="30000" dirty="0" smtClean="0"/>
              <a:t>ALL</a:t>
            </a:r>
            <a:r>
              <a:rPr lang="en-US" dirty="0" smtClean="0"/>
              <a:t> acquisitions. CER d17:1/17:0 standard was serial diluted relative to a constant amount of the synthetic CER d18:1/17:0 standard. The y-axis shows the ratio of the intensities of spectral peaks at the </a:t>
            </a:r>
            <a:r>
              <a:rPr lang="en-US" i="1" dirty="0" smtClean="0"/>
              <a:t>m/z</a:t>
            </a:r>
            <a:r>
              <a:rPr lang="en-US" dirty="0" smtClean="0"/>
              <a:t> 250.25 and 264.27 and the x-axis represents the absolute concentration of CER d18:1/17:0 (N=3).</a:t>
            </a:r>
          </a:p>
          <a:p>
            <a:endParaRPr lang="en-CA" dirty="0"/>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C6F49367-9FA6-4031-BA80-DD1727A57BBD}"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31577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dirty="0" smtClean="0">
                <a:solidFill>
                  <a:schemeClr val="tx1"/>
                </a:solidFill>
                <a:latin typeface="Times New Roman" pitchFamily="18" charset="0"/>
                <a:ea typeface="Arial" charset="0"/>
                <a:cs typeface="Arial" charset="0"/>
              </a:rPr>
              <a:t>The amount and balance of </a:t>
            </a:r>
            <a:r>
              <a:rPr lang="en-CA" sz="1200" b="0" i="0" u="none" strike="noStrike" kern="1200" baseline="0" dirty="0" err="1" smtClean="0">
                <a:solidFill>
                  <a:schemeClr val="tx1"/>
                </a:solidFill>
                <a:latin typeface="Times New Roman" pitchFamily="18" charset="0"/>
                <a:ea typeface="Arial" charset="0"/>
                <a:cs typeface="Arial" charset="0"/>
              </a:rPr>
              <a:t>phosphatidylcholine</a:t>
            </a:r>
            <a:r>
              <a:rPr lang="en-CA" sz="1200" b="0" i="0" u="none" strike="noStrike" kern="1200" baseline="0" dirty="0" smtClean="0">
                <a:solidFill>
                  <a:schemeClr val="tx1"/>
                </a:solidFill>
                <a:latin typeface="Times New Roman" pitchFamily="18" charset="0"/>
                <a:ea typeface="Arial" charset="0"/>
                <a:cs typeface="Arial" charset="0"/>
              </a:rPr>
              <a:t> (PC) and </a:t>
            </a:r>
            <a:r>
              <a:rPr lang="en-CA" sz="1200" b="0" i="0" u="none" strike="noStrike" kern="1200" baseline="0" dirty="0" err="1" smtClean="0">
                <a:solidFill>
                  <a:schemeClr val="tx1"/>
                </a:solidFill>
                <a:latin typeface="Times New Roman" pitchFamily="18" charset="0"/>
                <a:ea typeface="Arial" charset="0"/>
                <a:cs typeface="Arial" charset="0"/>
              </a:rPr>
              <a:t>phosphatidylethanolamine</a:t>
            </a:r>
            <a:r>
              <a:rPr lang="en-CA" sz="1200" b="0" i="0" u="none" strike="noStrike" kern="1200" baseline="0" dirty="0" smtClean="0">
                <a:solidFill>
                  <a:schemeClr val="tx1"/>
                </a:solidFill>
                <a:latin typeface="Times New Roman" pitchFamily="18" charset="0"/>
                <a:ea typeface="Arial" charset="0"/>
                <a:cs typeface="Arial" charset="0"/>
              </a:rPr>
              <a:t> (PE), the</a:t>
            </a:r>
          </a:p>
          <a:p>
            <a:r>
              <a:rPr lang="en-CA" sz="1200" b="0" i="0" u="none" strike="noStrike" kern="1200" baseline="0" dirty="0" smtClean="0">
                <a:solidFill>
                  <a:schemeClr val="tx1"/>
                </a:solidFill>
                <a:latin typeface="Times New Roman" pitchFamily="18" charset="0"/>
                <a:ea typeface="Arial" charset="0"/>
                <a:cs typeface="Arial" charset="0"/>
              </a:rPr>
              <a:t>90 two major cell membrane phospholipids, may be of special importance. PC is produced in most</a:t>
            </a:r>
          </a:p>
          <a:p>
            <a:r>
              <a:rPr lang="en-CA" sz="1200" b="0" i="0" u="none" strike="noStrike" kern="1200" baseline="0" dirty="0" smtClean="0">
                <a:solidFill>
                  <a:schemeClr val="tx1"/>
                </a:solidFill>
                <a:latin typeface="Times New Roman" pitchFamily="18" charset="0"/>
                <a:ea typeface="Arial" charset="0"/>
                <a:cs typeface="Arial" charset="0"/>
              </a:rPr>
              <a:t>91 mammalian cells from dietary choline, and to a lesser extent in the liver from PE via the PE N-</a:t>
            </a:r>
          </a:p>
          <a:p>
            <a:r>
              <a:rPr lang="en-CA" sz="1200" b="0" i="0" u="none" strike="noStrike" kern="1200" baseline="0" dirty="0" smtClean="0">
                <a:solidFill>
                  <a:schemeClr val="tx1"/>
                </a:solidFill>
                <a:latin typeface="Times New Roman" pitchFamily="18" charset="0"/>
                <a:ea typeface="Arial" charset="0"/>
                <a:cs typeface="Arial" charset="0"/>
              </a:rPr>
              <a:t>92 </a:t>
            </a:r>
            <a:r>
              <a:rPr lang="en-CA" sz="1200" b="0" i="0" u="none" strike="noStrike" kern="1200" baseline="0" dirty="0" err="1" smtClean="0">
                <a:solidFill>
                  <a:schemeClr val="tx1"/>
                </a:solidFill>
                <a:latin typeface="Times New Roman" pitchFamily="18" charset="0"/>
                <a:ea typeface="Arial" charset="0"/>
                <a:cs typeface="Arial" charset="0"/>
              </a:rPr>
              <a:t>methyltransferase</a:t>
            </a:r>
            <a:r>
              <a:rPr lang="en-CA" sz="1200" b="0" i="0" u="none" strike="noStrike" kern="1200" baseline="0" dirty="0" smtClean="0">
                <a:solidFill>
                  <a:schemeClr val="tx1"/>
                </a:solidFill>
                <a:latin typeface="Times New Roman" pitchFamily="18" charset="0"/>
                <a:ea typeface="Arial" charset="0"/>
                <a:cs typeface="Arial" charset="0"/>
              </a:rPr>
              <a:t> (PEMT) pathway (Cui and </a:t>
            </a:r>
            <a:r>
              <a:rPr lang="en-CA" sz="1200" b="0" i="0" u="none" strike="noStrike" kern="1200" baseline="0" dirty="0" err="1" smtClean="0">
                <a:solidFill>
                  <a:schemeClr val="tx1"/>
                </a:solidFill>
                <a:latin typeface="Times New Roman" pitchFamily="18" charset="0"/>
                <a:ea typeface="Arial" charset="0"/>
                <a:cs typeface="Arial" charset="0"/>
              </a:rPr>
              <a:t>Houweling</a:t>
            </a:r>
            <a:r>
              <a:rPr lang="en-CA" sz="1200" b="0" i="0" u="none" strike="noStrike" kern="1200" baseline="0" dirty="0" smtClean="0">
                <a:solidFill>
                  <a:schemeClr val="tx1"/>
                </a:solidFill>
                <a:latin typeface="Times New Roman" pitchFamily="18" charset="0"/>
                <a:ea typeface="Arial" charset="0"/>
                <a:cs typeface="Arial" charset="0"/>
              </a:rPr>
              <a:t> 2002, Li et al. 2006).</a:t>
            </a:r>
          </a:p>
          <a:p>
            <a:endParaRPr lang="en-CA" sz="1200" b="0" i="0" u="none" strike="noStrike" kern="1200" baseline="0" dirty="0" smtClean="0">
              <a:solidFill>
                <a:schemeClr val="tx1"/>
              </a:solidFill>
              <a:latin typeface="Times New Roman" pitchFamily="18" charset="0"/>
              <a:cs typeface="Arial" charset="0"/>
            </a:endParaRPr>
          </a:p>
          <a:p>
            <a:r>
              <a:rPr lang="en-CA" sz="1200" b="0" i="0" u="none" strike="noStrike" kern="1200" baseline="0" dirty="0" smtClean="0">
                <a:solidFill>
                  <a:schemeClr val="tx1"/>
                </a:solidFill>
                <a:latin typeface="Times New Roman" pitchFamily="18" charset="0"/>
                <a:ea typeface="Arial" charset="0"/>
                <a:cs typeface="Arial" charset="0"/>
              </a:rPr>
              <a:t>PC biosynthesis is necessary for normal very low density</a:t>
            </a:r>
          </a:p>
          <a:p>
            <a:r>
              <a:rPr lang="en-CA" sz="1200" b="0" i="0" u="none" strike="noStrike" kern="1200" baseline="0" dirty="0" smtClean="0">
                <a:solidFill>
                  <a:schemeClr val="tx1"/>
                </a:solidFill>
                <a:latin typeface="Times New Roman" pitchFamily="18" charset="0"/>
                <a:ea typeface="Arial" charset="0"/>
                <a:cs typeface="Arial" charset="0"/>
              </a:rPr>
              <a:t>95 lipoprotein secretion from hepatocytes (</a:t>
            </a:r>
            <a:r>
              <a:rPr lang="en-CA" sz="1200" b="0" i="0" u="none" strike="noStrike" kern="1200" baseline="0" dirty="0" err="1" smtClean="0">
                <a:solidFill>
                  <a:schemeClr val="tx1"/>
                </a:solidFill>
                <a:latin typeface="Times New Roman" pitchFamily="18" charset="0"/>
                <a:ea typeface="Arial" charset="0"/>
                <a:cs typeface="Arial" charset="0"/>
              </a:rPr>
              <a:t>Zeisel</a:t>
            </a:r>
            <a:r>
              <a:rPr lang="en-CA" sz="1200" b="0" i="0" u="none" strike="noStrike" kern="1200" baseline="0" dirty="0" smtClean="0">
                <a:solidFill>
                  <a:schemeClr val="tx1"/>
                </a:solidFill>
                <a:latin typeface="Times New Roman" pitchFamily="18" charset="0"/>
                <a:ea typeface="Arial" charset="0"/>
                <a:cs typeface="Arial" charset="0"/>
              </a:rPr>
              <a:t> 2006), hence, a reduction in PC, e.g. through</a:t>
            </a:r>
          </a:p>
          <a:p>
            <a:r>
              <a:rPr lang="en-CA" sz="1200" b="0" i="0" u="none" strike="noStrike" kern="1200" baseline="0" dirty="0" smtClean="0">
                <a:solidFill>
                  <a:schemeClr val="tx1"/>
                </a:solidFill>
                <a:latin typeface="Times New Roman" pitchFamily="18" charset="0"/>
                <a:ea typeface="Arial" charset="0"/>
                <a:cs typeface="Arial" charset="0"/>
              </a:rPr>
              <a:t>96 choline deficient diets, might lead to hepatic </a:t>
            </a:r>
            <a:r>
              <a:rPr lang="en-CA" sz="1200" b="0" i="0" u="none" strike="noStrike" kern="1200" baseline="0" dirty="0" err="1" smtClean="0">
                <a:solidFill>
                  <a:schemeClr val="tx1"/>
                </a:solidFill>
                <a:latin typeface="Times New Roman" pitchFamily="18" charset="0"/>
                <a:ea typeface="Arial" charset="0"/>
                <a:cs typeface="Arial" charset="0"/>
              </a:rPr>
              <a:t>steatosis</a:t>
            </a:r>
            <a:endParaRPr lang="en-CA" dirty="0"/>
          </a:p>
        </p:txBody>
      </p:sp>
      <p:sp>
        <p:nvSpPr>
          <p:cNvPr id="4" name="Slide Number Placeholder 3"/>
          <p:cNvSpPr>
            <a:spLocks noGrp="1"/>
          </p:cNvSpPr>
          <p:nvPr>
            <p:ph type="sldNum" sz="quarter" idx="10"/>
          </p:nvPr>
        </p:nvSpPr>
        <p:spPr/>
        <p:txBody>
          <a:bodyPr/>
          <a:lstStyle/>
          <a:p>
            <a:fld id="{0B014A60-2240-4D5A-AE9B-6E436FBB74AD}" type="slidenum">
              <a:rPr lang="en-CA" smtClean="0">
                <a:solidFill>
                  <a:prstClr val="black"/>
                </a:solidFill>
              </a:rPr>
              <a:pPr/>
              <a:t>3</a:t>
            </a:fld>
            <a:endParaRPr lang="en-CA">
              <a:solidFill>
                <a:prstClr val="black"/>
              </a:solidFill>
            </a:endParaRPr>
          </a:p>
        </p:txBody>
      </p:sp>
    </p:spTree>
    <p:extLst>
      <p:ext uri="{BB962C8B-B14F-4D97-AF65-F5344CB8AC3E}">
        <p14:creationId xmlns:p14="http://schemas.microsoft.com/office/powerpoint/2010/main" val="3521458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91477B30-D530-4151-A3E6-7F520E27548F}" type="slidenum">
              <a:rPr lang="en-CA" smtClean="0">
                <a:solidFill>
                  <a:prstClr val="black"/>
                </a:solidFill>
              </a:rPr>
              <a:pPr/>
              <a:t>30</a:t>
            </a:fld>
            <a:endParaRPr lang="en-CA">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889000" y="468313"/>
            <a:ext cx="5094288" cy="3821112"/>
          </a:xfrm>
          <a:ln/>
        </p:spPr>
      </p:sp>
      <p:sp>
        <p:nvSpPr>
          <p:cNvPr id="101379" name="Rectangle 3"/>
          <p:cNvSpPr>
            <a:spLocks noGrp="1" noChangeArrowheads="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a:xfrm>
            <a:off x="3897313" y="8829675"/>
            <a:ext cx="2982912" cy="465138"/>
          </a:xfrm>
        </p:spPr>
        <p:txBody>
          <a:bodyPr/>
          <a:lstStyle/>
          <a:p>
            <a:fld id="{4E8670D8-56FE-4E0C-A96E-140F4A5A4D1D}"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pPr>
                <a:defRPr/>
              </a:pPr>
              <a:t>33</a:t>
            </a:fld>
            <a:endParaRPr lang="en-US"/>
          </a:p>
        </p:txBody>
      </p:sp>
    </p:spTree>
    <p:extLst>
      <p:ext uri="{BB962C8B-B14F-4D97-AF65-F5344CB8AC3E}">
        <p14:creationId xmlns:p14="http://schemas.microsoft.com/office/powerpoint/2010/main" val="564824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39">
              <a:defRPr>
                <a:solidFill>
                  <a:schemeClr val="tx1"/>
                </a:solidFill>
                <a:latin typeface="Arial" charset="0"/>
                <a:ea typeface="ＭＳ Ｐゴシック" charset="-128"/>
              </a:defRPr>
            </a:lvl1pPr>
            <a:lvl2pPr marL="742882" indent="-285723" defTabSz="923839">
              <a:defRPr>
                <a:solidFill>
                  <a:schemeClr val="tx1"/>
                </a:solidFill>
                <a:latin typeface="Arial" charset="0"/>
                <a:ea typeface="ＭＳ Ｐゴシック" charset="-128"/>
              </a:defRPr>
            </a:lvl2pPr>
            <a:lvl3pPr marL="1142894" indent="-228579" defTabSz="923839">
              <a:defRPr>
                <a:solidFill>
                  <a:schemeClr val="tx1"/>
                </a:solidFill>
                <a:latin typeface="Arial" charset="0"/>
                <a:ea typeface="ＭＳ Ｐゴシック" charset="-128"/>
              </a:defRPr>
            </a:lvl3pPr>
            <a:lvl4pPr marL="1600052" indent="-228579" defTabSz="923839">
              <a:defRPr>
                <a:solidFill>
                  <a:schemeClr val="tx1"/>
                </a:solidFill>
                <a:latin typeface="Arial" charset="0"/>
                <a:ea typeface="ＭＳ Ｐゴシック" charset="-128"/>
              </a:defRPr>
            </a:lvl4pPr>
            <a:lvl5pPr marL="2057209" indent="-228579" defTabSz="923839">
              <a:defRPr>
                <a:solidFill>
                  <a:schemeClr val="tx1"/>
                </a:solidFill>
                <a:latin typeface="Arial" charset="0"/>
                <a:ea typeface="ＭＳ Ｐゴシック" charset="-128"/>
              </a:defRPr>
            </a:lvl5pPr>
            <a:lvl6pPr marL="2514367" indent="-228579" defTabSz="923839" eaLnBrk="0" fontAlgn="base" hangingPunct="0">
              <a:spcBef>
                <a:spcPct val="50000"/>
              </a:spcBef>
              <a:spcAft>
                <a:spcPct val="0"/>
              </a:spcAft>
              <a:defRPr>
                <a:solidFill>
                  <a:schemeClr val="tx1"/>
                </a:solidFill>
                <a:latin typeface="Arial" charset="0"/>
                <a:ea typeface="ＭＳ Ｐゴシック" charset="-128"/>
              </a:defRPr>
            </a:lvl6pPr>
            <a:lvl7pPr marL="2971524" indent="-228579" defTabSz="923839" eaLnBrk="0" fontAlgn="base" hangingPunct="0">
              <a:spcBef>
                <a:spcPct val="50000"/>
              </a:spcBef>
              <a:spcAft>
                <a:spcPct val="0"/>
              </a:spcAft>
              <a:defRPr>
                <a:solidFill>
                  <a:schemeClr val="tx1"/>
                </a:solidFill>
                <a:latin typeface="Arial" charset="0"/>
                <a:ea typeface="ＭＳ Ｐゴシック" charset="-128"/>
              </a:defRPr>
            </a:lvl7pPr>
            <a:lvl8pPr marL="3428682" indent="-228579" defTabSz="923839" eaLnBrk="0" fontAlgn="base" hangingPunct="0">
              <a:spcBef>
                <a:spcPct val="50000"/>
              </a:spcBef>
              <a:spcAft>
                <a:spcPct val="0"/>
              </a:spcAft>
              <a:defRPr>
                <a:solidFill>
                  <a:schemeClr val="tx1"/>
                </a:solidFill>
                <a:latin typeface="Arial" charset="0"/>
                <a:ea typeface="ＭＳ Ｐゴシック" charset="-128"/>
              </a:defRPr>
            </a:lvl8pPr>
            <a:lvl9pPr marL="3885840" indent="-228579" defTabSz="923839" eaLnBrk="0" fontAlgn="base" hangingPunct="0">
              <a:spcBef>
                <a:spcPct val="50000"/>
              </a:spcBef>
              <a:spcAft>
                <a:spcPct val="0"/>
              </a:spcAft>
              <a:defRPr>
                <a:solidFill>
                  <a:schemeClr val="tx1"/>
                </a:solidFill>
                <a:latin typeface="Arial" charset="0"/>
                <a:ea typeface="ＭＳ Ｐゴシック" charset="-128"/>
              </a:defRPr>
            </a:lvl9pPr>
          </a:lstStyle>
          <a:p>
            <a:fld id="{FA62C0E9-D8D2-4BFE-8516-BBC001CA2549}" type="slidenum">
              <a:rPr lang="en-US" smtClean="0">
                <a:solidFill>
                  <a:srgbClr val="000000"/>
                </a:solidFill>
                <a:latin typeface="Times New Roman" pitchFamily="18" charset="0"/>
              </a:rPr>
              <a:pPr/>
              <a:t>34</a:t>
            </a:fld>
            <a:endParaRPr lang="en-US" smtClean="0">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pPr>
                <a:defRPr/>
              </a:pPr>
              <a:t>35</a:t>
            </a:fld>
            <a:endParaRPr lang="en-US"/>
          </a:p>
        </p:txBody>
      </p:sp>
    </p:spTree>
    <p:extLst>
      <p:ext uri="{BB962C8B-B14F-4D97-AF65-F5344CB8AC3E}">
        <p14:creationId xmlns:p14="http://schemas.microsoft.com/office/powerpoint/2010/main" val="371323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B014A60-2240-4D5A-AE9B-6E436FBB74AD}" type="slidenum">
              <a:rPr lang="en-CA" smtClean="0">
                <a:solidFill>
                  <a:prstClr val="black"/>
                </a:solidFill>
              </a:rPr>
              <a:pPr/>
              <a:t>4</a:t>
            </a:fld>
            <a:endParaRPr lang="en-CA">
              <a:solidFill>
                <a:prstClr val="black"/>
              </a:solidFill>
            </a:endParaRPr>
          </a:p>
        </p:txBody>
      </p:sp>
    </p:spTree>
    <p:extLst>
      <p:ext uri="{BB962C8B-B14F-4D97-AF65-F5344CB8AC3E}">
        <p14:creationId xmlns:p14="http://schemas.microsoft.com/office/powerpoint/2010/main" val="48923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20724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17600" y="698500"/>
            <a:ext cx="4646613" cy="3484563"/>
          </a:xfrm>
          <a:ln/>
        </p:spPr>
      </p:sp>
      <p:sp>
        <p:nvSpPr>
          <p:cNvPr id="43011" name="Rectangle 3"/>
          <p:cNvSpPr>
            <a:spLocks noGrp="1" noChangeArrowheads="1"/>
          </p:cNvSpPr>
          <p:nvPr>
            <p:ph type="body" idx="1"/>
          </p:nvPr>
        </p:nvSpPr>
        <p:spPr>
          <a:xfrm>
            <a:off x="688975" y="4416425"/>
            <a:ext cx="55054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study this liver disease, a targeted shotgun lipid profiling of clinical liver tissue extracts from human patients was carried out.  We obtained extracts from 9 healthy control patients and 28 samples from fatty liver tissue biopsies.  Samples were normalized for total lipid concentration and then diluted in the electrospray solvent shown.  A cocktail of lipid-class specific internal stds is spiked into each extract and the total, unfractionated extracts are infused into the QTRAP system using the Triversa Nanomate.  We then carryout multiplexed precursor scanning methods by direct infusion in fast acquisition speeds in both polarities.  The data is then processed using new software called LIpidView for lipid identification and quantification.</a:t>
            </a:r>
          </a:p>
          <a:p>
            <a:pPr eaLnBrk="1" hangingPunct="1"/>
            <a:r>
              <a:rPr lang="en-US" smtClean="0"/>
              <a:t>Note to speaker: more difficult to obtain healthy control samples this is way the numbers of patients per class are so different.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17600" y="698500"/>
            <a:ext cx="4646613" cy="3484563"/>
          </a:xfrm>
          <a:ln/>
        </p:spPr>
      </p:sp>
      <p:sp>
        <p:nvSpPr>
          <p:cNvPr id="37891" name="Rectangle 3"/>
          <p:cNvSpPr>
            <a:spLocks noGrp="1" noChangeArrowheads="1"/>
          </p:cNvSpPr>
          <p:nvPr>
            <p:ph type="body" idx="1"/>
          </p:nvPr>
        </p:nvSpPr>
        <p:spPr>
          <a:xfrm>
            <a:off x="688975" y="4416425"/>
            <a:ext cx="55054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rgbClr val="003399"/>
                </a:solidFill>
              </a:rPr>
              <a:t>Precursor Ion scanning is traditionally used to profile lipids of a given class by a characteristic fragment ion.  </a:t>
            </a:r>
          </a:p>
          <a:p>
            <a:pPr eaLnBrk="1" hangingPunct="1"/>
            <a:r>
              <a:rPr lang="en-US" smtClean="0">
                <a:solidFill>
                  <a:srgbClr val="003399"/>
                </a:solidFill>
              </a:rPr>
              <a:t>Q1 sweeps a given mass range </a:t>
            </a:r>
          </a:p>
          <a:p>
            <a:pPr eaLnBrk="1" hangingPunct="1"/>
            <a:r>
              <a:rPr lang="en-US" smtClean="0">
                <a:solidFill>
                  <a:srgbClr val="003399"/>
                </a:solidFill>
              </a:rPr>
              <a:t>Q3 is </a:t>
            </a:r>
            <a:r>
              <a:rPr lang="en-US" u="sng" smtClean="0">
                <a:solidFill>
                  <a:srgbClr val="003399"/>
                </a:solidFill>
              </a:rPr>
              <a:t>fixed</a:t>
            </a:r>
            <a:r>
              <a:rPr lang="en-US" smtClean="0">
                <a:solidFill>
                  <a:srgbClr val="003399"/>
                </a:solidFill>
              </a:rPr>
              <a:t> on mass of a lipid-class specific fragment or fatty acid acyl ion</a:t>
            </a:r>
          </a:p>
          <a:p>
            <a:pPr eaLnBrk="1" hangingPunct="1"/>
            <a:r>
              <a:rPr lang="en-US" smtClean="0">
                <a:solidFill>
                  <a:srgbClr val="003399"/>
                </a:solidFill>
              </a:rPr>
              <a:t>Only ions passed through Q1 that produce the diagnostic fragments will produce signal at the detector</a:t>
            </a:r>
          </a:p>
          <a:p>
            <a:pPr eaLnBrk="1" hangingPunct="1"/>
            <a:r>
              <a:rPr lang="en-US" smtClean="0"/>
              <a:t>[Click through]</a:t>
            </a:r>
          </a:p>
          <a:p>
            <a:pPr eaLnBrk="1" hangingPunct="1"/>
            <a:r>
              <a:rPr lang="en-US" smtClean="0"/>
              <a:t>To screen for a panel of lipid classes or fatty acids, multiple precursor ion experiments can now be carried out in parrallel benefiting from fast quadrupole scanning, polarity switching, and improved resolution.</a:t>
            </a:r>
          </a:p>
          <a:p>
            <a:pPr eaLnBrk="1" hangingPunct="1"/>
            <a:r>
              <a:rPr lang="en-US" smtClean="0"/>
              <a:t>The technical benefits of XPIS is that all a broad range of lipid classes and their internal standards can be detected in a single acquisition method.  Complementary scan data can be overlaid for more comprehensive lipid molecular characterization, and bridging XPIS to MRM can be easily achieved for more robust targeted quantitation.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clarify the benefits of using multiplexed precursor ion scanning methods, this slide shows the overlay of 11 different PIS experiments acquired in a single looped acquisition to profile several common fatty acid acyl ions associated with the glycerophospholipids parent ions shown in this spectrum.</a:t>
            </a:r>
          </a:p>
          <a:p>
            <a:pPr eaLnBrk="1" hangingPunct="1"/>
            <a:r>
              <a:rPr lang="en-US" smtClean="0"/>
              <a:t>[click]</a:t>
            </a:r>
          </a:p>
          <a:p>
            <a:pPr eaLnBrk="1" hangingPunct="1"/>
            <a:r>
              <a:rPr lang="en-US" smtClean="0"/>
              <a:t>We can identify this peak of mass 766.6 as PE 38:4 by database searching, but it is the complementary FA scanning that allows us to identify the fatty acid molecular composition of the PE 38:4 isomers contained within the peak shown here at 766.6 m/z.</a:t>
            </a:r>
          </a:p>
          <a:p>
            <a:pPr eaLnBrk="1" hangingPunct="1"/>
            <a:r>
              <a:rPr lang="en-US" smtClean="0"/>
              <a:t>These PIS peaks can be extracted, corrected for isotopic responses, and integrated for relative quantitation against the di-heptanoyl phosphatidylethanolamine internal standard peak.</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675FC0B-EB64-45E1-9D0F-12A92825A044}"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533728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4514" name="Rectangle 3"/>
          <p:cNvSpPr>
            <a:spLocks noGrp="1" noChangeArrowheads="1"/>
          </p:cNvSpPr>
          <p:nvPr>
            <p:ph type="ctrTitle"/>
          </p:nvPr>
        </p:nvSpPr>
        <p:spPr>
          <a:xfrm>
            <a:off x="547688" y="4578350"/>
            <a:ext cx="7772400" cy="950913"/>
          </a:xfrm>
        </p:spPr>
        <p:txBody>
          <a:bodyPr anchor="b"/>
          <a:lstStyle>
            <a:lvl1pPr>
              <a:defRPr smtClean="0">
                <a:solidFill>
                  <a:schemeClr val="bg1"/>
                </a:solidFill>
                <a:ea typeface="ＭＳ Ｐゴシック" pitchFamily="34" charset="-128"/>
              </a:defRPr>
            </a:lvl1pPr>
          </a:lstStyle>
          <a:p>
            <a:r>
              <a:rPr lang="en-US" smtClean="0"/>
              <a:t>Click to edit Master title style</a:t>
            </a:r>
          </a:p>
        </p:txBody>
      </p:sp>
      <p:sp>
        <p:nvSpPr>
          <p:cNvPr id="64515" name="Rectangle 27"/>
          <p:cNvSpPr>
            <a:spLocks noGrp="1" noChangeArrowheads="1"/>
          </p:cNvSpPr>
          <p:nvPr>
            <p:ph type="subTitle" idx="1"/>
          </p:nvPr>
        </p:nvSpPr>
        <p:spPr>
          <a:xfrm>
            <a:off x="538163" y="5630863"/>
            <a:ext cx="6400800" cy="731837"/>
          </a:xfrm>
        </p:spPr>
        <p:txBody>
          <a:bodyPr lIns="0"/>
          <a:lstStyle>
            <a:lvl1pPr marL="0" indent="0">
              <a:buFont typeface="Arial" charset="0"/>
              <a:buNone/>
              <a:defRPr smtClean="0">
                <a:solidFill>
                  <a:schemeClr val="bg1"/>
                </a:solidFill>
                <a:ea typeface="ＭＳ Ｐゴシック" pitchFamily="34" charset="-128"/>
              </a:defRPr>
            </a:lvl1pPr>
          </a:lstStyle>
          <a:p>
            <a:r>
              <a:rPr lang="en-US" smtClean="0"/>
              <a:t>Click to edit Master subtitle style</a:t>
            </a: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143000"/>
            <a:ext cx="2057400" cy="436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7675" y="1143000"/>
            <a:ext cx="6019800" cy="436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7675" y="649288"/>
            <a:ext cx="8229600" cy="8810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590675"/>
            <a:ext cx="4038600" cy="491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590675"/>
            <a:ext cx="4038600" cy="4916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19100" y="649288"/>
            <a:ext cx="8258175" cy="5857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514" name="Rectangle 3"/>
          <p:cNvSpPr>
            <a:spLocks noGrp="1" noChangeArrowheads="1"/>
          </p:cNvSpPr>
          <p:nvPr>
            <p:ph type="ctrTitle"/>
          </p:nvPr>
        </p:nvSpPr>
        <p:spPr bwMode="white">
          <a:xfrm>
            <a:off x="547688" y="4578350"/>
            <a:ext cx="7772400" cy="950913"/>
          </a:xfrm>
        </p:spPr>
        <p:txBody>
          <a:bodyPr anchor="b"/>
          <a:lstStyle>
            <a:lvl1pPr>
              <a:defRPr smtClean="0">
                <a:solidFill>
                  <a:schemeClr val="bg1"/>
                </a:solidFill>
                <a:ea typeface="ＭＳ Ｐゴシック" pitchFamily="34" charset="-128"/>
              </a:defRPr>
            </a:lvl1pPr>
          </a:lstStyle>
          <a:p>
            <a:r>
              <a:rPr lang="en-US" smtClean="0"/>
              <a:t>Click to edit Master title style</a:t>
            </a:r>
          </a:p>
        </p:txBody>
      </p:sp>
      <p:sp>
        <p:nvSpPr>
          <p:cNvPr id="64515" name="Rectangle 27"/>
          <p:cNvSpPr>
            <a:spLocks noGrp="1" noChangeArrowheads="1"/>
          </p:cNvSpPr>
          <p:nvPr>
            <p:ph type="subTitle" idx="1"/>
          </p:nvPr>
        </p:nvSpPr>
        <p:spPr bwMode="white">
          <a:xfrm>
            <a:off x="538163" y="5630863"/>
            <a:ext cx="6400800" cy="731837"/>
          </a:xfrm>
        </p:spPr>
        <p:txBody>
          <a:bodyPr rIns="91440"/>
          <a:lstStyle>
            <a:lvl1pPr marL="0" indent="0">
              <a:buFont typeface="Wingdings" pitchFamily="2" charset="2"/>
              <a:buNone/>
              <a:defRPr smtClean="0">
                <a:solidFill>
                  <a:schemeClr val="bg1"/>
                </a:solidFill>
                <a:ea typeface="ＭＳ Ｐゴシック" pitchFamily="34" charset="-128"/>
              </a:defRPr>
            </a:lvl1pPr>
          </a:lstStyle>
          <a:p>
            <a:r>
              <a:rPr lang="en-US" smtClean="0"/>
              <a:t>Click to edit Master subtitle style</a:t>
            </a:r>
          </a:p>
        </p:txBody>
      </p:sp>
      <p:pic>
        <p:nvPicPr>
          <p:cNvPr id="2" name="Picture 1" descr="ABS_Corp_ppt_titl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62288" cy="688112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20624" y="1920240"/>
            <a:ext cx="4038600" cy="4206310"/>
          </a:xfrm>
        </p:spPr>
        <p:txBody>
          <a:bodyPr/>
          <a:lstStyle>
            <a:lvl1pPr>
              <a:defRPr sz="2200">
                <a:solidFill>
                  <a:schemeClr val="accent6"/>
                </a:solidFill>
              </a:defRPr>
            </a:lvl1pPr>
            <a:lvl2pPr>
              <a:defRPr sz="1800">
                <a:solidFill>
                  <a:schemeClr val="accent6"/>
                </a:solidFill>
              </a:defRPr>
            </a:lvl2pPr>
            <a:lvl3pPr>
              <a:defRPr sz="1600">
                <a:solidFill>
                  <a:schemeClr val="accent6"/>
                </a:solidFill>
              </a:defRPr>
            </a:lvl3pPr>
            <a:lvl4pPr>
              <a:defRPr sz="1400">
                <a:solidFill>
                  <a:schemeClr val="accent6"/>
                </a:solidFill>
              </a:defRPr>
            </a:lvl4pPr>
            <a:lvl5pPr>
              <a:defRPr sz="1200">
                <a:solidFill>
                  <a:schemeClr val="accent6"/>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7925" y="1920240"/>
            <a:ext cx="4038600" cy="4206310"/>
          </a:xfrm>
        </p:spPr>
        <p:txBody>
          <a:bodyPr/>
          <a:lstStyle>
            <a:lvl1pPr>
              <a:defRPr sz="2200">
                <a:solidFill>
                  <a:schemeClr val="accent6"/>
                </a:solidFill>
              </a:defRPr>
            </a:lvl1pPr>
            <a:lvl2pPr>
              <a:defRPr sz="1800">
                <a:solidFill>
                  <a:schemeClr val="accent6"/>
                </a:solidFill>
              </a:defRPr>
            </a:lvl2pPr>
            <a:lvl3pPr>
              <a:defRPr sz="1600">
                <a:solidFill>
                  <a:schemeClr val="accent6"/>
                </a:solidFill>
              </a:defRPr>
            </a:lvl3pPr>
            <a:lvl4pPr>
              <a:defRPr sz="1400">
                <a:solidFill>
                  <a:schemeClr val="accent6"/>
                </a:solidFill>
              </a:defRPr>
            </a:lvl4pPr>
            <a:lvl5pPr>
              <a:defRPr sz="1200">
                <a:solidFill>
                  <a:schemeClr val="accent6"/>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514" name="Rectangle 3"/>
          <p:cNvSpPr>
            <a:spLocks noGrp="1" noChangeArrowheads="1"/>
          </p:cNvSpPr>
          <p:nvPr>
            <p:ph type="ctrTitle"/>
          </p:nvPr>
        </p:nvSpPr>
        <p:spPr bwMode="white">
          <a:xfrm>
            <a:off x="547688" y="4578350"/>
            <a:ext cx="7772400" cy="950913"/>
          </a:xfrm>
        </p:spPr>
        <p:txBody>
          <a:bodyPr anchor="b"/>
          <a:lstStyle>
            <a:lvl1pPr>
              <a:defRPr smtClean="0">
                <a:solidFill>
                  <a:schemeClr val="bg1"/>
                </a:solidFill>
                <a:ea typeface="ＭＳ Ｐゴシック" pitchFamily="34" charset="-128"/>
              </a:defRPr>
            </a:lvl1pPr>
          </a:lstStyle>
          <a:p>
            <a:r>
              <a:rPr lang="en-US" smtClean="0"/>
              <a:t>Click to edit Master title style</a:t>
            </a:r>
          </a:p>
        </p:txBody>
      </p:sp>
      <p:sp>
        <p:nvSpPr>
          <p:cNvPr id="64515" name="Rectangle 27"/>
          <p:cNvSpPr>
            <a:spLocks noGrp="1" noChangeArrowheads="1"/>
          </p:cNvSpPr>
          <p:nvPr>
            <p:ph type="subTitle" idx="1"/>
          </p:nvPr>
        </p:nvSpPr>
        <p:spPr bwMode="white">
          <a:xfrm>
            <a:off x="538163" y="5630863"/>
            <a:ext cx="6400800" cy="731837"/>
          </a:xfrm>
        </p:spPr>
        <p:txBody>
          <a:bodyPr rIns="91440"/>
          <a:lstStyle>
            <a:lvl1pPr marL="0" indent="0">
              <a:buFont typeface="Wingdings" pitchFamily="2" charset="2"/>
              <a:buNone/>
              <a:defRPr smtClean="0">
                <a:solidFill>
                  <a:schemeClr val="bg1"/>
                </a:solidFill>
                <a:ea typeface="ＭＳ Ｐゴシック" pitchFamily="34" charset="-128"/>
              </a:defRPr>
            </a:lvl1pPr>
          </a:lstStyle>
          <a:p>
            <a:r>
              <a:rPr lang="en-US" smtClean="0"/>
              <a:t>Click to edit Master subtitle style</a:t>
            </a:r>
          </a:p>
        </p:txBody>
      </p:sp>
      <p:pic>
        <p:nvPicPr>
          <p:cNvPr id="2" name="Picture 1" descr="ABS_Corp_ppt_titl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62288" cy="6881127"/>
          </a:xfrm>
          <a:prstGeom prst="rect">
            <a:avLst/>
          </a:prstGeom>
        </p:spPr>
      </p:pic>
    </p:spTree>
    <p:extLst>
      <p:ext uri="{BB962C8B-B14F-4D97-AF65-F5344CB8AC3E}">
        <p14:creationId xmlns:p14="http://schemas.microsoft.com/office/powerpoint/2010/main" val="3619249150"/>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4508" y="123258"/>
            <a:ext cx="8229600" cy="470421"/>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19100" y="772399"/>
            <a:ext cx="8229600" cy="5756536"/>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7304809" y="6570215"/>
            <a:ext cx="1818410" cy="246221"/>
          </a:xfrm>
          <a:prstGeom prst="rect">
            <a:avLst/>
          </a:prstGeom>
          <a:solidFill>
            <a:schemeClr val="bg1"/>
          </a:solidFill>
        </p:spPr>
        <p:txBody>
          <a:bodyPr wrap="square" rtlCol="0">
            <a:spAutoFit/>
          </a:bodyPr>
          <a:lstStyle/>
          <a:p>
            <a:pPr algn="ctr"/>
            <a:r>
              <a:rPr lang="en-US" sz="1000" b="1" dirty="0" smtClean="0">
                <a:solidFill>
                  <a:srgbClr val="8FE7FF"/>
                </a:solidFill>
                <a:ea typeface="+mn-ea"/>
                <a:cs typeface="+mn-cs"/>
              </a:rPr>
              <a:t>© 2012 AB SCIEX</a:t>
            </a:r>
            <a:endParaRPr lang="en-US" sz="1000" b="1" dirty="0">
              <a:solidFill>
                <a:srgbClr val="8FE7FF"/>
              </a:solidFill>
              <a:ea typeface="+mn-ea"/>
              <a:cs typeface="+mn-cs"/>
            </a:endParaRPr>
          </a:p>
        </p:txBody>
      </p:sp>
      <p:sp>
        <p:nvSpPr>
          <p:cNvPr id="5" name="TextBox 4"/>
          <p:cNvSpPr txBox="1"/>
          <p:nvPr userDrawn="1"/>
        </p:nvSpPr>
        <p:spPr>
          <a:xfrm>
            <a:off x="766136" y="6582751"/>
            <a:ext cx="3566377" cy="246221"/>
          </a:xfrm>
          <a:prstGeom prst="rect">
            <a:avLst/>
          </a:prstGeom>
          <a:solidFill>
            <a:schemeClr val="bg1"/>
          </a:solidFill>
        </p:spPr>
        <p:txBody>
          <a:bodyPr wrap="square" rtlCol="0">
            <a:spAutoFit/>
          </a:bodyPr>
          <a:lstStyle/>
          <a:p>
            <a:r>
              <a:rPr lang="en-US" sz="1000" b="1" dirty="0" smtClean="0">
                <a:solidFill>
                  <a:srgbClr val="8FE7FF"/>
                </a:solidFill>
                <a:ea typeface="+mn-ea"/>
                <a:cs typeface="+mn-cs"/>
              </a:rPr>
              <a:t>ASMS 2012 – AB Sciex User Meeting</a:t>
            </a:r>
            <a:endParaRPr lang="en-US" sz="1000" b="1" dirty="0">
              <a:solidFill>
                <a:srgbClr val="8FE7FF"/>
              </a:solidFill>
              <a:ea typeface="+mn-ea"/>
              <a:cs typeface="+mn-cs"/>
            </a:endParaRPr>
          </a:p>
        </p:txBody>
      </p:sp>
    </p:spTree>
    <p:extLst>
      <p:ext uri="{BB962C8B-B14F-4D97-AF65-F5344CB8AC3E}">
        <p14:creationId xmlns:p14="http://schemas.microsoft.com/office/powerpoint/2010/main" val="6846445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23256"/>
            <a:ext cx="8229600" cy="374887"/>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20624" y="750627"/>
            <a:ext cx="4038600" cy="5375923"/>
          </a:xfrm>
        </p:spPr>
        <p:txBody>
          <a:bodyPr/>
          <a:lstStyle>
            <a:lvl1pPr>
              <a:defRPr sz="2200">
                <a:solidFill>
                  <a:schemeClr val="accent6"/>
                </a:solidFill>
              </a:defRPr>
            </a:lvl1pPr>
            <a:lvl2pPr>
              <a:defRPr sz="1800">
                <a:solidFill>
                  <a:schemeClr val="accent6"/>
                </a:solidFill>
              </a:defRPr>
            </a:lvl2pPr>
            <a:lvl3pPr>
              <a:defRPr sz="1600">
                <a:solidFill>
                  <a:schemeClr val="accent6"/>
                </a:solidFill>
              </a:defRPr>
            </a:lvl3pPr>
            <a:lvl4pPr>
              <a:defRPr sz="1400">
                <a:solidFill>
                  <a:schemeClr val="accent6"/>
                </a:solidFill>
              </a:defRPr>
            </a:lvl4pPr>
            <a:lvl5pPr>
              <a:defRPr sz="1200">
                <a:solidFill>
                  <a:schemeClr val="accent6"/>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7925" y="777922"/>
            <a:ext cx="4038600" cy="5348628"/>
          </a:xfrm>
        </p:spPr>
        <p:txBody>
          <a:bodyPr/>
          <a:lstStyle>
            <a:lvl1pPr>
              <a:defRPr sz="2200">
                <a:solidFill>
                  <a:schemeClr val="accent6"/>
                </a:solidFill>
              </a:defRPr>
            </a:lvl1pPr>
            <a:lvl2pPr>
              <a:defRPr sz="1800">
                <a:solidFill>
                  <a:schemeClr val="accent6"/>
                </a:solidFill>
              </a:defRPr>
            </a:lvl2pPr>
            <a:lvl3pPr>
              <a:defRPr sz="1600">
                <a:solidFill>
                  <a:schemeClr val="accent6"/>
                </a:solidFill>
              </a:defRPr>
            </a:lvl3pPr>
            <a:lvl4pPr>
              <a:defRPr sz="1400">
                <a:solidFill>
                  <a:schemeClr val="accent6"/>
                </a:solidFill>
              </a:defRPr>
            </a:lvl4pPr>
            <a:lvl5pPr>
              <a:defRPr sz="1200">
                <a:solidFill>
                  <a:schemeClr val="accent6"/>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userDrawn="1"/>
        </p:nvSpPr>
        <p:spPr>
          <a:xfrm>
            <a:off x="7304809" y="6570215"/>
            <a:ext cx="1818410" cy="246221"/>
          </a:xfrm>
          <a:prstGeom prst="rect">
            <a:avLst/>
          </a:prstGeom>
          <a:solidFill>
            <a:schemeClr val="bg1"/>
          </a:solidFill>
        </p:spPr>
        <p:txBody>
          <a:bodyPr wrap="square" rtlCol="0">
            <a:spAutoFit/>
          </a:bodyPr>
          <a:lstStyle/>
          <a:p>
            <a:pPr algn="ctr"/>
            <a:r>
              <a:rPr lang="en-US" sz="1000" b="1" dirty="0" smtClean="0">
                <a:solidFill>
                  <a:srgbClr val="8FE7FF"/>
                </a:solidFill>
                <a:ea typeface="+mn-ea"/>
                <a:cs typeface="+mn-cs"/>
              </a:rPr>
              <a:t>© 2012 AB SCIEX</a:t>
            </a:r>
            <a:endParaRPr lang="en-US" sz="1000" b="1" dirty="0">
              <a:solidFill>
                <a:srgbClr val="8FE7FF"/>
              </a:solidFill>
              <a:ea typeface="+mn-ea"/>
              <a:cs typeface="+mn-cs"/>
            </a:endParaRPr>
          </a:p>
        </p:txBody>
      </p:sp>
      <p:sp>
        <p:nvSpPr>
          <p:cNvPr id="6" name="TextBox 5"/>
          <p:cNvSpPr txBox="1"/>
          <p:nvPr userDrawn="1"/>
        </p:nvSpPr>
        <p:spPr>
          <a:xfrm>
            <a:off x="766136" y="6582751"/>
            <a:ext cx="3566377" cy="246221"/>
          </a:xfrm>
          <a:prstGeom prst="rect">
            <a:avLst/>
          </a:prstGeom>
          <a:solidFill>
            <a:schemeClr val="bg1"/>
          </a:solidFill>
        </p:spPr>
        <p:txBody>
          <a:bodyPr wrap="square" rtlCol="0">
            <a:spAutoFit/>
          </a:bodyPr>
          <a:lstStyle/>
          <a:p>
            <a:r>
              <a:rPr lang="en-US" sz="1000" b="1" dirty="0" smtClean="0">
                <a:solidFill>
                  <a:srgbClr val="8FE7FF"/>
                </a:solidFill>
                <a:ea typeface="+mn-ea"/>
                <a:cs typeface="+mn-cs"/>
              </a:rPr>
              <a:t>ASMS 2012 – AB Sciex User Meeting</a:t>
            </a:r>
            <a:endParaRPr lang="en-US" sz="1000" b="1" dirty="0">
              <a:solidFill>
                <a:srgbClr val="8FE7FF"/>
              </a:solidFill>
              <a:ea typeface="+mn-ea"/>
              <a:cs typeface="+mn-cs"/>
            </a:endParaRPr>
          </a:p>
        </p:txBody>
      </p:sp>
    </p:spTree>
    <p:extLst>
      <p:ext uri="{BB962C8B-B14F-4D97-AF65-F5344CB8AC3E}">
        <p14:creationId xmlns:p14="http://schemas.microsoft.com/office/powerpoint/2010/main" val="8586865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9100" y="136905"/>
            <a:ext cx="8229600" cy="415830"/>
          </a:xfrm>
        </p:spPr>
        <p:txBody>
          <a:bodyPr/>
          <a:lstStyle>
            <a:lvl1pPr>
              <a:defRPr>
                <a:solidFill>
                  <a:schemeClr val="bg1"/>
                </a:solidFill>
              </a:defRPr>
            </a:lvl1pPr>
          </a:lstStyle>
          <a:p>
            <a:r>
              <a:rPr lang="en-US" dirty="0" smtClean="0"/>
              <a:t>Click to edit Master title style</a:t>
            </a:r>
            <a:endParaRPr lang="en-US" dirty="0"/>
          </a:p>
        </p:txBody>
      </p:sp>
      <p:sp>
        <p:nvSpPr>
          <p:cNvPr id="3" name="TextBox 2"/>
          <p:cNvSpPr txBox="1"/>
          <p:nvPr userDrawn="1"/>
        </p:nvSpPr>
        <p:spPr>
          <a:xfrm>
            <a:off x="7312066" y="6582751"/>
            <a:ext cx="1818410" cy="246221"/>
          </a:xfrm>
          <a:prstGeom prst="rect">
            <a:avLst/>
          </a:prstGeom>
          <a:solidFill>
            <a:schemeClr val="bg1"/>
          </a:solidFill>
        </p:spPr>
        <p:txBody>
          <a:bodyPr wrap="square" rtlCol="0">
            <a:spAutoFit/>
          </a:bodyPr>
          <a:lstStyle/>
          <a:p>
            <a:pPr algn="ctr"/>
            <a:r>
              <a:rPr lang="en-US" sz="1000" b="1" dirty="0" smtClean="0">
                <a:solidFill>
                  <a:srgbClr val="8FE7FF"/>
                </a:solidFill>
                <a:ea typeface="+mn-ea"/>
                <a:cs typeface="+mn-cs"/>
              </a:rPr>
              <a:t>© 2012 AB SCIEX</a:t>
            </a:r>
            <a:endParaRPr lang="en-US" sz="1000" b="1" dirty="0">
              <a:solidFill>
                <a:srgbClr val="8FE7FF"/>
              </a:solidFill>
              <a:ea typeface="+mn-ea"/>
              <a:cs typeface="+mn-cs"/>
            </a:endParaRPr>
          </a:p>
        </p:txBody>
      </p:sp>
      <p:sp>
        <p:nvSpPr>
          <p:cNvPr id="4" name="TextBox 3"/>
          <p:cNvSpPr txBox="1"/>
          <p:nvPr userDrawn="1"/>
        </p:nvSpPr>
        <p:spPr>
          <a:xfrm>
            <a:off x="766136" y="6582751"/>
            <a:ext cx="3566377" cy="246221"/>
          </a:xfrm>
          <a:prstGeom prst="rect">
            <a:avLst/>
          </a:prstGeom>
          <a:solidFill>
            <a:schemeClr val="bg1"/>
          </a:solidFill>
        </p:spPr>
        <p:txBody>
          <a:bodyPr wrap="square" rtlCol="0">
            <a:spAutoFit/>
          </a:bodyPr>
          <a:lstStyle/>
          <a:p>
            <a:r>
              <a:rPr lang="en-US" sz="1000" b="1" dirty="0" smtClean="0">
                <a:solidFill>
                  <a:srgbClr val="8FE7FF"/>
                </a:solidFill>
                <a:ea typeface="+mn-ea"/>
                <a:cs typeface="+mn-cs"/>
              </a:rPr>
              <a:t>ASMS 2012 – AB Sciex User Meeting</a:t>
            </a:r>
            <a:endParaRPr lang="en-US" sz="1000" b="1" dirty="0">
              <a:solidFill>
                <a:srgbClr val="8FE7FF"/>
              </a:solidFill>
              <a:ea typeface="+mn-ea"/>
              <a:cs typeface="+mn-cs"/>
            </a:endParaRPr>
          </a:p>
        </p:txBody>
      </p:sp>
    </p:spTree>
    <p:extLst>
      <p:ext uri="{BB962C8B-B14F-4D97-AF65-F5344CB8AC3E}">
        <p14:creationId xmlns:p14="http://schemas.microsoft.com/office/powerpoint/2010/main" val="31953733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7304809" y="6570215"/>
            <a:ext cx="1818410" cy="246221"/>
          </a:xfrm>
          <a:prstGeom prst="rect">
            <a:avLst/>
          </a:prstGeom>
          <a:solidFill>
            <a:schemeClr val="bg1"/>
          </a:solidFill>
        </p:spPr>
        <p:txBody>
          <a:bodyPr wrap="square" rtlCol="0">
            <a:spAutoFit/>
          </a:bodyPr>
          <a:lstStyle/>
          <a:p>
            <a:pPr algn="ctr"/>
            <a:r>
              <a:rPr lang="en-US" sz="1000" b="1" dirty="0" smtClean="0">
                <a:solidFill>
                  <a:srgbClr val="8FE7FF"/>
                </a:solidFill>
                <a:ea typeface="+mn-ea"/>
                <a:cs typeface="+mn-cs"/>
              </a:rPr>
              <a:t>© 2012 AB SCIEX</a:t>
            </a:r>
            <a:endParaRPr lang="en-US" sz="1000" b="1" dirty="0">
              <a:solidFill>
                <a:srgbClr val="8FE7FF"/>
              </a:solidFill>
              <a:ea typeface="+mn-ea"/>
              <a:cs typeface="+mn-cs"/>
            </a:endParaRPr>
          </a:p>
        </p:txBody>
      </p:sp>
      <p:sp>
        <p:nvSpPr>
          <p:cNvPr id="3" name="TextBox 2"/>
          <p:cNvSpPr txBox="1"/>
          <p:nvPr userDrawn="1"/>
        </p:nvSpPr>
        <p:spPr>
          <a:xfrm>
            <a:off x="766136" y="6582751"/>
            <a:ext cx="3566377" cy="246221"/>
          </a:xfrm>
          <a:prstGeom prst="rect">
            <a:avLst/>
          </a:prstGeom>
          <a:solidFill>
            <a:schemeClr val="bg1"/>
          </a:solidFill>
        </p:spPr>
        <p:txBody>
          <a:bodyPr wrap="square" rtlCol="0">
            <a:spAutoFit/>
          </a:bodyPr>
          <a:lstStyle/>
          <a:p>
            <a:r>
              <a:rPr lang="en-US" sz="1000" b="1" dirty="0" smtClean="0">
                <a:solidFill>
                  <a:srgbClr val="8FE7FF"/>
                </a:solidFill>
                <a:ea typeface="+mn-ea"/>
                <a:cs typeface="+mn-cs"/>
              </a:rPr>
              <a:t>ASMS 2012 – AB Sciex User Meeting</a:t>
            </a:r>
            <a:endParaRPr lang="en-US" sz="1000" b="1" dirty="0">
              <a:solidFill>
                <a:srgbClr val="8FE7FF"/>
              </a:solidFill>
              <a:ea typeface="+mn-ea"/>
              <a:cs typeface="+mn-cs"/>
            </a:endParaRPr>
          </a:p>
        </p:txBody>
      </p:sp>
    </p:spTree>
    <p:extLst>
      <p:ext uri="{BB962C8B-B14F-4D97-AF65-F5344CB8AC3E}">
        <p14:creationId xmlns:p14="http://schemas.microsoft.com/office/powerpoint/2010/main" val="28783168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7675" y="2006600"/>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2006600"/>
            <a:ext cx="40386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47675" y="649288"/>
            <a:ext cx="8229600" cy="88106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7" name="Rectangle 27"/>
          <p:cNvSpPr>
            <a:spLocks noGrp="1" noChangeArrowheads="1"/>
          </p:cNvSpPr>
          <p:nvPr>
            <p:ph type="body" idx="1"/>
          </p:nvPr>
        </p:nvSpPr>
        <p:spPr bwMode="auto">
          <a:xfrm>
            <a:off x="419100" y="1590675"/>
            <a:ext cx="8229600" cy="4916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6" descr="AB-Sciex-ppt-slide-header_3_6"/>
          <p:cNvPicPr>
            <a:picLocks noChangeAspect="1" noChangeArrowheads="1"/>
          </p:cNvPicPr>
          <p:nvPr/>
        </p:nvPicPr>
        <p:blipFill>
          <a:blip r:embed="rId15" cstate="print"/>
          <a:srcRect/>
          <a:stretch>
            <a:fillRect/>
          </a:stretch>
        </p:blipFill>
        <p:spPr bwMode="auto">
          <a:xfrm>
            <a:off x="0" y="0"/>
            <a:ext cx="9144000" cy="571500"/>
          </a:xfrm>
          <a:prstGeom prst="rect">
            <a:avLst/>
          </a:prstGeom>
          <a:noFill/>
          <a:ln w="9525">
            <a:noFill/>
            <a:miter lim="800000"/>
            <a:headEnd/>
            <a:tailEnd/>
          </a:ln>
        </p:spPr>
      </p:pic>
      <p:sp>
        <p:nvSpPr>
          <p:cNvPr id="1948723" name="Text Box 51"/>
          <p:cNvSpPr txBox="1">
            <a:spLocks noChangeArrowheads="1"/>
          </p:cNvSpPr>
          <p:nvPr/>
        </p:nvSpPr>
        <p:spPr bwMode="auto">
          <a:xfrm>
            <a:off x="7002463" y="6627813"/>
            <a:ext cx="1692275" cy="122237"/>
          </a:xfrm>
          <a:prstGeom prst="rect">
            <a:avLst/>
          </a:prstGeom>
          <a:noFill/>
          <a:ln w="9525">
            <a:noFill/>
            <a:miter lim="800000"/>
            <a:headEnd/>
            <a:tailEnd/>
          </a:ln>
          <a:effectLst/>
        </p:spPr>
        <p:txBody>
          <a:bodyPr lIns="0" tIns="0" rIns="0" bIns="0">
            <a:spAutoFit/>
          </a:bodyPr>
          <a:lstStyle/>
          <a:p>
            <a:pPr algn="r" eaLnBrk="0" hangingPunct="0">
              <a:spcBef>
                <a:spcPct val="50000"/>
              </a:spcBef>
              <a:defRPr/>
            </a:pPr>
            <a:r>
              <a:rPr lang="en-US" sz="800" dirty="0">
                <a:solidFill>
                  <a:srgbClr val="B2B2B2"/>
                </a:solidFill>
                <a:ea typeface="ＭＳ Ｐゴシック" charset="-128"/>
                <a:cs typeface="Arial" charset="0"/>
              </a:rPr>
              <a:t>© </a:t>
            </a:r>
            <a:r>
              <a:rPr lang="en-US" sz="800" dirty="0" smtClean="0">
                <a:solidFill>
                  <a:srgbClr val="B2B2B2"/>
                </a:solidFill>
                <a:ea typeface="ＭＳ Ｐゴシック" charset="-128"/>
                <a:cs typeface="Arial" charset="0"/>
              </a:rPr>
              <a:t>2012 </a:t>
            </a:r>
            <a:r>
              <a:rPr lang="en-US" sz="800" dirty="0">
                <a:solidFill>
                  <a:srgbClr val="B2B2B2"/>
                </a:solidFill>
                <a:ea typeface="ＭＳ Ｐゴシック" charset="-128"/>
                <a:cs typeface="Arial" charset="0"/>
              </a:rPr>
              <a:t>AB SCIEX</a:t>
            </a:r>
          </a:p>
        </p:txBody>
      </p:sp>
      <p:sp>
        <p:nvSpPr>
          <p:cNvPr id="7" name="TextBox 6"/>
          <p:cNvSpPr txBox="1"/>
          <p:nvPr userDrawn="1"/>
        </p:nvSpPr>
        <p:spPr>
          <a:xfrm>
            <a:off x="3466515" y="6619648"/>
            <a:ext cx="2941831" cy="230832"/>
          </a:xfrm>
          <a:prstGeom prst="rect">
            <a:avLst/>
          </a:prstGeom>
          <a:noFill/>
        </p:spPr>
        <p:txBody>
          <a:bodyPr wrap="none">
            <a:spAutoFit/>
          </a:bodyPr>
          <a:lstStyle/>
          <a:p>
            <a:pPr eaLnBrk="0" hangingPunct="0">
              <a:spcBef>
                <a:spcPct val="50000"/>
              </a:spcBef>
              <a:defRPr/>
            </a:pPr>
            <a:r>
              <a:rPr lang="en-US" sz="900" b="1" dirty="0" smtClean="0">
                <a:solidFill>
                  <a:schemeClr val="accent6"/>
                </a:solidFill>
                <a:ea typeface="ＭＳ Ｐゴシック" pitchFamily="34" charset="-128"/>
                <a:cs typeface="+mn-cs"/>
              </a:rPr>
              <a:t>COMPANY CONFIDENTIAL – DO NOT DISTRIBUTE</a:t>
            </a:r>
            <a:endParaRPr lang="en-US" sz="900" b="1" dirty="0">
              <a:solidFill>
                <a:schemeClr val="accent6"/>
              </a:solidFill>
              <a:ea typeface="ＭＳ Ｐゴシック" pitchFamily="34" charset="-128"/>
              <a:cs typeface="+mn-cs"/>
            </a:endParaRPr>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 id="2147483656" r:id="rId12"/>
    <p:sldLayoutId id="2147483655" r:id="rId13"/>
  </p:sldLayoutIdLst>
  <p:transition>
    <p:wipe dir="r"/>
  </p:transition>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800">
          <a:solidFill>
            <a:srgbClr val="0050B4"/>
          </a:solidFill>
          <a:latin typeface="Arial" charset="0"/>
        </a:defRPr>
      </a:lvl6pPr>
      <a:lvl7pPr marL="914400" algn="l" rtl="0" eaLnBrk="1" fontAlgn="base" hangingPunct="1">
        <a:lnSpc>
          <a:spcPct val="90000"/>
        </a:lnSpc>
        <a:spcBef>
          <a:spcPct val="0"/>
        </a:spcBef>
        <a:spcAft>
          <a:spcPct val="0"/>
        </a:spcAft>
        <a:defRPr sz="2800">
          <a:solidFill>
            <a:srgbClr val="0050B4"/>
          </a:solidFill>
          <a:latin typeface="Arial" charset="0"/>
        </a:defRPr>
      </a:lvl7pPr>
      <a:lvl8pPr marL="1371600" algn="l" rtl="0" eaLnBrk="1" fontAlgn="base" hangingPunct="1">
        <a:lnSpc>
          <a:spcPct val="90000"/>
        </a:lnSpc>
        <a:spcBef>
          <a:spcPct val="0"/>
        </a:spcBef>
        <a:spcAft>
          <a:spcPct val="0"/>
        </a:spcAft>
        <a:defRPr sz="2800">
          <a:solidFill>
            <a:srgbClr val="0050B4"/>
          </a:solidFill>
          <a:latin typeface="Arial" charset="0"/>
        </a:defRPr>
      </a:lvl8pPr>
      <a:lvl9pPr marL="1828800" algn="l" rtl="0" eaLnBrk="1" fontAlgn="base" hangingPunct="1">
        <a:lnSpc>
          <a:spcPct val="90000"/>
        </a:lnSpc>
        <a:spcBef>
          <a:spcPct val="0"/>
        </a:spcBef>
        <a:spcAft>
          <a:spcPct val="0"/>
        </a:spcAft>
        <a:defRPr sz="2800">
          <a:solidFill>
            <a:srgbClr val="0050B4"/>
          </a:solidFill>
          <a:latin typeface="Arial" charset="0"/>
        </a:defRPr>
      </a:lvl9pPr>
    </p:titleStyle>
    <p:bodyStyle>
      <a:lvl1pPr marL="282575" indent="-282575" algn="l" rtl="0" eaLnBrk="0" fontAlgn="base" hangingPunct="0">
        <a:lnSpc>
          <a:spcPct val="90000"/>
        </a:lnSpc>
        <a:spcBef>
          <a:spcPct val="60000"/>
        </a:spcBef>
        <a:spcAft>
          <a:spcPct val="0"/>
        </a:spcAft>
        <a:buClr>
          <a:schemeClr val="tx2"/>
        </a:buClr>
        <a:buSzPct val="120000"/>
        <a:buFont typeface="Arial" charset="0"/>
        <a:buChar char="−"/>
        <a:defRPr sz="2200">
          <a:solidFill>
            <a:schemeClr val="tx1"/>
          </a:solidFill>
          <a:latin typeface="+mn-lt"/>
          <a:ea typeface="ＭＳ Ｐゴシック" charset="-128"/>
          <a:cs typeface="ＭＳ Ｐゴシック" charset="-128"/>
        </a:defRPr>
      </a:lvl1pPr>
      <a:lvl2pPr marL="631825" indent="-234950" algn="l" rtl="0" eaLnBrk="0" fontAlgn="base" hangingPunct="0">
        <a:lnSpc>
          <a:spcPct val="90000"/>
        </a:lnSpc>
        <a:spcBef>
          <a:spcPct val="30000"/>
        </a:spcBef>
        <a:spcAft>
          <a:spcPct val="0"/>
        </a:spcAft>
        <a:buClr>
          <a:schemeClr val="tx2"/>
        </a:buClr>
        <a:buFont typeface="Arial" charset="0"/>
        <a:buChar char="–"/>
        <a:defRPr>
          <a:solidFill>
            <a:schemeClr val="tx1"/>
          </a:solidFill>
          <a:latin typeface="+mn-lt"/>
          <a:ea typeface="ＭＳ Ｐゴシック" charset="-128"/>
          <a:cs typeface="ＭＳ Ｐゴシック"/>
        </a:defRPr>
      </a:lvl2pPr>
      <a:lvl3pPr marL="973138" indent="-227013" algn="l" rtl="0" eaLnBrk="0" fontAlgn="base" hangingPunct="0">
        <a:lnSpc>
          <a:spcPct val="90000"/>
        </a:lnSpc>
        <a:spcBef>
          <a:spcPct val="30000"/>
        </a:spcBef>
        <a:spcAft>
          <a:spcPct val="0"/>
        </a:spcAft>
        <a:buClr>
          <a:schemeClr val="tx2"/>
        </a:buClr>
        <a:buFont typeface="Arial" charset="0"/>
        <a:buChar char="–"/>
        <a:defRPr>
          <a:solidFill>
            <a:schemeClr val="tx1"/>
          </a:solidFill>
          <a:latin typeface="+mn-lt"/>
          <a:ea typeface="ＭＳ Ｐゴシック" charset="-128"/>
          <a:cs typeface="ＭＳ Ｐゴシック"/>
        </a:defRPr>
      </a:lvl3pPr>
      <a:lvl4pPr marL="1312863" indent="-223838" algn="l" rtl="0" eaLnBrk="0" fontAlgn="base" hangingPunct="0">
        <a:lnSpc>
          <a:spcPct val="90000"/>
        </a:lnSpc>
        <a:spcBef>
          <a:spcPct val="30000"/>
        </a:spcBef>
        <a:spcAft>
          <a:spcPct val="0"/>
        </a:spcAft>
        <a:buClr>
          <a:schemeClr val="tx2"/>
        </a:buClr>
        <a:buFont typeface="Arial" charset="0"/>
        <a:buChar char="–"/>
        <a:defRPr>
          <a:solidFill>
            <a:schemeClr val="tx1"/>
          </a:solidFill>
          <a:latin typeface="+mn-lt"/>
          <a:ea typeface="ＭＳ Ｐゴシック" charset="-128"/>
          <a:cs typeface="ＭＳ Ｐゴシック"/>
        </a:defRPr>
      </a:lvl4pPr>
      <a:lvl5pPr marL="1654175" indent="-223838" algn="l" rtl="0" eaLnBrk="0" fontAlgn="base" hangingPunct="0">
        <a:lnSpc>
          <a:spcPct val="90000"/>
        </a:lnSpc>
        <a:spcBef>
          <a:spcPct val="30000"/>
        </a:spcBef>
        <a:spcAft>
          <a:spcPct val="0"/>
        </a:spcAft>
        <a:buClr>
          <a:schemeClr val="tx2"/>
        </a:buClr>
        <a:buFont typeface="Arial" charset="0"/>
        <a:buChar char="–"/>
        <a:defRPr>
          <a:solidFill>
            <a:schemeClr val="tx1"/>
          </a:solidFill>
          <a:latin typeface="+mn-lt"/>
          <a:ea typeface="ＭＳ Ｐゴシック" charset="-128"/>
          <a:cs typeface="ＭＳ Ｐゴシック"/>
        </a:defRPr>
      </a:lvl5pPr>
      <a:lvl6pPr marL="2233613" indent="-228600" algn="l" rtl="0" eaLnBrk="1" fontAlgn="base" hangingPunct="1">
        <a:spcBef>
          <a:spcPct val="30000"/>
        </a:spcBef>
        <a:spcAft>
          <a:spcPct val="0"/>
        </a:spcAft>
        <a:buClr>
          <a:srgbClr val="EFA900"/>
        </a:buClr>
        <a:buChar char="»"/>
        <a:defRPr>
          <a:solidFill>
            <a:schemeClr val="tx1"/>
          </a:solidFill>
          <a:latin typeface="+mn-lt"/>
        </a:defRPr>
      </a:lvl6pPr>
      <a:lvl7pPr marL="2690813" indent="-228600" algn="l" rtl="0" eaLnBrk="1" fontAlgn="base" hangingPunct="1">
        <a:spcBef>
          <a:spcPct val="30000"/>
        </a:spcBef>
        <a:spcAft>
          <a:spcPct val="0"/>
        </a:spcAft>
        <a:buClr>
          <a:srgbClr val="EFA900"/>
        </a:buClr>
        <a:buChar char="»"/>
        <a:defRPr>
          <a:solidFill>
            <a:schemeClr val="tx1"/>
          </a:solidFill>
          <a:latin typeface="+mn-lt"/>
        </a:defRPr>
      </a:lvl7pPr>
      <a:lvl8pPr marL="3148013" indent="-228600" algn="l" rtl="0" eaLnBrk="1" fontAlgn="base" hangingPunct="1">
        <a:spcBef>
          <a:spcPct val="30000"/>
        </a:spcBef>
        <a:spcAft>
          <a:spcPct val="0"/>
        </a:spcAft>
        <a:buClr>
          <a:srgbClr val="EFA900"/>
        </a:buClr>
        <a:buChar char="»"/>
        <a:defRPr>
          <a:solidFill>
            <a:schemeClr val="tx1"/>
          </a:solidFill>
          <a:latin typeface="+mn-lt"/>
        </a:defRPr>
      </a:lvl8pPr>
      <a:lvl9pPr marL="3605213" indent="-228600" algn="l" rtl="0" eaLnBrk="1" fontAlgn="base" hangingPunct="1">
        <a:spcBef>
          <a:spcPct val="30000"/>
        </a:spcBef>
        <a:spcAft>
          <a:spcPct val="0"/>
        </a:spcAft>
        <a:buClr>
          <a:srgbClr val="EFA9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19100" y="651881"/>
            <a:ext cx="8229600" cy="8810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27"/>
          <p:cNvSpPr>
            <a:spLocks noGrp="1" noChangeArrowheads="1"/>
          </p:cNvSpPr>
          <p:nvPr>
            <p:ph type="body" idx="1"/>
          </p:nvPr>
        </p:nvSpPr>
        <p:spPr bwMode="auto">
          <a:xfrm>
            <a:off x="419100" y="1640793"/>
            <a:ext cx="8229600" cy="486637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948677" name="Text Box 5"/>
          <p:cNvSpPr txBox="1">
            <a:spLocks noChangeArrowheads="1"/>
          </p:cNvSpPr>
          <p:nvPr/>
        </p:nvSpPr>
        <p:spPr bwMode="auto">
          <a:xfrm>
            <a:off x="450850" y="6649145"/>
            <a:ext cx="336550" cy="122238"/>
          </a:xfrm>
          <a:prstGeom prst="rect">
            <a:avLst/>
          </a:prstGeom>
          <a:noFill/>
          <a:ln w="9525">
            <a:noFill/>
            <a:miter lim="800000"/>
            <a:headEnd/>
            <a:tailEnd/>
          </a:ln>
          <a:effectLst/>
        </p:spPr>
        <p:txBody>
          <a:bodyPr lIns="0" tIns="0" rIns="0" bIns="0">
            <a:spAutoFit/>
          </a:bodyPr>
          <a:lstStyle/>
          <a:p>
            <a:fld id="{6CE36A5C-5F2B-4D2F-A45E-781E7F44D2F5}" type="slidenum">
              <a:rPr lang="en-US" sz="800">
                <a:solidFill>
                  <a:schemeClr val="bg2"/>
                </a:solidFill>
              </a:rPr>
              <a:pPr/>
              <a:t>‹#›</a:t>
            </a:fld>
            <a:endParaRPr lang="en-US" sz="1000" dirty="0">
              <a:solidFill>
                <a:schemeClr val="bg2"/>
              </a:solidFill>
            </a:endParaRPr>
          </a:p>
        </p:txBody>
      </p:sp>
      <p:sp>
        <p:nvSpPr>
          <p:cNvPr id="1948723" name="Text Box 51"/>
          <p:cNvSpPr txBox="1">
            <a:spLocks noChangeArrowheads="1"/>
          </p:cNvSpPr>
          <p:nvPr/>
        </p:nvSpPr>
        <p:spPr bwMode="auto">
          <a:xfrm>
            <a:off x="7002463" y="6627813"/>
            <a:ext cx="1692275" cy="122237"/>
          </a:xfrm>
          <a:prstGeom prst="rect">
            <a:avLst/>
          </a:prstGeom>
          <a:noFill/>
          <a:ln w="9525">
            <a:noFill/>
            <a:miter lim="800000"/>
            <a:headEnd/>
            <a:tailEnd/>
          </a:ln>
          <a:effectLst/>
        </p:spPr>
        <p:txBody>
          <a:bodyPr lIns="0" tIns="0" rIns="0" bIns="0">
            <a:spAutoFit/>
          </a:bodyPr>
          <a:lstStyle/>
          <a:p>
            <a:pPr algn="r"/>
            <a:r>
              <a:rPr lang="en-US" sz="800" dirty="0">
                <a:solidFill>
                  <a:srgbClr val="B2B2B2"/>
                </a:solidFill>
                <a:cs typeface="Arial" charset="0"/>
              </a:rPr>
              <a:t>© </a:t>
            </a:r>
            <a:r>
              <a:rPr lang="en-US" sz="800" dirty="0" smtClean="0">
                <a:solidFill>
                  <a:srgbClr val="B2B2B2"/>
                </a:solidFill>
                <a:cs typeface="Arial" charset="0"/>
              </a:rPr>
              <a:t>2012 </a:t>
            </a:r>
            <a:r>
              <a:rPr lang="en-US" sz="800" dirty="0">
                <a:solidFill>
                  <a:srgbClr val="B2B2B2"/>
                </a:solidFill>
                <a:cs typeface="Arial" charset="0"/>
              </a:rPr>
              <a:t>AB SCIEX</a:t>
            </a:r>
          </a:p>
        </p:txBody>
      </p:sp>
      <p:pic>
        <p:nvPicPr>
          <p:cNvPr id="1054" name="Picture 30" descr="topbar"/>
          <p:cNvPicPr>
            <a:picLocks noChangeAspect="1" noChangeArrowheads="1"/>
          </p:cNvPicPr>
          <p:nvPr/>
        </p:nvPicPr>
        <p:blipFill>
          <a:blip r:embed="rId7" cstate="print"/>
          <a:srcRect/>
          <a:stretch>
            <a:fillRect/>
          </a:stretch>
        </p:blipFill>
        <p:spPr bwMode="auto">
          <a:xfrm>
            <a:off x="0" y="-7938"/>
            <a:ext cx="9144000" cy="568326"/>
          </a:xfrm>
          <a:prstGeom prst="rect">
            <a:avLst/>
          </a:prstGeom>
          <a:noFill/>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ransition>
    <p:wipe dir="r"/>
  </p:transition>
  <p:timing>
    <p:tnLst>
      <p:par>
        <p:cTn id="1" dur="indefinite" restart="never" nodeType="tmRoot"/>
      </p:par>
    </p:tnLst>
  </p:timing>
  <p:hf sldNum="0" hdr="0" dt="0"/>
  <p:txStyles>
    <p:titleStyle>
      <a:lvl1pPr algn="l" rtl="0" eaLnBrk="1" fontAlgn="base" hangingPunct="1">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800">
          <a:solidFill>
            <a:srgbClr val="0050B4"/>
          </a:solidFill>
          <a:latin typeface="Arial" charset="0"/>
        </a:defRPr>
      </a:lvl6pPr>
      <a:lvl7pPr marL="914400" algn="l" rtl="0" eaLnBrk="1" fontAlgn="base" hangingPunct="1">
        <a:lnSpc>
          <a:spcPct val="90000"/>
        </a:lnSpc>
        <a:spcBef>
          <a:spcPct val="0"/>
        </a:spcBef>
        <a:spcAft>
          <a:spcPct val="0"/>
        </a:spcAft>
        <a:defRPr sz="2800">
          <a:solidFill>
            <a:srgbClr val="0050B4"/>
          </a:solidFill>
          <a:latin typeface="Arial" charset="0"/>
        </a:defRPr>
      </a:lvl7pPr>
      <a:lvl8pPr marL="1371600" algn="l" rtl="0" eaLnBrk="1" fontAlgn="base" hangingPunct="1">
        <a:lnSpc>
          <a:spcPct val="90000"/>
        </a:lnSpc>
        <a:spcBef>
          <a:spcPct val="0"/>
        </a:spcBef>
        <a:spcAft>
          <a:spcPct val="0"/>
        </a:spcAft>
        <a:defRPr sz="2800">
          <a:solidFill>
            <a:srgbClr val="0050B4"/>
          </a:solidFill>
          <a:latin typeface="Arial" charset="0"/>
        </a:defRPr>
      </a:lvl8pPr>
      <a:lvl9pPr marL="1828800" algn="l" rtl="0" eaLnBrk="1" fontAlgn="base" hangingPunct="1">
        <a:lnSpc>
          <a:spcPct val="90000"/>
        </a:lnSpc>
        <a:spcBef>
          <a:spcPct val="0"/>
        </a:spcBef>
        <a:spcAft>
          <a:spcPct val="0"/>
        </a:spcAft>
        <a:defRPr sz="2800">
          <a:solidFill>
            <a:srgbClr val="0050B4"/>
          </a:solidFill>
          <a:latin typeface="Arial" charset="0"/>
        </a:defRPr>
      </a:lvl9pPr>
    </p:titleStyle>
    <p:bodyStyle>
      <a:lvl1pPr marL="282575" indent="-282575" algn="l" rtl="0" eaLnBrk="1" fontAlgn="base" hangingPunct="1">
        <a:lnSpc>
          <a:spcPct val="90000"/>
        </a:lnSpc>
        <a:spcBef>
          <a:spcPct val="60000"/>
        </a:spcBef>
        <a:spcAft>
          <a:spcPct val="0"/>
        </a:spcAft>
        <a:buClr>
          <a:schemeClr val="accent2"/>
        </a:buClr>
        <a:buSzPct val="120000"/>
        <a:buFont typeface="Wingdings" pitchFamily="2" charset="2"/>
        <a:buChar char=""/>
        <a:defRPr sz="2000">
          <a:solidFill>
            <a:srgbClr val="303031"/>
          </a:solidFill>
          <a:latin typeface="+mn-lt"/>
          <a:ea typeface="ＭＳ Ｐゴシック" charset="-128"/>
          <a:cs typeface="ＭＳ Ｐゴシック" charset="-128"/>
        </a:defRPr>
      </a:lvl1pPr>
      <a:lvl2pPr marL="631825" indent="-234950" algn="l" rtl="0" eaLnBrk="1" fontAlgn="base" hangingPunct="1">
        <a:lnSpc>
          <a:spcPct val="90000"/>
        </a:lnSpc>
        <a:spcBef>
          <a:spcPct val="30000"/>
        </a:spcBef>
        <a:spcAft>
          <a:spcPct val="0"/>
        </a:spcAft>
        <a:buClr>
          <a:schemeClr val="accent2"/>
        </a:buClr>
        <a:buFont typeface="Arial" charset="0"/>
        <a:buChar char="–"/>
        <a:defRPr>
          <a:solidFill>
            <a:srgbClr val="303031"/>
          </a:solidFill>
          <a:latin typeface="+mn-lt"/>
          <a:ea typeface="ＭＳ Ｐゴシック" charset="-128"/>
        </a:defRPr>
      </a:lvl2pPr>
      <a:lvl3pPr marL="973138" indent="-227013" algn="l" rtl="0" eaLnBrk="1" fontAlgn="base" hangingPunct="1">
        <a:lnSpc>
          <a:spcPct val="90000"/>
        </a:lnSpc>
        <a:spcBef>
          <a:spcPct val="30000"/>
        </a:spcBef>
        <a:spcAft>
          <a:spcPct val="0"/>
        </a:spcAft>
        <a:buClr>
          <a:schemeClr val="accent2"/>
        </a:buClr>
        <a:buFont typeface="Arial" charset="0"/>
        <a:buChar char="–"/>
        <a:defRPr sz="1600">
          <a:solidFill>
            <a:srgbClr val="303031"/>
          </a:solidFill>
          <a:latin typeface="+mn-lt"/>
          <a:ea typeface="ＭＳ Ｐゴシック" charset="-128"/>
        </a:defRPr>
      </a:lvl3pPr>
      <a:lvl4pPr marL="1312863" indent="-223838" algn="l" rtl="0" eaLnBrk="1" fontAlgn="base" hangingPunct="1">
        <a:lnSpc>
          <a:spcPct val="90000"/>
        </a:lnSpc>
        <a:spcBef>
          <a:spcPct val="30000"/>
        </a:spcBef>
        <a:spcAft>
          <a:spcPct val="0"/>
        </a:spcAft>
        <a:buClr>
          <a:schemeClr val="accent2"/>
        </a:buClr>
        <a:buFont typeface="Arial" charset="0"/>
        <a:buChar char="–"/>
        <a:defRPr sz="1400">
          <a:solidFill>
            <a:srgbClr val="303031"/>
          </a:solidFill>
          <a:latin typeface="+mn-lt"/>
          <a:ea typeface="ＭＳ Ｐゴシック" charset="-128"/>
        </a:defRPr>
      </a:lvl4pPr>
      <a:lvl5pPr marL="1654175" indent="-223838" algn="l" rtl="0" eaLnBrk="1" fontAlgn="base" hangingPunct="1">
        <a:lnSpc>
          <a:spcPct val="90000"/>
        </a:lnSpc>
        <a:spcBef>
          <a:spcPct val="30000"/>
        </a:spcBef>
        <a:spcAft>
          <a:spcPct val="0"/>
        </a:spcAft>
        <a:buClr>
          <a:schemeClr val="accent2"/>
        </a:buClr>
        <a:buFont typeface="Arial" charset="0"/>
        <a:buChar char="–"/>
        <a:defRPr sz="1200">
          <a:solidFill>
            <a:srgbClr val="303031"/>
          </a:solidFill>
          <a:latin typeface="+mn-lt"/>
          <a:ea typeface="ＭＳ Ｐゴシック" charset="-128"/>
        </a:defRPr>
      </a:lvl5pPr>
      <a:lvl6pPr marL="2233613" indent="-228600" algn="l" rtl="0" eaLnBrk="1" fontAlgn="base" hangingPunct="1">
        <a:spcBef>
          <a:spcPct val="30000"/>
        </a:spcBef>
        <a:spcAft>
          <a:spcPct val="0"/>
        </a:spcAft>
        <a:buClr>
          <a:srgbClr val="EFA900"/>
        </a:buClr>
        <a:buChar char="»"/>
        <a:defRPr>
          <a:solidFill>
            <a:schemeClr val="tx1"/>
          </a:solidFill>
          <a:latin typeface="+mn-lt"/>
        </a:defRPr>
      </a:lvl6pPr>
      <a:lvl7pPr marL="2690813" indent="-228600" algn="l" rtl="0" eaLnBrk="1" fontAlgn="base" hangingPunct="1">
        <a:spcBef>
          <a:spcPct val="30000"/>
        </a:spcBef>
        <a:spcAft>
          <a:spcPct val="0"/>
        </a:spcAft>
        <a:buClr>
          <a:srgbClr val="EFA900"/>
        </a:buClr>
        <a:buChar char="»"/>
        <a:defRPr>
          <a:solidFill>
            <a:schemeClr val="tx1"/>
          </a:solidFill>
          <a:latin typeface="+mn-lt"/>
        </a:defRPr>
      </a:lvl7pPr>
      <a:lvl8pPr marL="3148013" indent="-228600" algn="l" rtl="0" eaLnBrk="1" fontAlgn="base" hangingPunct="1">
        <a:spcBef>
          <a:spcPct val="30000"/>
        </a:spcBef>
        <a:spcAft>
          <a:spcPct val="0"/>
        </a:spcAft>
        <a:buClr>
          <a:srgbClr val="EFA900"/>
        </a:buClr>
        <a:buChar char="»"/>
        <a:defRPr>
          <a:solidFill>
            <a:schemeClr val="tx1"/>
          </a:solidFill>
          <a:latin typeface="+mn-lt"/>
        </a:defRPr>
      </a:lvl8pPr>
      <a:lvl9pPr marL="3605213" indent="-228600" algn="l" rtl="0" eaLnBrk="1" fontAlgn="base" hangingPunct="1">
        <a:spcBef>
          <a:spcPct val="30000"/>
        </a:spcBef>
        <a:spcAft>
          <a:spcPct val="0"/>
        </a:spcAft>
        <a:buClr>
          <a:srgbClr val="EFA9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19100" y="771525"/>
            <a:ext cx="8229600" cy="8810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27"/>
          <p:cNvSpPr>
            <a:spLocks noGrp="1" noChangeArrowheads="1"/>
          </p:cNvSpPr>
          <p:nvPr>
            <p:ph type="body" idx="1"/>
          </p:nvPr>
        </p:nvSpPr>
        <p:spPr bwMode="auto">
          <a:xfrm>
            <a:off x="419100" y="1922463"/>
            <a:ext cx="8229600" cy="45847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48677" name="Text Box 5"/>
          <p:cNvSpPr txBox="1">
            <a:spLocks noChangeArrowheads="1"/>
          </p:cNvSpPr>
          <p:nvPr/>
        </p:nvSpPr>
        <p:spPr bwMode="auto">
          <a:xfrm>
            <a:off x="450850" y="6649145"/>
            <a:ext cx="336550" cy="122238"/>
          </a:xfrm>
          <a:prstGeom prst="rect">
            <a:avLst/>
          </a:prstGeom>
          <a:noFill/>
          <a:ln w="9525">
            <a:noFill/>
            <a:miter lim="800000"/>
            <a:headEnd/>
            <a:tailEnd/>
          </a:ln>
          <a:effectLst/>
        </p:spPr>
        <p:txBody>
          <a:bodyPr lIns="0" tIns="0" rIns="0" bIns="0">
            <a:spAutoFit/>
          </a:bodyPr>
          <a:lstStyle/>
          <a:p>
            <a:pPr algn="ctr"/>
            <a:fld id="{6CE36A5C-5F2B-4D2F-A45E-781E7F44D2F5}" type="slidenum">
              <a:rPr lang="en-US" sz="800" b="1">
                <a:solidFill>
                  <a:srgbClr val="004A64"/>
                </a:solidFill>
                <a:ea typeface="ＭＳ Ｐゴシック" pitchFamily="34" charset="-128"/>
                <a:cs typeface="+mn-cs"/>
              </a:rPr>
              <a:pPr algn="ctr"/>
              <a:t>‹#›</a:t>
            </a:fld>
            <a:endParaRPr lang="en-US" sz="1000" b="1" dirty="0">
              <a:solidFill>
                <a:srgbClr val="004A64"/>
              </a:solidFill>
              <a:ea typeface="ＭＳ Ｐゴシック" pitchFamily="34" charset="-128"/>
              <a:cs typeface="+mn-cs"/>
            </a:endParaRPr>
          </a:p>
        </p:txBody>
      </p:sp>
      <p:sp>
        <p:nvSpPr>
          <p:cNvPr id="1948723" name="Text Box 51"/>
          <p:cNvSpPr txBox="1">
            <a:spLocks noChangeArrowheads="1"/>
          </p:cNvSpPr>
          <p:nvPr/>
        </p:nvSpPr>
        <p:spPr bwMode="auto">
          <a:xfrm>
            <a:off x="7002463" y="6627813"/>
            <a:ext cx="1692275" cy="122237"/>
          </a:xfrm>
          <a:prstGeom prst="rect">
            <a:avLst/>
          </a:prstGeom>
          <a:noFill/>
          <a:ln w="9525">
            <a:noFill/>
            <a:miter lim="800000"/>
            <a:headEnd/>
            <a:tailEnd/>
          </a:ln>
          <a:effectLst/>
        </p:spPr>
        <p:txBody>
          <a:bodyPr lIns="0" tIns="0" rIns="0" bIns="0">
            <a:spAutoFit/>
          </a:bodyPr>
          <a:lstStyle/>
          <a:p>
            <a:pPr algn="r"/>
            <a:r>
              <a:rPr lang="en-US" sz="800" b="1">
                <a:solidFill>
                  <a:srgbClr val="B2B2B2"/>
                </a:solidFill>
                <a:ea typeface="ＭＳ Ｐゴシック" pitchFamily="34" charset="-128"/>
                <a:cs typeface="Arial" charset="0"/>
              </a:rPr>
              <a:t>© 2011 AB SCIEX</a:t>
            </a:r>
          </a:p>
        </p:txBody>
      </p:sp>
      <p:grpSp>
        <p:nvGrpSpPr>
          <p:cNvPr id="2" name="Group 29"/>
          <p:cNvGrpSpPr>
            <a:grpSpLocks/>
          </p:cNvGrpSpPr>
          <p:nvPr/>
        </p:nvGrpSpPr>
        <p:grpSpPr bwMode="auto">
          <a:xfrm>
            <a:off x="0" y="-7938"/>
            <a:ext cx="9144000" cy="568326"/>
            <a:chOff x="0" y="-5"/>
            <a:chExt cx="5760" cy="358"/>
          </a:xfrm>
        </p:grpSpPr>
        <p:pic>
          <p:nvPicPr>
            <p:cNvPr id="1054" name="Picture 30" descr="topbar"/>
            <p:cNvPicPr>
              <a:picLocks noChangeAspect="1" noChangeArrowheads="1"/>
            </p:cNvPicPr>
            <p:nvPr userDrawn="1"/>
          </p:nvPicPr>
          <p:blipFill>
            <a:blip r:embed="rId7" cstate="print"/>
            <a:srcRect/>
            <a:stretch>
              <a:fillRect/>
            </a:stretch>
          </p:blipFill>
          <p:spPr bwMode="auto">
            <a:xfrm>
              <a:off x="0" y="-5"/>
              <a:ext cx="5760" cy="358"/>
            </a:xfrm>
            <a:prstGeom prst="rect">
              <a:avLst/>
            </a:prstGeom>
            <a:noFill/>
          </p:spPr>
        </p:pic>
        <p:pic>
          <p:nvPicPr>
            <p:cNvPr id="1055" name="Picture 31" descr="AB_SCIEX_LOGO_WHITE"/>
            <p:cNvPicPr>
              <a:picLocks noChangeAspect="1" noChangeArrowheads="1"/>
            </p:cNvPicPr>
            <p:nvPr userDrawn="1"/>
          </p:nvPicPr>
          <p:blipFill>
            <a:blip r:embed="rId8" cstate="print"/>
            <a:srcRect/>
            <a:stretch>
              <a:fillRect/>
            </a:stretch>
          </p:blipFill>
          <p:spPr bwMode="auto">
            <a:xfrm>
              <a:off x="4788" y="36"/>
              <a:ext cx="844" cy="282"/>
            </a:xfrm>
            <a:prstGeom prst="rect">
              <a:avLst/>
            </a:prstGeom>
            <a:noFill/>
          </p:spPr>
        </p:pic>
      </p:grpSp>
      <p:sp>
        <p:nvSpPr>
          <p:cNvPr id="9" name="Text Box 8"/>
          <p:cNvSpPr txBox="1">
            <a:spLocks noChangeArrowheads="1"/>
          </p:cNvSpPr>
          <p:nvPr userDrawn="1"/>
        </p:nvSpPr>
        <p:spPr bwMode="auto">
          <a:xfrm>
            <a:off x="798513" y="6538913"/>
            <a:ext cx="1371600" cy="228600"/>
          </a:xfrm>
          <a:prstGeom prst="rect">
            <a:avLst/>
          </a:prstGeom>
          <a:noFill/>
          <a:ln w="19050" algn="ctr">
            <a:noFill/>
            <a:miter lim="800000"/>
            <a:headEnd/>
            <a:tailEnd/>
          </a:ln>
          <a:effectLst/>
        </p:spPr>
        <p:txBody>
          <a:bodyPr wrap="none">
            <a:spAutoFit/>
          </a:bodyPr>
          <a:lstStyle/>
          <a:p>
            <a:pPr algn="ctr"/>
            <a:r>
              <a:rPr lang="en-US" sz="900" b="1">
                <a:solidFill>
                  <a:srgbClr val="0084A9"/>
                </a:solidFill>
                <a:ea typeface="+mn-ea"/>
                <a:cs typeface="+mn-cs"/>
              </a:rPr>
              <a:t>AB Sciex Confidential</a:t>
            </a:r>
          </a:p>
        </p:txBody>
      </p:sp>
      <p:sp>
        <p:nvSpPr>
          <p:cNvPr id="10" name="TextBox 9"/>
          <p:cNvSpPr txBox="1"/>
          <p:nvPr userDrawn="1"/>
        </p:nvSpPr>
        <p:spPr>
          <a:xfrm>
            <a:off x="766136" y="6582751"/>
            <a:ext cx="3566377" cy="246221"/>
          </a:xfrm>
          <a:prstGeom prst="rect">
            <a:avLst/>
          </a:prstGeom>
          <a:solidFill>
            <a:schemeClr val="bg1"/>
          </a:solidFill>
        </p:spPr>
        <p:txBody>
          <a:bodyPr wrap="square" rtlCol="0">
            <a:spAutoFit/>
          </a:bodyPr>
          <a:lstStyle/>
          <a:p>
            <a:r>
              <a:rPr lang="en-US" sz="1000" b="1" dirty="0" smtClean="0">
                <a:solidFill>
                  <a:srgbClr val="8FE7FF"/>
                </a:solidFill>
                <a:ea typeface="+mn-ea"/>
                <a:cs typeface="+mn-cs"/>
              </a:rPr>
              <a:t>ASMS 2012 – AB Sciex User Meeting</a:t>
            </a:r>
            <a:endParaRPr lang="en-US" sz="1000" b="1" dirty="0">
              <a:solidFill>
                <a:srgbClr val="8FE7FF"/>
              </a:solidFill>
              <a:ea typeface="+mn-ea"/>
              <a:cs typeface="+mn-cs"/>
            </a:endParaRPr>
          </a:p>
        </p:txBody>
      </p:sp>
    </p:spTree>
    <p:extLst>
      <p:ext uri="{BB962C8B-B14F-4D97-AF65-F5344CB8AC3E}">
        <p14:creationId xmlns:p14="http://schemas.microsoft.com/office/powerpoint/2010/main" val="17093799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p:wipe dir="r"/>
  </p:transition>
  <p:timing>
    <p:tnLst>
      <p:par>
        <p:cTn id="1" dur="indefinite" restart="never" nodeType="tmRoot"/>
      </p:par>
    </p:tnLst>
  </p:timing>
  <p:txStyles>
    <p:titleStyle>
      <a:lvl1pPr algn="l" rtl="0" eaLnBrk="1" fontAlgn="base" hangingPunct="1">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1" fontAlgn="base" hangingPunct="1">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eaLnBrk="1" fontAlgn="base" hangingPunct="1">
        <a:lnSpc>
          <a:spcPct val="90000"/>
        </a:lnSpc>
        <a:spcBef>
          <a:spcPct val="0"/>
        </a:spcBef>
        <a:spcAft>
          <a:spcPct val="0"/>
        </a:spcAft>
        <a:defRPr sz="2800">
          <a:solidFill>
            <a:srgbClr val="0050B4"/>
          </a:solidFill>
          <a:latin typeface="Arial" charset="0"/>
        </a:defRPr>
      </a:lvl6pPr>
      <a:lvl7pPr marL="914400" algn="l" rtl="0" eaLnBrk="1" fontAlgn="base" hangingPunct="1">
        <a:lnSpc>
          <a:spcPct val="90000"/>
        </a:lnSpc>
        <a:spcBef>
          <a:spcPct val="0"/>
        </a:spcBef>
        <a:spcAft>
          <a:spcPct val="0"/>
        </a:spcAft>
        <a:defRPr sz="2800">
          <a:solidFill>
            <a:srgbClr val="0050B4"/>
          </a:solidFill>
          <a:latin typeface="Arial" charset="0"/>
        </a:defRPr>
      </a:lvl7pPr>
      <a:lvl8pPr marL="1371600" algn="l" rtl="0" eaLnBrk="1" fontAlgn="base" hangingPunct="1">
        <a:lnSpc>
          <a:spcPct val="90000"/>
        </a:lnSpc>
        <a:spcBef>
          <a:spcPct val="0"/>
        </a:spcBef>
        <a:spcAft>
          <a:spcPct val="0"/>
        </a:spcAft>
        <a:defRPr sz="2800">
          <a:solidFill>
            <a:srgbClr val="0050B4"/>
          </a:solidFill>
          <a:latin typeface="Arial" charset="0"/>
        </a:defRPr>
      </a:lvl8pPr>
      <a:lvl9pPr marL="1828800" algn="l" rtl="0" eaLnBrk="1" fontAlgn="base" hangingPunct="1">
        <a:lnSpc>
          <a:spcPct val="90000"/>
        </a:lnSpc>
        <a:spcBef>
          <a:spcPct val="0"/>
        </a:spcBef>
        <a:spcAft>
          <a:spcPct val="0"/>
        </a:spcAft>
        <a:defRPr sz="2800">
          <a:solidFill>
            <a:srgbClr val="0050B4"/>
          </a:solidFill>
          <a:latin typeface="Arial" charset="0"/>
        </a:defRPr>
      </a:lvl9pPr>
    </p:titleStyle>
    <p:bodyStyle>
      <a:lvl1pPr marL="282575" indent="-282575" algn="l" rtl="0" eaLnBrk="1" fontAlgn="base" hangingPunct="1">
        <a:lnSpc>
          <a:spcPct val="90000"/>
        </a:lnSpc>
        <a:spcBef>
          <a:spcPct val="60000"/>
        </a:spcBef>
        <a:spcAft>
          <a:spcPct val="0"/>
        </a:spcAft>
        <a:buClr>
          <a:schemeClr val="accent2"/>
        </a:buClr>
        <a:buSzPct val="120000"/>
        <a:buFont typeface="Wingdings" pitchFamily="2" charset="2"/>
        <a:buChar char=""/>
        <a:defRPr sz="2200">
          <a:solidFill>
            <a:srgbClr val="303031"/>
          </a:solidFill>
          <a:latin typeface="+mn-lt"/>
          <a:ea typeface="ＭＳ Ｐゴシック" charset="-128"/>
          <a:cs typeface="ＭＳ Ｐゴシック" charset="-128"/>
        </a:defRPr>
      </a:lvl1pPr>
      <a:lvl2pPr marL="631825" indent="-234950" algn="l" rtl="0" eaLnBrk="1" fontAlgn="base" hangingPunct="1">
        <a:lnSpc>
          <a:spcPct val="90000"/>
        </a:lnSpc>
        <a:spcBef>
          <a:spcPct val="30000"/>
        </a:spcBef>
        <a:spcAft>
          <a:spcPct val="0"/>
        </a:spcAft>
        <a:buClr>
          <a:schemeClr val="accent2"/>
        </a:buClr>
        <a:buFont typeface="Arial" charset="0"/>
        <a:buChar char="–"/>
        <a:defRPr>
          <a:solidFill>
            <a:srgbClr val="303031"/>
          </a:solidFill>
          <a:latin typeface="+mn-lt"/>
          <a:ea typeface="ＭＳ Ｐゴシック" charset="-128"/>
        </a:defRPr>
      </a:lvl2pPr>
      <a:lvl3pPr marL="973138" indent="-227013" algn="l" rtl="0" eaLnBrk="1" fontAlgn="base" hangingPunct="1">
        <a:lnSpc>
          <a:spcPct val="90000"/>
        </a:lnSpc>
        <a:spcBef>
          <a:spcPct val="30000"/>
        </a:spcBef>
        <a:spcAft>
          <a:spcPct val="0"/>
        </a:spcAft>
        <a:buClr>
          <a:schemeClr val="accent2"/>
        </a:buClr>
        <a:buFont typeface="Arial" charset="0"/>
        <a:buChar char="–"/>
        <a:defRPr sz="1600">
          <a:solidFill>
            <a:srgbClr val="303031"/>
          </a:solidFill>
          <a:latin typeface="+mn-lt"/>
          <a:ea typeface="ＭＳ Ｐゴシック" charset="-128"/>
        </a:defRPr>
      </a:lvl3pPr>
      <a:lvl4pPr marL="1312863" indent="-223838" algn="l" rtl="0" eaLnBrk="1" fontAlgn="base" hangingPunct="1">
        <a:lnSpc>
          <a:spcPct val="90000"/>
        </a:lnSpc>
        <a:spcBef>
          <a:spcPct val="30000"/>
        </a:spcBef>
        <a:spcAft>
          <a:spcPct val="0"/>
        </a:spcAft>
        <a:buClr>
          <a:schemeClr val="accent2"/>
        </a:buClr>
        <a:buFont typeface="Arial" charset="0"/>
        <a:buChar char="–"/>
        <a:defRPr sz="1400">
          <a:solidFill>
            <a:srgbClr val="303031"/>
          </a:solidFill>
          <a:latin typeface="+mn-lt"/>
          <a:ea typeface="ＭＳ Ｐゴシック" charset="-128"/>
        </a:defRPr>
      </a:lvl4pPr>
      <a:lvl5pPr marL="1654175" indent="-223838" algn="l" rtl="0" eaLnBrk="1" fontAlgn="base" hangingPunct="1">
        <a:lnSpc>
          <a:spcPct val="90000"/>
        </a:lnSpc>
        <a:spcBef>
          <a:spcPct val="30000"/>
        </a:spcBef>
        <a:spcAft>
          <a:spcPct val="0"/>
        </a:spcAft>
        <a:buClr>
          <a:schemeClr val="accent2"/>
        </a:buClr>
        <a:buFont typeface="Arial" charset="0"/>
        <a:buChar char="–"/>
        <a:defRPr sz="1200">
          <a:solidFill>
            <a:srgbClr val="303031"/>
          </a:solidFill>
          <a:latin typeface="+mn-lt"/>
          <a:ea typeface="ＭＳ Ｐゴシック" charset="-128"/>
        </a:defRPr>
      </a:lvl5pPr>
      <a:lvl6pPr marL="2233613" indent="-228600" algn="l" rtl="0" eaLnBrk="1" fontAlgn="base" hangingPunct="1">
        <a:spcBef>
          <a:spcPct val="30000"/>
        </a:spcBef>
        <a:spcAft>
          <a:spcPct val="0"/>
        </a:spcAft>
        <a:buClr>
          <a:srgbClr val="EFA900"/>
        </a:buClr>
        <a:buChar char="»"/>
        <a:defRPr>
          <a:solidFill>
            <a:schemeClr val="tx1"/>
          </a:solidFill>
          <a:latin typeface="+mn-lt"/>
        </a:defRPr>
      </a:lvl6pPr>
      <a:lvl7pPr marL="2690813" indent="-228600" algn="l" rtl="0" eaLnBrk="1" fontAlgn="base" hangingPunct="1">
        <a:spcBef>
          <a:spcPct val="30000"/>
        </a:spcBef>
        <a:spcAft>
          <a:spcPct val="0"/>
        </a:spcAft>
        <a:buClr>
          <a:srgbClr val="EFA900"/>
        </a:buClr>
        <a:buChar char="»"/>
        <a:defRPr>
          <a:solidFill>
            <a:schemeClr val="tx1"/>
          </a:solidFill>
          <a:latin typeface="+mn-lt"/>
        </a:defRPr>
      </a:lvl7pPr>
      <a:lvl8pPr marL="3148013" indent="-228600" algn="l" rtl="0" eaLnBrk="1" fontAlgn="base" hangingPunct="1">
        <a:spcBef>
          <a:spcPct val="30000"/>
        </a:spcBef>
        <a:spcAft>
          <a:spcPct val="0"/>
        </a:spcAft>
        <a:buClr>
          <a:srgbClr val="EFA900"/>
        </a:buClr>
        <a:buChar char="»"/>
        <a:defRPr>
          <a:solidFill>
            <a:schemeClr val="tx1"/>
          </a:solidFill>
          <a:latin typeface="+mn-lt"/>
        </a:defRPr>
      </a:lvl8pPr>
      <a:lvl9pPr marL="3605213" indent="-228600" algn="l" rtl="0" eaLnBrk="1" fontAlgn="base" hangingPunct="1">
        <a:spcBef>
          <a:spcPct val="30000"/>
        </a:spcBef>
        <a:spcAft>
          <a:spcPct val="0"/>
        </a:spcAft>
        <a:buClr>
          <a:srgbClr val="EFA900"/>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tiff"/><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56.jpe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2.emf"/><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ctrTitle"/>
          </p:nvPr>
        </p:nvSpPr>
        <p:spPr>
          <a:xfrm>
            <a:off x="521807" y="4231233"/>
            <a:ext cx="8247969" cy="950913"/>
          </a:xfrm>
        </p:spPr>
        <p:txBody>
          <a:bodyPr/>
          <a:lstStyle/>
          <a:p>
            <a:r>
              <a:rPr lang="en-US" dirty="0" smtClean="0">
                <a:ea typeface="ＭＳ Ｐゴシック"/>
                <a:cs typeface="ＭＳ Ｐゴシック"/>
              </a:rPr>
              <a:t>Metabolomics using SWATH™ Acquisition</a:t>
            </a:r>
            <a:endParaRPr lang="en-US" dirty="0">
              <a:ea typeface="ＭＳ Ｐゴシック"/>
              <a:cs typeface="ＭＳ Ｐゴシック"/>
            </a:endParaRPr>
          </a:p>
        </p:txBody>
      </p:sp>
      <p:sp>
        <p:nvSpPr>
          <p:cNvPr id="2" name="Subtitle 1"/>
          <p:cNvSpPr>
            <a:spLocks noGrp="1"/>
          </p:cNvSpPr>
          <p:nvPr>
            <p:ph type="subTitle" idx="1"/>
          </p:nvPr>
        </p:nvSpPr>
        <p:spPr/>
        <p:txBody>
          <a:bodyPr>
            <a:normAutofit fontScale="92500" lnSpcReduction="10000"/>
          </a:bodyPr>
          <a:lstStyle/>
          <a:p>
            <a:r>
              <a:rPr lang="en-US" dirty="0" smtClean="0"/>
              <a:t>Brigitte Simons, Ph.D.</a:t>
            </a:r>
            <a:endParaRPr lang="en-US" dirty="0"/>
          </a:p>
          <a:p>
            <a:r>
              <a:rPr lang="en-US" dirty="0" smtClean="0"/>
              <a:t>AB SCIEX, Toronto, CAN</a:t>
            </a:r>
            <a:endParaRPr lang="en-US" dirty="0"/>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Hepatic PC </a:t>
            </a:r>
            <a:r>
              <a:rPr lang="en-CA" dirty="0"/>
              <a:t>Measured </a:t>
            </a:r>
            <a:r>
              <a:rPr lang="en-CA" dirty="0" smtClean="0"/>
              <a:t>by </a:t>
            </a:r>
            <a:r>
              <a:rPr lang="en-CA" dirty="0"/>
              <a:t>IS Corrected Peak Area Ratios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67" t="74685" r="27256" b="4163"/>
          <a:stretch/>
        </p:blipFill>
        <p:spPr>
          <a:xfrm>
            <a:off x="1681842" y="1540556"/>
            <a:ext cx="5533890" cy="4166507"/>
          </a:xfrm>
          <a:prstGeom prst="rect">
            <a:avLst/>
          </a:prstGeom>
        </p:spPr>
      </p:pic>
      <p:pic>
        <p:nvPicPr>
          <p:cNvPr id="4" name="Picture 15" descr="PC heat ma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573713"/>
            <a:ext cx="865346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37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Hepatic </a:t>
            </a:r>
            <a:r>
              <a:rPr lang="en-CA" dirty="0" smtClean="0"/>
              <a:t>PE </a:t>
            </a:r>
            <a:r>
              <a:rPr lang="en-CA" dirty="0"/>
              <a:t>Measured by IS Corrected Peak Area Ratios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6264" t="21761" r="2659" b="57087"/>
          <a:stretch/>
        </p:blipFill>
        <p:spPr>
          <a:xfrm>
            <a:off x="1681842" y="1540556"/>
            <a:ext cx="6052458" cy="4556941"/>
          </a:xfrm>
          <a:prstGeom prst="rect">
            <a:avLst/>
          </a:prstGeom>
        </p:spPr>
      </p:pic>
      <p:sp>
        <p:nvSpPr>
          <p:cNvPr id="5" name="Rectangle 4"/>
          <p:cNvSpPr/>
          <p:nvPr/>
        </p:nvSpPr>
        <p:spPr>
          <a:xfrm>
            <a:off x="2581275" y="6304002"/>
            <a:ext cx="4572000" cy="553998"/>
          </a:xfrm>
          <a:prstGeom prst="rect">
            <a:avLst/>
          </a:prstGeom>
        </p:spPr>
        <p:txBody>
          <a:bodyPr>
            <a:spAutoFit/>
          </a:bodyPr>
          <a:lstStyle/>
          <a:p>
            <a:pPr lvl="0"/>
            <a:r>
              <a:rPr lang="en-CA" sz="1000" dirty="0">
                <a:solidFill>
                  <a:srgbClr val="606062">
                    <a:lumMod val="50000"/>
                  </a:srgbClr>
                </a:solidFill>
              </a:rPr>
              <a:t>Arendt et al., Non-alcoholic fatty liver disease is associated with lower hepatic and erythrocyte ratios of </a:t>
            </a:r>
            <a:r>
              <a:rPr lang="en-CA" sz="1000" dirty="0" err="1">
                <a:solidFill>
                  <a:srgbClr val="606062">
                    <a:lumMod val="50000"/>
                  </a:srgbClr>
                </a:solidFill>
              </a:rPr>
              <a:t>phosphatidylcholine</a:t>
            </a:r>
            <a:r>
              <a:rPr lang="en-CA" sz="1000" dirty="0">
                <a:solidFill>
                  <a:srgbClr val="606062">
                    <a:lumMod val="50000"/>
                  </a:srgbClr>
                </a:solidFill>
              </a:rPr>
              <a:t> to </a:t>
            </a:r>
            <a:r>
              <a:rPr lang="en-CA" sz="1000" dirty="0" err="1">
                <a:solidFill>
                  <a:srgbClr val="606062">
                    <a:lumMod val="50000"/>
                  </a:srgbClr>
                </a:solidFill>
              </a:rPr>
              <a:t>phosphatidylethanolamine</a:t>
            </a:r>
            <a:r>
              <a:rPr lang="en-CA" sz="1000" dirty="0">
                <a:solidFill>
                  <a:srgbClr val="606062">
                    <a:lumMod val="50000"/>
                  </a:srgbClr>
                </a:solidFill>
              </a:rPr>
              <a:t>, Applied Physiology, Nutrition and Metabolism, Oct 2012.</a:t>
            </a:r>
            <a:endParaRPr lang="en-US" sz="1000" dirty="0">
              <a:solidFill>
                <a:srgbClr val="606062">
                  <a:lumMod val="50000"/>
                </a:srgbClr>
              </a:solidFill>
              <a:ea typeface="ＭＳ Ｐゴシック" pitchFamily="34" charset="-128"/>
              <a:cs typeface="Arial" charset="0"/>
            </a:endParaRPr>
          </a:p>
        </p:txBody>
      </p:sp>
    </p:spTree>
    <p:extLst>
      <p:ext uri="{BB962C8B-B14F-4D97-AF65-F5344CB8AC3E}">
        <p14:creationId xmlns:p14="http://schemas.microsoft.com/office/powerpoint/2010/main" val="650665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40" y="2147094"/>
            <a:ext cx="8805863"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315" name="Text Box 4"/>
          <p:cNvSpPr txBox="1">
            <a:spLocks noChangeArrowheads="1"/>
          </p:cNvSpPr>
          <p:nvPr/>
        </p:nvSpPr>
        <p:spPr bwMode="auto">
          <a:xfrm>
            <a:off x="7205978" y="2409032"/>
            <a:ext cx="170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rIns="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800">
                <a:solidFill>
                  <a:srgbClr val="606062"/>
                </a:solidFill>
                <a:ea typeface="ＭＳ Ｐゴシック" pitchFamily="34" charset="-128"/>
                <a:cs typeface="Arial" charset="0"/>
              </a:rPr>
              <a:t>RBC lipid extract</a:t>
            </a:r>
          </a:p>
        </p:txBody>
      </p:sp>
      <p:pic>
        <p:nvPicPr>
          <p:cNvPr id="283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415" y="2882107"/>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3654" name="Rectangle 6"/>
          <p:cNvSpPr>
            <a:spLocks noChangeArrowheads="1"/>
          </p:cNvSpPr>
          <p:nvPr/>
        </p:nvSpPr>
        <p:spPr bwMode="auto">
          <a:xfrm>
            <a:off x="6469378" y="2856707"/>
            <a:ext cx="2459037" cy="1946275"/>
          </a:xfrm>
          <a:prstGeom prst="rect">
            <a:avLst/>
          </a:prstGeom>
          <a:noFill/>
          <a:ln w="19050"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606062"/>
              </a:solidFill>
            </a:endParaRPr>
          </a:p>
        </p:txBody>
      </p:sp>
      <p:sp>
        <p:nvSpPr>
          <p:cNvPr id="283655" name="Rectangle 7"/>
          <p:cNvSpPr>
            <a:spLocks noChangeArrowheads="1"/>
          </p:cNvSpPr>
          <p:nvPr/>
        </p:nvSpPr>
        <p:spPr bwMode="auto">
          <a:xfrm>
            <a:off x="6980553" y="5872957"/>
            <a:ext cx="842962" cy="225425"/>
          </a:xfrm>
          <a:prstGeom prst="rect">
            <a:avLst/>
          </a:prstGeom>
          <a:noFill/>
          <a:ln w="2857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606062"/>
              </a:solidFill>
            </a:endParaRPr>
          </a:p>
        </p:txBody>
      </p:sp>
      <p:sp>
        <p:nvSpPr>
          <p:cNvPr id="283656" name="Line 8"/>
          <p:cNvSpPr>
            <a:spLocks noChangeShapeType="1"/>
          </p:cNvSpPr>
          <p:nvPr/>
        </p:nvSpPr>
        <p:spPr bwMode="auto">
          <a:xfrm flipV="1">
            <a:off x="7467915" y="4815682"/>
            <a:ext cx="0" cy="1044575"/>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grpSp>
        <p:nvGrpSpPr>
          <p:cNvPr id="2" name="Group 9"/>
          <p:cNvGrpSpPr>
            <a:grpSpLocks/>
          </p:cNvGrpSpPr>
          <p:nvPr/>
        </p:nvGrpSpPr>
        <p:grpSpPr bwMode="auto">
          <a:xfrm>
            <a:off x="4673915" y="1983582"/>
            <a:ext cx="4378325" cy="4638675"/>
            <a:chOff x="2865" y="1077"/>
            <a:chExt cx="2798" cy="3080"/>
          </a:xfrm>
        </p:grpSpPr>
        <p:sp>
          <p:nvSpPr>
            <p:cNvPr id="13323" name="Rectangle 10"/>
            <p:cNvSpPr>
              <a:spLocks noChangeArrowheads="1"/>
            </p:cNvSpPr>
            <p:nvPr/>
          </p:nvSpPr>
          <p:spPr bwMode="auto">
            <a:xfrm>
              <a:off x="2865" y="1077"/>
              <a:ext cx="2798" cy="2820"/>
            </a:xfrm>
            <a:prstGeom prst="rect">
              <a:avLst/>
            </a:prstGeom>
            <a:solidFill>
              <a:schemeClr val="bg1"/>
            </a:solidFill>
            <a:ln w="9525" algn="ctr">
              <a:solidFill>
                <a:schemeClr val="bg1"/>
              </a:solidFill>
              <a:miter lim="800000"/>
              <a:headEnd/>
              <a:tailEnd/>
            </a:ln>
          </p:spPr>
          <p:txBody>
            <a:bodyPr wrap="none" lIns="0" rIns="0" anchor="ctr"/>
            <a:lstStyle/>
            <a:p>
              <a:endParaRPr lang="en-US">
                <a:solidFill>
                  <a:srgbClr val="606062"/>
                </a:solidFill>
              </a:endParaRPr>
            </a:p>
          </p:txBody>
        </p:sp>
        <p:pic>
          <p:nvPicPr>
            <p:cNvPr id="13324" name="Picture 11"/>
            <p:cNvPicPr>
              <a:picLocks noChangeAspect="1" noChangeArrowheads="1"/>
            </p:cNvPicPr>
            <p:nvPr/>
          </p:nvPicPr>
          <p:blipFill>
            <a:blip r:embed="rId5">
              <a:extLst>
                <a:ext uri="{28A0092B-C50C-407E-A947-70E740481C1C}">
                  <a14:useLocalDpi xmlns:a14="http://schemas.microsoft.com/office/drawing/2010/main" val="0"/>
                </a:ext>
              </a:extLst>
            </a:blip>
            <a:srcRect r="1399"/>
            <a:stretch>
              <a:fillRect/>
            </a:stretch>
          </p:blipFill>
          <p:spPr bwMode="auto">
            <a:xfrm>
              <a:off x="4085" y="1118"/>
              <a:ext cx="1057"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325" name="Picture 12"/>
            <p:cNvPicPr>
              <a:picLocks noChangeAspect="1" noChangeArrowheads="1"/>
            </p:cNvPicPr>
            <p:nvPr/>
          </p:nvPicPr>
          <p:blipFill>
            <a:blip r:embed="rId6">
              <a:extLst>
                <a:ext uri="{28A0092B-C50C-407E-A947-70E740481C1C}">
                  <a14:useLocalDpi xmlns:a14="http://schemas.microsoft.com/office/drawing/2010/main" val="0"/>
                </a:ext>
              </a:extLst>
            </a:blip>
            <a:srcRect r="1547"/>
            <a:stretch>
              <a:fillRect/>
            </a:stretch>
          </p:blipFill>
          <p:spPr bwMode="auto">
            <a:xfrm>
              <a:off x="2956" y="1109"/>
              <a:ext cx="954" cy="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3321" name="Text Box 13"/>
          <p:cNvSpPr txBox="1">
            <a:spLocks noChangeArrowheads="1"/>
          </p:cNvSpPr>
          <p:nvPr/>
        </p:nvSpPr>
        <p:spPr bwMode="auto">
          <a:xfrm>
            <a:off x="2072003" y="2466182"/>
            <a:ext cx="255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rIns="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800">
                <a:solidFill>
                  <a:srgbClr val="606062"/>
                </a:solidFill>
                <a:ea typeface="ＭＳ Ｐゴシック" pitchFamily="34" charset="-128"/>
                <a:cs typeface="Arial" charset="0"/>
              </a:rPr>
              <a:t>Liver Tissue Lipid Extract</a:t>
            </a:r>
          </a:p>
        </p:txBody>
      </p:sp>
      <p:sp>
        <p:nvSpPr>
          <p:cNvPr id="13322" name="Rectangle 14"/>
          <p:cNvSpPr>
            <a:spLocks noGrp="1" noChangeArrowheads="1"/>
          </p:cNvSpPr>
          <p:nvPr>
            <p:ph type="title"/>
          </p:nvPr>
        </p:nvSpPr>
        <p:spPr>
          <a:xfrm>
            <a:off x="263839" y="1044689"/>
            <a:ext cx="8455617" cy="538162"/>
          </a:xfrm>
        </p:spPr>
        <p:txBody>
          <a:bodyPr/>
          <a:lstStyle/>
          <a:p>
            <a:r>
              <a:rPr lang="en-US" sz="2200" dirty="0" smtClean="0"/>
              <a:t>Multiplexed Precursor Ion Scanning on the QTRAP</a:t>
            </a:r>
            <a:r>
              <a:rPr lang="en-US" sz="2200" baseline="30000" dirty="0" smtClean="0"/>
              <a:t>®</a:t>
            </a:r>
            <a:r>
              <a:rPr lang="en-US" sz="2200" dirty="0" smtClean="0"/>
              <a:t> 5500 System</a:t>
            </a:r>
            <a:br>
              <a:rPr lang="en-US" sz="2200" dirty="0" smtClean="0"/>
            </a:br>
            <a:r>
              <a:rPr lang="en-US" sz="1800" dirty="0" smtClean="0">
                <a:solidFill>
                  <a:schemeClr val="accent2"/>
                </a:solidFill>
              </a:rPr>
              <a:t>Enabling Up to 60 Precursor Ion Experiments Scanned in Parallel in Both Polarities</a:t>
            </a:r>
          </a:p>
        </p:txBody>
      </p:sp>
    </p:spTree>
    <p:extLst>
      <p:ext uri="{BB962C8B-B14F-4D97-AF65-F5344CB8AC3E}">
        <p14:creationId xmlns:p14="http://schemas.microsoft.com/office/powerpoint/2010/main" val="3116731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9" presetClass="entr" presetSubtype="0" fill="hold" grpId="0" nodeType="withEffect">
                                  <p:stCondLst>
                                    <p:cond delay="0"/>
                                  </p:stCondLst>
                                  <p:childTnLst>
                                    <p:set>
                                      <p:cBhvr>
                                        <p:cTn id="9" dur="1" fill="hold">
                                          <p:stCondLst>
                                            <p:cond delay="0"/>
                                          </p:stCondLst>
                                        </p:cTn>
                                        <p:tgtEl>
                                          <p:spTgt spid="283655"/>
                                        </p:tgtEl>
                                        <p:attrNameLst>
                                          <p:attrName>style.visibility</p:attrName>
                                        </p:attrNameLst>
                                      </p:cBhvr>
                                      <p:to>
                                        <p:strVal val="visible"/>
                                      </p:to>
                                    </p:set>
                                    <p:anim calcmode="lin" valueType="num">
                                      <p:cBhvr>
                                        <p:cTn id="10" dur="1000" fill="hold"/>
                                        <p:tgtEl>
                                          <p:spTgt spid="283655"/>
                                        </p:tgtEl>
                                        <p:attrNameLst>
                                          <p:attrName>ppt_x</p:attrName>
                                        </p:attrNameLst>
                                      </p:cBhvr>
                                      <p:tavLst>
                                        <p:tav tm="0">
                                          <p:val>
                                            <p:strVal val="#ppt_x-.2"/>
                                          </p:val>
                                        </p:tav>
                                        <p:tav tm="100000">
                                          <p:val>
                                            <p:strVal val="#ppt_x"/>
                                          </p:val>
                                        </p:tav>
                                      </p:tavLst>
                                    </p:anim>
                                    <p:anim calcmode="lin" valueType="num">
                                      <p:cBhvr>
                                        <p:cTn id="11" dur="1000" fill="hold"/>
                                        <p:tgtEl>
                                          <p:spTgt spid="28365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83655"/>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283656"/>
                                        </p:tgtEl>
                                        <p:attrNameLst>
                                          <p:attrName>style.visibility</p:attrName>
                                        </p:attrNameLst>
                                      </p:cBhvr>
                                      <p:to>
                                        <p:strVal val="visible"/>
                                      </p:to>
                                    </p:set>
                                    <p:anim calcmode="lin" valueType="num">
                                      <p:cBhvr>
                                        <p:cTn id="15" dur="1000" fill="hold"/>
                                        <p:tgtEl>
                                          <p:spTgt spid="283656"/>
                                        </p:tgtEl>
                                        <p:attrNameLst>
                                          <p:attrName>ppt_x</p:attrName>
                                        </p:attrNameLst>
                                      </p:cBhvr>
                                      <p:tavLst>
                                        <p:tav tm="0">
                                          <p:val>
                                            <p:strVal val="#ppt_x-.2"/>
                                          </p:val>
                                        </p:tav>
                                        <p:tav tm="100000">
                                          <p:val>
                                            <p:strVal val="#ppt_x"/>
                                          </p:val>
                                        </p:tav>
                                      </p:tavLst>
                                    </p:anim>
                                    <p:anim calcmode="lin" valueType="num">
                                      <p:cBhvr>
                                        <p:cTn id="16" dur="1000" fill="hold"/>
                                        <p:tgtEl>
                                          <p:spTgt spid="28365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83656"/>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283654"/>
                                        </p:tgtEl>
                                        <p:attrNameLst>
                                          <p:attrName>style.visibility</p:attrName>
                                        </p:attrNameLst>
                                      </p:cBhvr>
                                      <p:to>
                                        <p:strVal val="visible"/>
                                      </p:to>
                                    </p:set>
                                    <p:anim calcmode="lin" valueType="num">
                                      <p:cBhvr>
                                        <p:cTn id="20" dur="1000" fill="hold"/>
                                        <p:tgtEl>
                                          <p:spTgt spid="283654"/>
                                        </p:tgtEl>
                                        <p:attrNameLst>
                                          <p:attrName>ppt_x</p:attrName>
                                        </p:attrNameLst>
                                      </p:cBhvr>
                                      <p:tavLst>
                                        <p:tav tm="0">
                                          <p:val>
                                            <p:strVal val="#ppt_x-.2"/>
                                          </p:val>
                                        </p:tav>
                                        <p:tav tm="100000">
                                          <p:val>
                                            <p:strVal val="#ppt_x"/>
                                          </p:val>
                                        </p:tav>
                                      </p:tavLst>
                                    </p:anim>
                                    <p:anim calcmode="lin" valueType="num">
                                      <p:cBhvr>
                                        <p:cTn id="21" dur="1000" fill="hold"/>
                                        <p:tgtEl>
                                          <p:spTgt spid="28365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83654"/>
                                        </p:tgtEl>
                                      </p:cBhvr>
                                    </p:animEffect>
                                  </p:childTnLst>
                                </p:cTn>
                              </p:par>
                              <p:par>
                                <p:cTn id="23" presetID="29" presetClass="entr" presetSubtype="0" fill="hold" nodeType="withEffect">
                                  <p:stCondLst>
                                    <p:cond delay="0"/>
                                  </p:stCondLst>
                                  <p:childTnLst>
                                    <p:set>
                                      <p:cBhvr>
                                        <p:cTn id="24" dur="1" fill="hold">
                                          <p:stCondLst>
                                            <p:cond delay="0"/>
                                          </p:stCondLst>
                                        </p:cTn>
                                        <p:tgtEl>
                                          <p:spTgt spid="283653"/>
                                        </p:tgtEl>
                                        <p:attrNameLst>
                                          <p:attrName>style.visibility</p:attrName>
                                        </p:attrNameLst>
                                      </p:cBhvr>
                                      <p:to>
                                        <p:strVal val="visible"/>
                                      </p:to>
                                    </p:set>
                                    <p:anim calcmode="lin" valueType="num">
                                      <p:cBhvr>
                                        <p:cTn id="25" dur="1000" fill="hold"/>
                                        <p:tgtEl>
                                          <p:spTgt spid="283653"/>
                                        </p:tgtEl>
                                        <p:attrNameLst>
                                          <p:attrName>ppt_x</p:attrName>
                                        </p:attrNameLst>
                                      </p:cBhvr>
                                      <p:tavLst>
                                        <p:tav tm="0">
                                          <p:val>
                                            <p:strVal val="#ppt_x-.2"/>
                                          </p:val>
                                        </p:tav>
                                        <p:tav tm="100000">
                                          <p:val>
                                            <p:strVal val="#ppt_x"/>
                                          </p:val>
                                        </p:tav>
                                      </p:tavLst>
                                    </p:anim>
                                    <p:anim calcmode="lin" valueType="num">
                                      <p:cBhvr>
                                        <p:cTn id="26" dur="1000" fill="hold"/>
                                        <p:tgtEl>
                                          <p:spTgt spid="283653"/>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83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4" grpId="0" animBg="1"/>
      <p:bldP spid="283655" grpId="0" animBg="1"/>
      <p:bldP spid="2836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772399"/>
            <a:ext cx="8591550" cy="5756536"/>
          </a:xfrm>
        </p:spPr>
        <p:txBody>
          <a:bodyPr/>
          <a:lstStyle/>
          <a:p>
            <a:r>
              <a:rPr lang="en-US" sz="2000" dirty="0" smtClean="0"/>
              <a:t>The advent of </a:t>
            </a:r>
            <a:r>
              <a:rPr lang="en-US" sz="2000" b="1" u="sng" dirty="0" smtClean="0"/>
              <a:t>High Resolution MS </a:t>
            </a:r>
            <a:r>
              <a:rPr lang="en-US" sz="2000" dirty="0" smtClean="0"/>
              <a:t>in </a:t>
            </a:r>
            <a:r>
              <a:rPr lang="en-US" sz="2000" dirty="0" smtClean="0"/>
              <a:t>metabolomics…</a:t>
            </a:r>
            <a:endParaRPr lang="en-US" sz="2000" dirty="0" smtClean="0"/>
          </a:p>
          <a:p>
            <a:pPr lvl="1"/>
            <a:r>
              <a:rPr lang="en-US" sz="1600" dirty="0" smtClean="0"/>
              <a:t>Improved the quality and confidence in the answers obtained</a:t>
            </a:r>
          </a:p>
          <a:p>
            <a:pPr lvl="2"/>
            <a:r>
              <a:rPr lang="en-US" sz="1400" dirty="0" smtClean="0"/>
              <a:t>By providing elemental formula </a:t>
            </a:r>
            <a:r>
              <a:rPr lang="en-US" sz="1400" dirty="0" smtClean="0"/>
              <a:t>confirmation, isotope pattern match</a:t>
            </a:r>
            <a:endParaRPr lang="en-US" sz="1400" dirty="0" smtClean="0"/>
          </a:p>
          <a:p>
            <a:pPr lvl="2"/>
            <a:r>
              <a:rPr lang="en-US" sz="1400" dirty="0" smtClean="0"/>
              <a:t>Accurate mass fragment information for improved </a:t>
            </a:r>
            <a:r>
              <a:rPr lang="en-US" sz="1400" dirty="0" smtClean="0"/>
              <a:t>structure interpretation</a:t>
            </a:r>
            <a:endParaRPr lang="en-US" sz="1400" dirty="0" smtClean="0"/>
          </a:p>
          <a:p>
            <a:pPr lvl="1"/>
            <a:r>
              <a:rPr lang="en-US" sz="1600" dirty="0" smtClean="0"/>
              <a:t>Enable simultaneous Qualitative and Quantitative data </a:t>
            </a:r>
            <a:r>
              <a:rPr lang="en-US" sz="1600" dirty="0" smtClean="0"/>
              <a:t>collection</a:t>
            </a:r>
            <a:endParaRPr lang="en-US" sz="1400" dirty="0" smtClean="0"/>
          </a:p>
          <a:p>
            <a:pPr lvl="1"/>
            <a:r>
              <a:rPr lang="en-US" sz="1600" dirty="0" smtClean="0"/>
              <a:t>Stream lined </a:t>
            </a:r>
            <a:r>
              <a:rPr lang="en-US" sz="1600" dirty="0" smtClean="0"/>
              <a:t>a generic data collection practice of MS and </a:t>
            </a:r>
            <a:r>
              <a:rPr lang="en-US" sz="1600" u="sng" dirty="0" smtClean="0"/>
              <a:t>NOW MS/MS simultaneously</a:t>
            </a:r>
            <a:endParaRPr lang="en-US" sz="1600" u="sng" dirty="0" smtClean="0"/>
          </a:p>
          <a:p>
            <a:pPr lvl="1"/>
            <a:endParaRPr lang="en-US" sz="1600" dirty="0" smtClean="0"/>
          </a:p>
          <a:p>
            <a:r>
              <a:rPr lang="en-US" sz="2000" dirty="0" smtClean="0"/>
              <a:t>….</a:t>
            </a:r>
            <a:r>
              <a:rPr lang="en-US" sz="2000" dirty="0" smtClean="0"/>
              <a:t>MS/MS </a:t>
            </a:r>
            <a:r>
              <a:rPr lang="en-US" sz="2000" dirty="0" smtClean="0"/>
              <a:t>data </a:t>
            </a:r>
            <a:r>
              <a:rPr lang="en-US" sz="2000" dirty="0" smtClean="0"/>
              <a:t>simultaneously collected is advantageous yet </a:t>
            </a:r>
            <a:r>
              <a:rPr lang="en-US" sz="2000" b="1" u="sng" dirty="0" smtClean="0"/>
              <a:t>reproducibility and remains challenging</a:t>
            </a:r>
            <a:endParaRPr lang="en-US" sz="2000" b="1" u="sng" dirty="0" smtClean="0"/>
          </a:p>
          <a:p>
            <a:pPr lvl="1"/>
            <a:r>
              <a:rPr lang="en-US" sz="1600" dirty="0" smtClean="0"/>
              <a:t>Targeted </a:t>
            </a:r>
            <a:r>
              <a:rPr lang="en-US" sz="1600" dirty="0" smtClean="0"/>
              <a:t>MS/MS </a:t>
            </a:r>
            <a:r>
              <a:rPr lang="en-US" sz="1600" dirty="0" smtClean="0"/>
              <a:t>data collection is still the best in terms of selectivity</a:t>
            </a:r>
          </a:p>
          <a:p>
            <a:pPr lvl="2"/>
            <a:r>
              <a:rPr lang="en-US" sz="1400" dirty="0" smtClean="0"/>
              <a:t>But not realistic in discovery mode</a:t>
            </a:r>
          </a:p>
          <a:p>
            <a:pPr lvl="1"/>
            <a:r>
              <a:rPr lang="en-US" sz="1600" dirty="0" smtClean="0"/>
              <a:t>Automated data collection using IDA </a:t>
            </a:r>
            <a:r>
              <a:rPr lang="en-US" sz="1600" dirty="0" smtClean="0"/>
              <a:t>imposes </a:t>
            </a:r>
            <a:r>
              <a:rPr lang="en-US" sz="1600" b="1" i="1" dirty="0" smtClean="0"/>
              <a:t>prioritization</a:t>
            </a:r>
            <a:endParaRPr lang="en-US" sz="1600" b="1" i="1" dirty="0" smtClean="0"/>
          </a:p>
          <a:p>
            <a:pPr lvl="2"/>
            <a:r>
              <a:rPr lang="en-US" sz="1400" dirty="0" smtClean="0"/>
              <a:t>Mass defect filters, isotope filters, background subtraction…</a:t>
            </a:r>
          </a:p>
          <a:p>
            <a:pPr lvl="2"/>
            <a:r>
              <a:rPr lang="en-US" sz="1400" dirty="0" smtClean="0"/>
              <a:t>Very effective, but each compound requires its own </a:t>
            </a:r>
            <a:r>
              <a:rPr lang="en-US" sz="1400" dirty="0" smtClean="0"/>
              <a:t>MS/MS trigger point</a:t>
            </a:r>
            <a:endParaRPr lang="en-US" sz="1400" dirty="0" smtClean="0"/>
          </a:p>
          <a:p>
            <a:pPr lvl="1"/>
            <a:r>
              <a:rPr lang="en-US" sz="1600" dirty="0" err="1" smtClean="0"/>
              <a:t>MS</a:t>
            </a:r>
            <a:r>
              <a:rPr lang="en-US" sz="1600" baseline="30000" dirty="0" err="1" smtClean="0"/>
              <a:t>all</a:t>
            </a:r>
            <a:r>
              <a:rPr lang="en-US" sz="1600" dirty="0" smtClean="0"/>
              <a:t>  (or </a:t>
            </a:r>
            <a:r>
              <a:rPr lang="en-US" sz="1600" dirty="0" err="1" smtClean="0"/>
              <a:t>MS</a:t>
            </a:r>
            <a:r>
              <a:rPr lang="en-US" sz="1600" baseline="30000" dirty="0" err="1" smtClean="0"/>
              <a:t>e</a:t>
            </a:r>
            <a:r>
              <a:rPr lang="en-US" sz="1600" dirty="0" smtClean="0"/>
              <a:t>) can make acquisition more generic</a:t>
            </a:r>
          </a:p>
          <a:p>
            <a:pPr lvl="2"/>
            <a:r>
              <a:rPr lang="en-US" sz="1400" dirty="0" smtClean="0"/>
              <a:t>But this approach heavily relies on LC separation </a:t>
            </a:r>
            <a:r>
              <a:rPr lang="en-US" sz="1400" dirty="0" smtClean="0"/>
              <a:t>capability </a:t>
            </a:r>
            <a:endParaRPr lang="en-US" sz="1400" dirty="0" smtClean="0"/>
          </a:p>
          <a:p>
            <a:pPr lvl="2"/>
            <a:r>
              <a:rPr lang="en-US" sz="1400" dirty="0" smtClean="0"/>
              <a:t>Related compounds (</a:t>
            </a:r>
            <a:r>
              <a:rPr lang="en-US" sz="1400" dirty="0" smtClean="0"/>
              <a:t>drugs, inhibitors, activators) </a:t>
            </a:r>
            <a:r>
              <a:rPr lang="en-US" sz="1400" dirty="0" smtClean="0"/>
              <a:t>can easily be handled by UPLC</a:t>
            </a:r>
          </a:p>
          <a:p>
            <a:pPr lvl="2"/>
            <a:r>
              <a:rPr lang="en-US" sz="1400" dirty="0" smtClean="0"/>
              <a:t>But endogenous matrix species can increase complexity beyond UPLC’s capability</a:t>
            </a:r>
          </a:p>
          <a:p>
            <a:pPr lvl="3"/>
            <a:r>
              <a:rPr lang="en-US" sz="1200" dirty="0" smtClean="0"/>
              <a:t>Multiple co-eluting species can complicate the MSMS information if no precursor selection occurs </a:t>
            </a:r>
          </a:p>
        </p:txBody>
      </p:sp>
    </p:spTree>
    <p:extLst>
      <p:ext uri="{BB962C8B-B14F-4D97-AF65-F5344CB8AC3E}">
        <p14:creationId xmlns:p14="http://schemas.microsoft.com/office/powerpoint/2010/main" val="206426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SWATH</a:t>
            </a:r>
            <a:r>
              <a:rPr lang="en-US" dirty="0" smtClean="0"/>
              <a:t>™ Acquisition</a:t>
            </a:r>
            <a:br>
              <a:rPr lang="en-US" dirty="0" smtClean="0"/>
            </a:br>
            <a:endParaRPr lang="en-US" sz="2000" dirty="0">
              <a:solidFill>
                <a:schemeClr val="accent2"/>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What is it?</a:t>
            </a:r>
          </a:p>
          <a:p>
            <a:r>
              <a:rPr lang="en-US" dirty="0" smtClean="0"/>
              <a:t>MS/MS</a:t>
            </a:r>
            <a:r>
              <a:rPr lang="en-US" baseline="30000" dirty="0" smtClean="0"/>
              <a:t>ALL</a:t>
            </a:r>
          </a:p>
          <a:p>
            <a:pPr lvl="1"/>
            <a:r>
              <a:rPr lang="en-US" dirty="0" smtClean="0"/>
              <a:t>A unique </a:t>
            </a:r>
            <a:r>
              <a:rPr lang="en-US" b="1" i="1" dirty="0" smtClean="0"/>
              <a:t>data-independent</a:t>
            </a:r>
            <a:r>
              <a:rPr lang="en-US" dirty="0" smtClean="0"/>
              <a:t>  workflow enabled by TripleTOF</a:t>
            </a:r>
            <a:r>
              <a:rPr lang="en-US" baseline="30000" dirty="0" smtClean="0"/>
              <a:t>®</a:t>
            </a:r>
            <a:r>
              <a:rPr lang="en-US" dirty="0" smtClean="0"/>
              <a:t> system technology that acquires high resolution quantifiable MS/MS data for all detectable analytes in a complex sample, in single run</a:t>
            </a:r>
          </a:p>
          <a:p>
            <a:endParaRPr lang="en-US" dirty="0" smtClean="0"/>
          </a:p>
          <a:p>
            <a:pPr marL="0" indent="0">
              <a:buNone/>
            </a:pPr>
            <a:r>
              <a:rPr lang="en-US" dirty="0" smtClean="0"/>
              <a:t>How does it work?</a:t>
            </a:r>
          </a:p>
          <a:p>
            <a:r>
              <a:rPr lang="en-US" dirty="0" smtClean="0"/>
              <a:t>SWATH™ Acquisition</a:t>
            </a:r>
          </a:p>
          <a:p>
            <a:pPr lvl="1"/>
            <a:r>
              <a:rPr lang="en-US" dirty="0" smtClean="0"/>
              <a:t>Use of a wide isolation window stepping across a mass range, collecting high resolution MS/MS spectra in a chromatographic time scale</a:t>
            </a:r>
          </a:p>
          <a:p>
            <a:pPr lvl="1"/>
            <a:r>
              <a:rPr lang="en-US" dirty="0" smtClean="0"/>
              <a:t>Data processing via post-acquisition fragment ion XICs at high resolution for quantitation of thousands of peptides and confirmation of identity</a:t>
            </a:r>
          </a:p>
          <a:p>
            <a:pPr lvl="1"/>
            <a:endParaRPr lang="en-US" dirty="0"/>
          </a:p>
        </p:txBody>
      </p:sp>
      <p:pic>
        <p:nvPicPr>
          <p:cNvPr id="4" name="Picture 3" descr="SWATH_Graph_3D_D3.png"/>
          <p:cNvPicPr>
            <a:picLocks noChangeAspect="1"/>
          </p:cNvPicPr>
          <p:nvPr/>
        </p:nvPicPr>
        <p:blipFill>
          <a:blip r:embed="rId3" cstate="print"/>
          <a:stretch>
            <a:fillRect/>
          </a:stretch>
        </p:blipFill>
        <p:spPr>
          <a:xfrm>
            <a:off x="3914775" y="748511"/>
            <a:ext cx="4257675" cy="1872486"/>
          </a:xfrm>
          <a:prstGeom prst="rect">
            <a:avLst/>
          </a:prstGeom>
        </p:spPr>
      </p:pic>
    </p:spTree>
    <p:extLst>
      <p:ext uri="{BB962C8B-B14F-4D97-AF65-F5344CB8AC3E}">
        <p14:creationId xmlns:p14="http://schemas.microsoft.com/office/powerpoint/2010/main" val="16984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lowchart: Extract 72"/>
          <p:cNvSpPr/>
          <p:nvPr/>
        </p:nvSpPr>
        <p:spPr bwMode="auto">
          <a:xfrm rot="17098156">
            <a:off x="4017891" y="3595556"/>
            <a:ext cx="930714" cy="2295096"/>
          </a:xfrm>
          <a:prstGeom prst="flowChartExtract">
            <a:avLst/>
          </a:prstGeom>
          <a:solidFill>
            <a:schemeClr val="hlink"/>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Comprehensive Quantitation</a:t>
            </a:r>
            <a:endParaRPr lang="en-US" dirty="0"/>
          </a:p>
        </p:txBody>
      </p:sp>
      <p:sp>
        <p:nvSpPr>
          <p:cNvPr id="4" name="Content Placeholder 3"/>
          <p:cNvSpPr>
            <a:spLocks noGrp="1"/>
          </p:cNvSpPr>
          <p:nvPr>
            <p:ph sz="half" idx="1"/>
          </p:nvPr>
        </p:nvSpPr>
        <p:spPr>
          <a:xfrm>
            <a:off x="4977633" y="1843073"/>
            <a:ext cx="4038600" cy="4206310"/>
          </a:xfrm>
        </p:spPr>
        <p:txBody>
          <a:bodyPr/>
          <a:lstStyle/>
          <a:p>
            <a:r>
              <a:rPr lang="en-US" dirty="0" smtClean="0"/>
              <a:t>Wide Q1 isolation (25 Da)</a:t>
            </a:r>
          </a:p>
          <a:p>
            <a:r>
              <a:rPr lang="en-US" dirty="0" smtClean="0"/>
              <a:t>TripleTOF speed allows full coverage of mass range</a:t>
            </a:r>
          </a:p>
          <a:p>
            <a:r>
              <a:rPr lang="en-US" dirty="0" smtClean="0"/>
              <a:t>High resolution XIC data for all fragment ions</a:t>
            </a:r>
            <a:endParaRPr lang="en-US" dirty="0"/>
          </a:p>
        </p:txBody>
      </p:sp>
      <p:grpSp>
        <p:nvGrpSpPr>
          <p:cNvPr id="71" name="Group 70"/>
          <p:cNvGrpSpPr/>
          <p:nvPr/>
        </p:nvGrpSpPr>
        <p:grpSpPr>
          <a:xfrm>
            <a:off x="422070" y="1830341"/>
            <a:ext cx="4417166" cy="3936820"/>
            <a:chOff x="1981200" y="585609"/>
            <a:chExt cx="7968971" cy="5979518"/>
          </a:xfrm>
        </p:grpSpPr>
        <p:sp>
          <p:nvSpPr>
            <p:cNvPr id="6" name="Rectangle 5"/>
            <p:cNvSpPr/>
            <p:nvPr/>
          </p:nvSpPr>
          <p:spPr>
            <a:xfrm>
              <a:off x="2122488" y="1223963"/>
              <a:ext cx="685800" cy="476091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Line 1"/>
            <p:cNvSpPr>
              <a:spLocks noChangeShapeType="1"/>
            </p:cNvSpPr>
            <p:nvPr/>
          </p:nvSpPr>
          <p:spPr bwMode="auto">
            <a:xfrm flipH="1">
              <a:off x="1981200" y="1185863"/>
              <a:ext cx="1588" cy="4821237"/>
            </a:xfrm>
            <a:prstGeom prst="line">
              <a:avLst/>
            </a:prstGeom>
            <a:noFill/>
            <a:ln w="19050">
              <a:solidFill>
                <a:srgbClr val="676767"/>
              </a:solidFill>
              <a:prstDash val="sysDot"/>
              <a:miter lim="800000"/>
              <a:headEnd type="stealth" w="med" len="med"/>
              <a:tailEnd/>
            </a:ln>
          </p:spPr>
          <p:txBody>
            <a:bodyPr lIns="0" tIns="0" rIns="0" bIns="0"/>
            <a:lstStyle/>
            <a:p>
              <a:endParaRPr lang="en-US"/>
            </a:p>
          </p:txBody>
        </p:sp>
        <p:sp>
          <p:nvSpPr>
            <p:cNvPr id="8" name="Rectangle 2"/>
            <p:cNvSpPr>
              <a:spLocks/>
            </p:cNvSpPr>
            <p:nvPr/>
          </p:nvSpPr>
          <p:spPr bwMode="auto">
            <a:xfrm>
              <a:off x="2122488" y="1223963"/>
              <a:ext cx="4826000" cy="4775200"/>
            </a:xfrm>
            <a:prstGeom prst="rect">
              <a:avLst/>
            </a:prstGeom>
            <a:noFill/>
            <a:ln w="19050">
              <a:solidFill>
                <a:schemeClr val="tx1"/>
              </a:solidFill>
              <a:prstDash val="sysDot"/>
              <a:miter lim="800000"/>
              <a:headEnd/>
              <a:tailEnd/>
            </a:ln>
          </p:spPr>
          <p:txBody>
            <a:bodyPr lIns="0" tIns="0" rIns="0" bIns="0"/>
            <a:lstStyle/>
            <a:p>
              <a:endParaRPr lang="en-CA">
                <a:latin typeface="Calibri" pitchFamily="34" charset="0"/>
              </a:endParaRPr>
            </a:p>
          </p:txBody>
        </p:sp>
        <p:sp>
          <p:nvSpPr>
            <p:cNvPr id="9" name="Line 3"/>
            <p:cNvSpPr>
              <a:spLocks noChangeShapeType="1"/>
            </p:cNvSpPr>
            <p:nvPr/>
          </p:nvSpPr>
          <p:spPr bwMode="auto">
            <a:xfrm>
              <a:off x="21986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0" name="Line 4"/>
            <p:cNvSpPr>
              <a:spLocks noChangeShapeType="1"/>
            </p:cNvSpPr>
            <p:nvPr/>
          </p:nvSpPr>
          <p:spPr bwMode="auto">
            <a:xfrm>
              <a:off x="23002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1" name="Line 5"/>
            <p:cNvSpPr>
              <a:spLocks noChangeShapeType="1"/>
            </p:cNvSpPr>
            <p:nvPr/>
          </p:nvSpPr>
          <p:spPr bwMode="auto">
            <a:xfrm>
              <a:off x="23891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12" name="Line 6"/>
            <p:cNvSpPr>
              <a:spLocks noChangeShapeType="1"/>
            </p:cNvSpPr>
            <p:nvPr/>
          </p:nvSpPr>
          <p:spPr bwMode="auto">
            <a:xfrm>
              <a:off x="24907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3" name="Line 7"/>
            <p:cNvSpPr>
              <a:spLocks noChangeShapeType="1"/>
            </p:cNvSpPr>
            <p:nvPr/>
          </p:nvSpPr>
          <p:spPr bwMode="auto">
            <a:xfrm>
              <a:off x="25796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4" name="Line 8"/>
            <p:cNvSpPr>
              <a:spLocks noChangeShapeType="1"/>
            </p:cNvSpPr>
            <p:nvPr/>
          </p:nvSpPr>
          <p:spPr bwMode="auto">
            <a:xfrm>
              <a:off x="26685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5" name="Line 9"/>
            <p:cNvSpPr>
              <a:spLocks noChangeShapeType="1"/>
            </p:cNvSpPr>
            <p:nvPr/>
          </p:nvSpPr>
          <p:spPr bwMode="auto">
            <a:xfrm>
              <a:off x="27574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6" name="Line 10"/>
            <p:cNvSpPr>
              <a:spLocks noChangeShapeType="1"/>
            </p:cNvSpPr>
            <p:nvPr/>
          </p:nvSpPr>
          <p:spPr bwMode="auto">
            <a:xfrm>
              <a:off x="28590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7" name="Line 11"/>
            <p:cNvSpPr>
              <a:spLocks noChangeShapeType="1"/>
            </p:cNvSpPr>
            <p:nvPr/>
          </p:nvSpPr>
          <p:spPr bwMode="auto">
            <a:xfrm>
              <a:off x="29606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18" name="Line 12"/>
            <p:cNvSpPr>
              <a:spLocks noChangeShapeType="1"/>
            </p:cNvSpPr>
            <p:nvPr/>
          </p:nvSpPr>
          <p:spPr bwMode="auto">
            <a:xfrm>
              <a:off x="30495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19" name="Line 13"/>
            <p:cNvSpPr>
              <a:spLocks noChangeShapeType="1"/>
            </p:cNvSpPr>
            <p:nvPr/>
          </p:nvSpPr>
          <p:spPr bwMode="auto">
            <a:xfrm>
              <a:off x="31511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0" name="Line 14"/>
            <p:cNvSpPr>
              <a:spLocks noChangeShapeType="1"/>
            </p:cNvSpPr>
            <p:nvPr/>
          </p:nvSpPr>
          <p:spPr bwMode="auto">
            <a:xfrm>
              <a:off x="32400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1" name="Line 15"/>
            <p:cNvSpPr>
              <a:spLocks noChangeShapeType="1"/>
            </p:cNvSpPr>
            <p:nvPr/>
          </p:nvSpPr>
          <p:spPr bwMode="auto">
            <a:xfrm>
              <a:off x="33289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2" name="Line 16"/>
            <p:cNvSpPr>
              <a:spLocks noChangeShapeType="1"/>
            </p:cNvSpPr>
            <p:nvPr/>
          </p:nvSpPr>
          <p:spPr bwMode="auto">
            <a:xfrm>
              <a:off x="34178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3" name="Line 17"/>
            <p:cNvSpPr>
              <a:spLocks noChangeShapeType="1"/>
            </p:cNvSpPr>
            <p:nvPr/>
          </p:nvSpPr>
          <p:spPr bwMode="auto">
            <a:xfrm>
              <a:off x="2808288" y="1287463"/>
              <a:ext cx="0" cy="4646612"/>
            </a:xfrm>
            <a:prstGeom prst="line">
              <a:avLst/>
            </a:prstGeom>
            <a:noFill/>
            <a:ln w="12700" cap="rnd">
              <a:solidFill>
                <a:schemeClr val="tx1"/>
              </a:solidFill>
              <a:prstDash val="sysDot"/>
              <a:miter lim="800000"/>
              <a:headEnd/>
              <a:tailEnd/>
            </a:ln>
          </p:spPr>
          <p:txBody>
            <a:bodyPr lIns="0" tIns="0" rIns="0" bIns="0"/>
            <a:lstStyle/>
            <a:p>
              <a:endParaRPr lang="en-US"/>
            </a:p>
          </p:txBody>
        </p:sp>
        <p:sp>
          <p:nvSpPr>
            <p:cNvPr id="24" name="Line 18"/>
            <p:cNvSpPr>
              <a:spLocks noChangeShapeType="1"/>
            </p:cNvSpPr>
            <p:nvPr/>
          </p:nvSpPr>
          <p:spPr bwMode="auto">
            <a:xfrm>
              <a:off x="35448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5" name="Line 19"/>
            <p:cNvSpPr>
              <a:spLocks noChangeShapeType="1"/>
            </p:cNvSpPr>
            <p:nvPr/>
          </p:nvSpPr>
          <p:spPr bwMode="auto">
            <a:xfrm>
              <a:off x="36464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6" name="Line 20"/>
            <p:cNvSpPr>
              <a:spLocks noChangeShapeType="1"/>
            </p:cNvSpPr>
            <p:nvPr/>
          </p:nvSpPr>
          <p:spPr bwMode="auto">
            <a:xfrm>
              <a:off x="37353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27" name="Line 21"/>
            <p:cNvSpPr>
              <a:spLocks noChangeShapeType="1"/>
            </p:cNvSpPr>
            <p:nvPr/>
          </p:nvSpPr>
          <p:spPr bwMode="auto">
            <a:xfrm>
              <a:off x="38369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8" name="Line 22"/>
            <p:cNvSpPr>
              <a:spLocks noChangeShapeType="1"/>
            </p:cNvSpPr>
            <p:nvPr/>
          </p:nvSpPr>
          <p:spPr bwMode="auto">
            <a:xfrm>
              <a:off x="39258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29" name="Line 23"/>
            <p:cNvSpPr>
              <a:spLocks noChangeShapeType="1"/>
            </p:cNvSpPr>
            <p:nvPr/>
          </p:nvSpPr>
          <p:spPr bwMode="auto">
            <a:xfrm>
              <a:off x="40147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0" name="Line 24"/>
            <p:cNvSpPr>
              <a:spLocks noChangeShapeType="1"/>
            </p:cNvSpPr>
            <p:nvPr/>
          </p:nvSpPr>
          <p:spPr bwMode="auto">
            <a:xfrm>
              <a:off x="41036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1" name="Line 25"/>
            <p:cNvSpPr>
              <a:spLocks noChangeShapeType="1"/>
            </p:cNvSpPr>
            <p:nvPr/>
          </p:nvSpPr>
          <p:spPr bwMode="auto">
            <a:xfrm>
              <a:off x="3494088" y="1287463"/>
              <a:ext cx="0" cy="4646612"/>
            </a:xfrm>
            <a:prstGeom prst="line">
              <a:avLst/>
            </a:prstGeom>
            <a:noFill/>
            <a:ln w="12700" cap="rnd">
              <a:solidFill>
                <a:schemeClr val="tx1"/>
              </a:solidFill>
              <a:prstDash val="sysDot"/>
              <a:miter lim="800000"/>
              <a:headEnd/>
              <a:tailEnd/>
            </a:ln>
          </p:spPr>
          <p:txBody>
            <a:bodyPr lIns="0" tIns="0" rIns="0" bIns="0"/>
            <a:lstStyle/>
            <a:p>
              <a:endParaRPr lang="en-US"/>
            </a:p>
          </p:txBody>
        </p:sp>
        <p:sp>
          <p:nvSpPr>
            <p:cNvPr id="32" name="Line 26"/>
            <p:cNvSpPr>
              <a:spLocks noChangeShapeType="1"/>
            </p:cNvSpPr>
            <p:nvPr/>
          </p:nvSpPr>
          <p:spPr bwMode="auto">
            <a:xfrm>
              <a:off x="42433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3" name="Line 27"/>
            <p:cNvSpPr>
              <a:spLocks noChangeShapeType="1"/>
            </p:cNvSpPr>
            <p:nvPr/>
          </p:nvSpPr>
          <p:spPr bwMode="auto">
            <a:xfrm>
              <a:off x="43449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4" name="Line 28"/>
            <p:cNvSpPr>
              <a:spLocks noChangeShapeType="1"/>
            </p:cNvSpPr>
            <p:nvPr/>
          </p:nvSpPr>
          <p:spPr bwMode="auto">
            <a:xfrm>
              <a:off x="44338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35" name="Line 29"/>
            <p:cNvSpPr>
              <a:spLocks noChangeShapeType="1"/>
            </p:cNvSpPr>
            <p:nvPr/>
          </p:nvSpPr>
          <p:spPr bwMode="auto">
            <a:xfrm>
              <a:off x="45354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6" name="Line 30"/>
            <p:cNvSpPr>
              <a:spLocks noChangeShapeType="1"/>
            </p:cNvSpPr>
            <p:nvPr/>
          </p:nvSpPr>
          <p:spPr bwMode="auto">
            <a:xfrm>
              <a:off x="46243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7" name="Line 31"/>
            <p:cNvSpPr>
              <a:spLocks noChangeShapeType="1"/>
            </p:cNvSpPr>
            <p:nvPr/>
          </p:nvSpPr>
          <p:spPr bwMode="auto">
            <a:xfrm>
              <a:off x="47132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8" name="Line 32"/>
            <p:cNvSpPr>
              <a:spLocks noChangeShapeType="1"/>
            </p:cNvSpPr>
            <p:nvPr/>
          </p:nvSpPr>
          <p:spPr bwMode="auto">
            <a:xfrm>
              <a:off x="48021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39" name="Line 33"/>
            <p:cNvSpPr>
              <a:spLocks noChangeShapeType="1"/>
            </p:cNvSpPr>
            <p:nvPr/>
          </p:nvSpPr>
          <p:spPr bwMode="auto">
            <a:xfrm>
              <a:off x="4192588" y="1287463"/>
              <a:ext cx="0" cy="4646612"/>
            </a:xfrm>
            <a:prstGeom prst="line">
              <a:avLst/>
            </a:prstGeom>
            <a:noFill/>
            <a:ln w="12700" cap="rnd">
              <a:solidFill>
                <a:schemeClr val="tx1"/>
              </a:solidFill>
              <a:prstDash val="sysDot"/>
              <a:miter lim="800000"/>
              <a:headEnd/>
              <a:tailEnd/>
            </a:ln>
          </p:spPr>
          <p:txBody>
            <a:bodyPr lIns="0" tIns="0" rIns="0" bIns="0"/>
            <a:lstStyle/>
            <a:p>
              <a:endParaRPr lang="en-US"/>
            </a:p>
          </p:txBody>
        </p:sp>
        <p:sp>
          <p:nvSpPr>
            <p:cNvPr id="40" name="Line 34"/>
            <p:cNvSpPr>
              <a:spLocks noChangeShapeType="1"/>
            </p:cNvSpPr>
            <p:nvPr/>
          </p:nvSpPr>
          <p:spPr bwMode="auto">
            <a:xfrm>
              <a:off x="49291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1" name="Line 35"/>
            <p:cNvSpPr>
              <a:spLocks noChangeShapeType="1"/>
            </p:cNvSpPr>
            <p:nvPr/>
          </p:nvSpPr>
          <p:spPr bwMode="auto">
            <a:xfrm>
              <a:off x="50307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2" name="Line 36"/>
            <p:cNvSpPr>
              <a:spLocks noChangeShapeType="1"/>
            </p:cNvSpPr>
            <p:nvPr/>
          </p:nvSpPr>
          <p:spPr bwMode="auto">
            <a:xfrm>
              <a:off x="51196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43" name="Line 37"/>
            <p:cNvSpPr>
              <a:spLocks noChangeShapeType="1"/>
            </p:cNvSpPr>
            <p:nvPr/>
          </p:nvSpPr>
          <p:spPr bwMode="auto">
            <a:xfrm>
              <a:off x="52212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4" name="Line 38"/>
            <p:cNvSpPr>
              <a:spLocks noChangeShapeType="1"/>
            </p:cNvSpPr>
            <p:nvPr/>
          </p:nvSpPr>
          <p:spPr bwMode="auto">
            <a:xfrm>
              <a:off x="53101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5" name="Line 39"/>
            <p:cNvSpPr>
              <a:spLocks noChangeShapeType="1"/>
            </p:cNvSpPr>
            <p:nvPr/>
          </p:nvSpPr>
          <p:spPr bwMode="auto">
            <a:xfrm>
              <a:off x="53990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6" name="Line 40"/>
            <p:cNvSpPr>
              <a:spLocks noChangeShapeType="1"/>
            </p:cNvSpPr>
            <p:nvPr/>
          </p:nvSpPr>
          <p:spPr bwMode="auto">
            <a:xfrm>
              <a:off x="54879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7" name="Line 41"/>
            <p:cNvSpPr>
              <a:spLocks noChangeShapeType="1"/>
            </p:cNvSpPr>
            <p:nvPr/>
          </p:nvSpPr>
          <p:spPr bwMode="auto">
            <a:xfrm>
              <a:off x="4878388" y="1287463"/>
              <a:ext cx="0" cy="4646612"/>
            </a:xfrm>
            <a:prstGeom prst="line">
              <a:avLst/>
            </a:prstGeom>
            <a:noFill/>
            <a:ln w="12700" cap="rnd">
              <a:solidFill>
                <a:schemeClr val="tx1"/>
              </a:solidFill>
              <a:prstDash val="sysDot"/>
              <a:miter lim="800000"/>
              <a:headEnd/>
              <a:tailEnd/>
            </a:ln>
          </p:spPr>
          <p:txBody>
            <a:bodyPr lIns="0" tIns="0" rIns="0" bIns="0"/>
            <a:lstStyle/>
            <a:p>
              <a:endParaRPr lang="en-US"/>
            </a:p>
          </p:txBody>
        </p:sp>
        <p:sp>
          <p:nvSpPr>
            <p:cNvPr id="48" name="Line 42"/>
            <p:cNvSpPr>
              <a:spLocks noChangeShapeType="1"/>
            </p:cNvSpPr>
            <p:nvPr/>
          </p:nvSpPr>
          <p:spPr bwMode="auto">
            <a:xfrm>
              <a:off x="56276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49" name="Line 43"/>
            <p:cNvSpPr>
              <a:spLocks noChangeShapeType="1"/>
            </p:cNvSpPr>
            <p:nvPr/>
          </p:nvSpPr>
          <p:spPr bwMode="auto">
            <a:xfrm>
              <a:off x="57292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0" name="Line 44"/>
            <p:cNvSpPr>
              <a:spLocks noChangeShapeType="1"/>
            </p:cNvSpPr>
            <p:nvPr/>
          </p:nvSpPr>
          <p:spPr bwMode="auto">
            <a:xfrm>
              <a:off x="58181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51" name="Line 45"/>
            <p:cNvSpPr>
              <a:spLocks noChangeShapeType="1"/>
            </p:cNvSpPr>
            <p:nvPr/>
          </p:nvSpPr>
          <p:spPr bwMode="auto">
            <a:xfrm>
              <a:off x="59197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2" name="Line 46"/>
            <p:cNvSpPr>
              <a:spLocks noChangeShapeType="1"/>
            </p:cNvSpPr>
            <p:nvPr/>
          </p:nvSpPr>
          <p:spPr bwMode="auto">
            <a:xfrm>
              <a:off x="60086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3" name="Line 47"/>
            <p:cNvSpPr>
              <a:spLocks noChangeShapeType="1"/>
            </p:cNvSpPr>
            <p:nvPr/>
          </p:nvSpPr>
          <p:spPr bwMode="auto">
            <a:xfrm>
              <a:off x="60975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4" name="Line 48"/>
            <p:cNvSpPr>
              <a:spLocks noChangeShapeType="1"/>
            </p:cNvSpPr>
            <p:nvPr/>
          </p:nvSpPr>
          <p:spPr bwMode="auto">
            <a:xfrm>
              <a:off x="61864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5" name="Line 49"/>
            <p:cNvSpPr>
              <a:spLocks noChangeShapeType="1"/>
            </p:cNvSpPr>
            <p:nvPr/>
          </p:nvSpPr>
          <p:spPr bwMode="auto">
            <a:xfrm>
              <a:off x="5576888" y="1287463"/>
              <a:ext cx="0" cy="4646612"/>
            </a:xfrm>
            <a:prstGeom prst="line">
              <a:avLst/>
            </a:prstGeom>
            <a:noFill/>
            <a:ln w="12700" cap="rnd">
              <a:solidFill>
                <a:schemeClr val="tx1"/>
              </a:solidFill>
              <a:prstDash val="sysDot"/>
              <a:miter lim="800000"/>
              <a:headEnd/>
              <a:tailEnd/>
            </a:ln>
          </p:spPr>
          <p:txBody>
            <a:bodyPr lIns="0" tIns="0" rIns="0" bIns="0"/>
            <a:lstStyle/>
            <a:p>
              <a:endParaRPr lang="en-US"/>
            </a:p>
          </p:txBody>
        </p:sp>
        <p:sp>
          <p:nvSpPr>
            <p:cNvPr id="56" name="Line 50"/>
            <p:cNvSpPr>
              <a:spLocks noChangeShapeType="1"/>
            </p:cNvSpPr>
            <p:nvPr/>
          </p:nvSpPr>
          <p:spPr bwMode="auto">
            <a:xfrm>
              <a:off x="6326188" y="51847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7" name="Line 51"/>
            <p:cNvSpPr>
              <a:spLocks noChangeShapeType="1"/>
            </p:cNvSpPr>
            <p:nvPr/>
          </p:nvSpPr>
          <p:spPr bwMode="auto">
            <a:xfrm>
              <a:off x="6427788" y="4524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58" name="Line 52"/>
            <p:cNvSpPr>
              <a:spLocks noChangeShapeType="1"/>
            </p:cNvSpPr>
            <p:nvPr/>
          </p:nvSpPr>
          <p:spPr bwMode="auto">
            <a:xfrm>
              <a:off x="6516688" y="3851275"/>
              <a:ext cx="0" cy="800100"/>
            </a:xfrm>
            <a:prstGeom prst="line">
              <a:avLst/>
            </a:prstGeom>
            <a:noFill/>
            <a:ln w="25400">
              <a:solidFill>
                <a:srgbClr val="FF0000"/>
              </a:solidFill>
              <a:miter lim="800000"/>
              <a:headEnd type="triangle" w="med" len="sm"/>
              <a:tailEnd type="triangle" w="med" len="sm"/>
            </a:ln>
          </p:spPr>
          <p:txBody>
            <a:bodyPr lIns="0" tIns="0" rIns="0" bIns="0"/>
            <a:lstStyle/>
            <a:p>
              <a:endParaRPr lang="en-US"/>
            </a:p>
          </p:txBody>
        </p:sp>
        <p:sp>
          <p:nvSpPr>
            <p:cNvPr id="59" name="Line 53"/>
            <p:cNvSpPr>
              <a:spLocks noChangeShapeType="1"/>
            </p:cNvSpPr>
            <p:nvPr/>
          </p:nvSpPr>
          <p:spPr bwMode="auto">
            <a:xfrm>
              <a:off x="6618288" y="32035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60" name="Line 54"/>
            <p:cNvSpPr>
              <a:spLocks noChangeShapeType="1"/>
            </p:cNvSpPr>
            <p:nvPr/>
          </p:nvSpPr>
          <p:spPr bwMode="auto">
            <a:xfrm>
              <a:off x="6707188" y="25431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61" name="Line 55"/>
            <p:cNvSpPr>
              <a:spLocks noChangeShapeType="1"/>
            </p:cNvSpPr>
            <p:nvPr/>
          </p:nvSpPr>
          <p:spPr bwMode="auto">
            <a:xfrm>
              <a:off x="6796088" y="18954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62" name="Line 56"/>
            <p:cNvSpPr>
              <a:spLocks noChangeShapeType="1"/>
            </p:cNvSpPr>
            <p:nvPr/>
          </p:nvSpPr>
          <p:spPr bwMode="auto">
            <a:xfrm>
              <a:off x="6884988" y="1222375"/>
              <a:ext cx="0" cy="800100"/>
            </a:xfrm>
            <a:prstGeom prst="line">
              <a:avLst/>
            </a:prstGeom>
            <a:noFill/>
            <a:ln w="25400">
              <a:solidFill>
                <a:schemeClr val="tx1"/>
              </a:solidFill>
              <a:miter lim="800000"/>
              <a:headEnd type="triangle" w="med" len="sm"/>
              <a:tailEnd type="triangle" w="med" len="sm"/>
            </a:ln>
          </p:spPr>
          <p:txBody>
            <a:bodyPr lIns="0" tIns="0" rIns="0" bIns="0"/>
            <a:lstStyle/>
            <a:p>
              <a:endParaRPr lang="en-US"/>
            </a:p>
          </p:txBody>
        </p:sp>
        <p:sp>
          <p:nvSpPr>
            <p:cNvPr id="63" name="Line 57"/>
            <p:cNvSpPr>
              <a:spLocks noChangeShapeType="1"/>
            </p:cNvSpPr>
            <p:nvPr/>
          </p:nvSpPr>
          <p:spPr bwMode="auto">
            <a:xfrm>
              <a:off x="6275388" y="1287463"/>
              <a:ext cx="0" cy="4646612"/>
            </a:xfrm>
            <a:prstGeom prst="line">
              <a:avLst/>
            </a:prstGeom>
            <a:noFill/>
            <a:ln w="12700" cap="rnd">
              <a:solidFill>
                <a:schemeClr val="tx1"/>
              </a:solidFill>
              <a:prstDash val="sysDot"/>
              <a:miter lim="800000"/>
              <a:headEnd/>
              <a:tailEnd/>
            </a:ln>
          </p:spPr>
          <p:txBody>
            <a:bodyPr lIns="0" tIns="0" rIns="0" bIns="0"/>
            <a:lstStyle/>
            <a:p>
              <a:endParaRPr lang="en-US"/>
            </a:p>
          </p:txBody>
        </p:sp>
        <p:sp>
          <p:nvSpPr>
            <p:cNvPr id="64" name="Line 58"/>
            <p:cNvSpPr>
              <a:spLocks noChangeShapeType="1"/>
            </p:cNvSpPr>
            <p:nvPr/>
          </p:nvSpPr>
          <p:spPr bwMode="auto">
            <a:xfrm>
              <a:off x="2135188" y="1071563"/>
              <a:ext cx="712787" cy="0"/>
            </a:xfrm>
            <a:prstGeom prst="line">
              <a:avLst/>
            </a:prstGeom>
            <a:noFill/>
            <a:ln w="12700" cap="rnd">
              <a:solidFill>
                <a:schemeClr val="tx1"/>
              </a:solidFill>
              <a:prstDash val="sysDot"/>
              <a:miter lim="800000"/>
              <a:headEnd type="stealth" w="med" len="med"/>
              <a:tailEnd type="stealth" w="med" len="med"/>
            </a:ln>
          </p:spPr>
          <p:txBody>
            <a:bodyPr lIns="0" tIns="0" rIns="0" bIns="0"/>
            <a:lstStyle/>
            <a:p>
              <a:endParaRPr lang="en-US"/>
            </a:p>
          </p:txBody>
        </p:sp>
        <p:sp>
          <p:nvSpPr>
            <p:cNvPr id="65" name="Rectangle 59"/>
            <p:cNvSpPr>
              <a:spLocks/>
            </p:cNvSpPr>
            <p:nvPr/>
          </p:nvSpPr>
          <p:spPr bwMode="auto">
            <a:xfrm>
              <a:off x="2044700" y="585609"/>
              <a:ext cx="751103" cy="430887"/>
            </a:xfrm>
            <a:prstGeom prst="rect">
              <a:avLst/>
            </a:prstGeom>
            <a:noFill/>
            <a:ln w="9525">
              <a:noFill/>
              <a:miter lim="800000"/>
              <a:headEnd/>
              <a:tailEnd/>
            </a:ln>
          </p:spPr>
          <p:txBody>
            <a:bodyPr wrap="none" lIns="0" tIns="0" rIns="0" bIns="0" anchor="ctr">
              <a:spAutoFit/>
            </a:bodyPr>
            <a:lstStyle/>
            <a:p>
              <a:pPr algn="ctr"/>
              <a:r>
                <a:rPr lang="en-US" sz="1400" b="1" dirty="0">
                  <a:latin typeface="Calibri" pitchFamily="34" charset="0"/>
                  <a:sym typeface="Arial" charset="0"/>
                </a:rPr>
                <a:t>cycle time</a:t>
              </a:r>
            </a:p>
            <a:p>
              <a:pPr algn="ctr"/>
              <a:r>
                <a:rPr lang="en-US" sz="1400" b="1" dirty="0">
                  <a:latin typeface="Calibri" pitchFamily="34" charset="0"/>
                  <a:sym typeface="Arial" charset="0"/>
                </a:rPr>
                <a:t>~ </a:t>
              </a:r>
              <a:r>
                <a:rPr lang="en-US" sz="1400" b="1" dirty="0" smtClean="0">
                  <a:latin typeface="Calibri" pitchFamily="34" charset="0"/>
                  <a:sym typeface="Arial" charset="0"/>
                </a:rPr>
                <a:t>2.5 s</a:t>
              </a:r>
              <a:endParaRPr lang="en-US" sz="1400" b="1" dirty="0">
                <a:latin typeface="Calibri" pitchFamily="34" charset="0"/>
                <a:sym typeface="Arial" charset="0"/>
              </a:endParaRPr>
            </a:p>
          </p:txBody>
        </p:sp>
        <p:sp>
          <p:nvSpPr>
            <p:cNvPr id="66" name="Line 61"/>
            <p:cNvSpPr>
              <a:spLocks noChangeShapeType="1"/>
            </p:cNvSpPr>
            <p:nvPr/>
          </p:nvSpPr>
          <p:spPr bwMode="auto">
            <a:xfrm flipH="1">
              <a:off x="2124075" y="6135688"/>
              <a:ext cx="4821238" cy="0"/>
            </a:xfrm>
            <a:prstGeom prst="line">
              <a:avLst/>
            </a:prstGeom>
            <a:noFill/>
            <a:ln w="19050">
              <a:solidFill>
                <a:srgbClr val="676767"/>
              </a:solidFill>
              <a:prstDash val="sysDot"/>
              <a:miter lim="800000"/>
              <a:headEnd type="stealth" w="med" len="med"/>
              <a:tailEnd/>
            </a:ln>
          </p:spPr>
          <p:txBody>
            <a:bodyPr lIns="0" tIns="0" rIns="0" bIns="0"/>
            <a:lstStyle/>
            <a:p>
              <a:endParaRPr lang="en-US"/>
            </a:p>
          </p:txBody>
        </p:sp>
        <p:sp>
          <p:nvSpPr>
            <p:cNvPr id="67" name="Rectangle 62"/>
            <p:cNvSpPr>
              <a:spLocks/>
            </p:cNvSpPr>
            <p:nvPr/>
          </p:nvSpPr>
          <p:spPr bwMode="auto">
            <a:xfrm>
              <a:off x="3963988" y="6144401"/>
              <a:ext cx="2493797" cy="420726"/>
            </a:xfrm>
            <a:prstGeom prst="rect">
              <a:avLst/>
            </a:prstGeom>
            <a:noFill/>
            <a:ln w="9525">
              <a:noFill/>
              <a:miter lim="800000"/>
              <a:headEnd/>
              <a:tailEnd/>
            </a:ln>
          </p:spPr>
          <p:txBody>
            <a:bodyPr wrap="none" lIns="0" tIns="0" rIns="0" bIns="0" anchor="ctr">
              <a:spAutoFit/>
            </a:bodyPr>
            <a:lstStyle/>
            <a:p>
              <a:r>
                <a:rPr lang="en-US" b="1" dirty="0">
                  <a:solidFill>
                    <a:srgbClr val="676767"/>
                  </a:solidFill>
                  <a:latin typeface="Calibri" pitchFamily="34" charset="0"/>
                  <a:sym typeface="Arial" charset="0"/>
                </a:rPr>
                <a:t>retention time</a:t>
              </a:r>
            </a:p>
          </p:txBody>
        </p:sp>
        <p:sp>
          <p:nvSpPr>
            <p:cNvPr id="68" name="Line 82"/>
            <p:cNvSpPr>
              <a:spLocks noChangeShapeType="1"/>
            </p:cNvSpPr>
            <p:nvPr/>
          </p:nvSpPr>
          <p:spPr bwMode="auto">
            <a:xfrm>
              <a:off x="6572250" y="3876675"/>
              <a:ext cx="668338" cy="0"/>
            </a:xfrm>
            <a:prstGeom prst="line">
              <a:avLst/>
            </a:prstGeom>
            <a:noFill/>
            <a:ln w="38100" cap="rnd">
              <a:solidFill>
                <a:srgbClr val="FF0000"/>
              </a:solidFill>
              <a:prstDash val="sysDot"/>
              <a:miter lim="800000"/>
              <a:headEnd/>
              <a:tailEnd/>
            </a:ln>
          </p:spPr>
          <p:txBody>
            <a:bodyPr lIns="0" tIns="0" rIns="0" bIns="0"/>
            <a:lstStyle/>
            <a:p>
              <a:endParaRPr lang="en-US"/>
            </a:p>
          </p:txBody>
        </p:sp>
        <p:sp>
          <p:nvSpPr>
            <p:cNvPr id="69" name="Line 83"/>
            <p:cNvSpPr>
              <a:spLocks noChangeShapeType="1"/>
            </p:cNvSpPr>
            <p:nvPr/>
          </p:nvSpPr>
          <p:spPr bwMode="auto">
            <a:xfrm>
              <a:off x="6572250" y="4638675"/>
              <a:ext cx="668338" cy="0"/>
            </a:xfrm>
            <a:prstGeom prst="line">
              <a:avLst/>
            </a:prstGeom>
            <a:noFill/>
            <a:ln w="38100" cap="rnd">
              <a:solidFill>
                <a:srgbClr val="FF0000"/>
              </a:solidFill>
              <a:prstDash val="sysDot"/>
              <a:miter lim="800000"/>
              <a:headEnd/>
              <a:tailEnd/>
            </a:ln>
          </p:spPr>
          <p:txBody>
            <a:bodyPr lIns="0" tIns="0" rIns="0" bIns="0"/>
            <a:lstStyle/>
            <a:p>
              <a:endParaRPr lang="en-US"/>
            </a:p>
          </p:txBody>
        </p:sp>
        <p:sp>
          <p:nvSpPr>
            <p:cNvPr id="70" name="Rectangle 59"/>
            <p:cNvSpPr>
              <a:spLocks/>
            </p:cNvSpPr>
            <p:nvPr/>
          </p:nvSpPr>
          <p:spPr bwMode="auto">
            <a:xfrm>
              <a:off x="6994526" y="4002342"/>
              <a:ext cx="2955645" cy="494791"/>
            </a:xfrm>
            <a:prstGeom prst="rect">
              <a:avLst/>
            </a:prstGeom>
            <a:noFill/>
            <a:ln w="9525">
              <a:noFill/>
              <a:miter lim="800000"/>
              <a:headEnd/>
              <a:tailEnd/>
            </a:ln>
          </p:spPr>
          <p:txBody>
            <a:bodyPr wrap="none" lIns="0" tIns="0" rIns="0" bIns="0" anchor="ctr">
              <a:spAutoFit/>
            </a:bodyPr>
            <a:lstStyle/>
            <a:p>
              <a:r>
                <a:rPr lang="en-US" sz="2000" b="1" dirty="0" smtClean="0">
                  <a:solidFill>
                    <a:srgbClr val="FF0000"/>
                  </a:solidFill>
                  <a:latin typeface="Calibri" pitchFamily="34" charset="0"/>
                  <a:sym typeface="Arial" charset="0"/>
                </a:rPr>
                <a:t>SWATH = </a:t>
              </a:r>
              <a:r>
                <a:rPr lang="en-US" sz="2000" b="1" dirty="0">
                  <a:solidFill>
                    <a:srgbClr val="FF0000"/>
                  </a:solidFill>
                  <a:latin typeface="Calibri" pitchFamily="34" charset="0"/>
                  <a:sym typeface="Arial" charset="0"/>
                </a:rPr>
                <a:t>25 Da</a:t>
              </a:r>
            </a:p>
          </p:txBody>
        </p:sp>
      </p:grpSp>
      <p:sp>
        <p:nvSpPr>
          <p:cNvPr id="72" name="Rectangle 60"/>
          <p:cNvSpPr>
            <a:spLocks/>
          </p:cNvSpPr>
          <p:nvPr/>
        </p:nvSpPr>
        <p:spPr bwMode="auto">
          <a:xfrm rot="-5400000">
            <a:off x="166076" y="3691028"/>
            <a:ext cx="294953" cy="215444"/>
          </a:xfrm>
          <a:prstGeom prst="rect">
            <a:avLst/>
          </a:prstGeom>
          <a:noFill/>
          <a:ln w="9525">
            <a:noFill/>
            <a:miter lim="800000"/>
            <a:headEnd/>
            <a:tailEnd/>
          </a:ln>
        </p:spPr>
        <p:txBody>
          <a:bodyPr wrap="none" lIns="0" tIns="0" rIns="0" bIns="0" anchor="ctr">
            <a:spAutoFit/>
          </a:bodyPr>
          <a:lstStyle/>
          <a:p>
            <a:r>
              <a:rPr lang="en-US" sz="1400" b="1" dirty="0">
                <a:latin typeface="Calibri" pitchFamily="34" charset="0"/>
                <a:sym typeface="Arial" charset="0"/>
              </a:rPr>
              <a:t>m/z</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275" y="4079864"/>
            <a:ext cx="1654444" cy="248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825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84" y="2122196"/>
            <a:ext cx="8591094" cy="407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419100" y="656111"/>
            <a:ext cx="8229600" cy="881063"/>
          </a:xfrm>
          <a:prstGeom prst="rect">
            <a:avLst/>
          </a:prstGeom>
        </p:spPr>
        <p:txBody>
          <a:bodyPr/>
          <a:lstStyle>
            <a:lvl1pPr algn="l" rtl="0" eaLnBrk="0" fontAlgn="base" hangingPunct="0">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800">
                <a:solidFill>
                  <a:srgbClr val="0050B4"/>
                </a:solidFill>
                <a:latin typeface="Arial" charset="0"/>
              </a:defRPr>
            </a:lvl6pPr>
            <a:lvl7pPr marL="914400" algn="l" rtl="0" fontAlgn="base">
              <a:lnSpc>
                <a:spcPct val="90000"/>
              </a:lnSpc>
              <a:spcBef>
                <a:spcPct val="0"/>
              </a:spcBef>
              <a:spcAft>
                <a:spcPct val="0"/>
              </a:spcAft>
              <a:defRPr sz="2800">
                <a:solidFill>
                  <a:srgbClr val="0050B4"/>
                </a:solidFill>
                <a:latin typeface="Arial" charset="0"/>
              </a:defRPr>
            </a:lvl7pPr>
            <a:lvl8pPr marL="1371600" algn="l" rtl="0" fontAlgn="base">
              <a:lnSpc>
                <a:spcPct val="90000"/>
              </a:lnSpc>
              <a:spcBef>
                <a:spcPct val="0"/>
              </a:spcBef>
              <a:spcAft>
                <a:spcPct val="0"/>
              </a:spcAft>
              <a:defRPr sz="2800">
                <a:solidFill>
                  <a:srgbClr val="0050B4"/>
                </a:solidFill>
                <a:latin typeface="Arial" charset="0"/>
              </a:defRPr>
            </a:lvl8pPr>
            <a:lvl9pPr marL="1828800" algn="l" rtl="0" fontAlgn="base">
              <a:lnSpc>
                <a:spcPct val="90000"/>
              </a:lnSpc>
              <a:spcBef>
                <a:spcPct val="0"/>
              </a:spcBef>
              <a:spcAft>
                <a:spcPct val="0"/>
              </a:spcAft>
              <a:defRPr sz="2800">
                <a:solidFill>
                  <a:srgbClr val="0050B4"/>
                </a:solidFill>
                <a:latin typeface="Arial" charset="0"/>
              </a:defRPr>
            </a:lvl9pPr>
          </a:lstStyle>
          <a:p>
            <a:r>
              <a:rPr lang="en-US" dirty="0" smtClean="0"/>
              <a:t>Metabolite Fishing….</a:t>
            </a:r>
            <a:r>
              <a:rPr lang="en-US" dirty="0" smtClean="0"/>
              <a:t/>
            </a:r>
            <a:br>
              <a:rPr lang="en-US" dirty="0" smtClean="0"/>
            </a:br>
            <a:r>
              <a:rPr lang="en-CA" sz="2000" dirty="0" err="1">
                <a:solidFill>
                  <a:schemeClr val="accent2"/>
                </a:solidFill>
              </a:rPr>
              <a:t>Acylcarnitine</a:t>
            </a:r>
            <a:r>
              <a:rPr lang="en-CA" sz="2000" dirty="0">
                <a:solidFill>
                  <a:schemeClr val="accent2"/>
                </a:solidFill>
              </a:rPr>
              <a:t> Profiling in </a:t>
            </a:r>
            <a:r>
              <a:rPr lang="en-CA" sz="2000" dirty="0" smtClean="0">
                <a:solidFill>
                  <a:schemeClr val="accent2"/>
                </a:solidFill>
              </a:rPr>
              <a:t>CSF </a:t>
            </a:r>
            <a:r>
              <a:rPr lang="en-CA" sz="2000" dirty="0">
                <a:solidFill>
                  <a:schemeClr val="accent2"/>
                </a:solidFill>
              </a:rPr>
              <a:t>Extracts</a:t>
            </a:r>
            <a:endParaRPr lang="en-US" sz="2000" dirty="0" smtClean="0">
              <a:solidFill>
                <a:schemeClr val="accent2"/>
              </a:solidFill>
            </a:endParaRPr>
          </a:p>
        </p:txBody>
      </p:sp>
      <p:grpSp>
        <p:nvGrpSpPr>
          <p:cNvPr id="2" name="Group 1"/>
          <p:cNvGrpSpPr/>
          <p:nvPr/>
        </p:nvGrpSpPr>
        <p:grpSpPr>
          <a:xfrm>
            <a:off x="277583" y="1464971"/>
            <a:ext cx="8692246" cy="5372297"/>
            <a:chOff x="277583" y="2122196"/>
            <a:chExt cx="8692246" cy="5372297"/>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833" b="42839"/>
            <a:stretch/>
          </p:blipFill>
          <p:spPr bwMode="auto">
            <a:xfrm>
              <a:off x="277583" y="2122196"/>
              <a:ext cx="8512629" cy="244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04451" y="2133600"/>
              <a:ext cx="394607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CA" sz="2000" b="1" dirty="0" smtClean="0">
                  <a:solidFill>
                    <a:schemeClr val="tx1"/>
                  </a:solidFill>
                </a:rPr>
                <a:t>Accurate mass XICs of all 48 targeted </a:t>
              </a:r>
              <a:r>
                <a:rPr lang="en-CA" sz="2000" b="1" dirty="0" err="1" smtClean="0">
                  <a:solidFill>
                    <a:schemeClr val="tx1"/>
                  </a:solidFill>
                </a:rPr>
                <a:t>acylcarnitine</a:t>
              </a:r>
              <a:r>
                <a:rPr lang="en-CA" sz="2000" b="1" dirty="0" smtClean="0">
                  <a:solidFill>
                    <a:schemeClr val="tx1"/>
                  </a:solidFill>
                </a:rPr>
                <a:t> species</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5" y="4572146"/>
              <a:ext cx="8572937" cy="292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77487" y="4425630"/>
              <a:ext cx="2092342"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CA" sz="1200" b="1" dirty="0" smtClean="0">
                  <a:solidFill>
                    <a:schemeClr val="tx1"/>
                  </a:solidFill>
                </a:rPr>
                <a:t>XIC quant Summary Table</a:t>
              </a:r>
            </a:p>
          </p:txBody>
        </p:sp>
      </p:grpSp>
    </p:spTree>
    <p:extLst>
      <p:ext uri="{BB962C8B-B14F-4D97-AF65-F5344CB8AC3E}">
        <p14:creationId xmlns:p14="http://schemas.microsoft.com/office/powerpoint/2010/main" val="12376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36"/>
          <a:stretch/>
        </p:blipFill>
        <p:spPr bwMode="auto">
          <a:xfrm>
            <a:off x="365760" y="1665514"/>
            <a:ext cx="8552180" cy="466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a:xfrm>
            <a:off x="419100" y="656111"/>
            <a:ext cx="8420100" cy="881063"/>
          </a:xfrm>
          <a:prstGeom prst="rect">
            <a:avLst/>
          </a:prstGeom>
        </p:spPr>
        <p:txBody>
          <a:bodyPr/>
          <a:lstStyle>
            <a:lvl1pPr algn="l" rtl="0" eaLnBrk="0" fontAlgn="base" hangingPunct="0">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800">
                <a:solidFill>
                  <a:srgbClr val="0050B4"/>
                </a:solidFill>
                <a:latin typeface="Arial" charset="0"/>
              </a:defRPr>
            </a:lvl6pPr>
            <a:lvl7pPr marL="914400" algn="l" rtl="0" fontAlgn="base">
              <a:lnSpc>
                <a:spcPct val="90000"/>
              </a:lnSpc>
              <a:spcBef>
                <a:spcPct val="0"/>
              </a:spcBef>
              <a:spcAft>
                <a:spcPct val="0"/>
              </a:spcAft>
              <a:defRPr sz="2800">
                <a:solidFill>
                  <a:srgbClr val="0050B4"/>
                </a:solidFill>
                <a:latin typeface="Arial" charset="0"/>
              </a:defRPr>
            </a:lvl7pPr>
            <a:lvl8pPr marL="1371600" algn="l" rtl="0" fontAlgn="base">
              <a:lnSpc>
                <a:spcPct val="90000"/>
              </a:lnSpc>
              <a:spcBef>
                <a:spcPct val="0"/>
              </a:spcBef>
              <a:spcAft>
                <a:spcPct val="0"/>
              </a:spcAft>
              <a:defRPr sz="2800">
                <a:solidFill>
                  <a:srgbClr val="0050B4"/>
                </a:solidFill>
                <a:latin typeface="Arial" charset="0"/>
              </a:defRPr>
            </a:lvl8pPr>
            <a:lvl9pPr marL="1828800" algn="l" rtl="0" fontAlgn="base">
              <a:lnSpc>
                <a:spcPct val="90000"/>
              </a:lnSpc>
              <a:spcBef>
                <a:spcPct val="0"/>
              </a:spcBef>
              <a:spcAft>
                <a:spcPct val="0"/>
              </a:spcAft>
              <a:defRPr sz="2800">
                <a:solidFill>
                  <a:srgbClr val="0050B4"/>
                </a:solidFill>
                <a:latin typeface="Arial" charset="0"/>
              </a:defRPr>
            </a:lvl9pPr>
          </a:lstStyle>
          <a:p>
            <a:r>
              <a:rPr lang="en-US" dirty="0" err="1" smtClean="0"/>
              <a:t>Acylcarnitine</a:t>
            </a:r>
            <a:r>
              <a:rPr lang="en-US" dirty="0" smtClean="0"/>
              <a:t> </a:t>
            </a:r>
            <a:r>
              <a:rPr lang="en-US" dirty="0" smtClean="0"/>
              <a:t>Quant Summary with Confirmation</a:t>
            </a:r>
            <a:r>
              <a:rPr lang="en-US" u="sng" dirty="0" smtClean="0"/>
              <a:t/>
            </a:r>
            <a:br>
              <a:rPr lang="en-US" u="sng" dirty="0" smtClean="0"/>
            </a:br>
            <a:r>
              <a:rPr lang="en-US" sz="2000" dirty="0" smtClean="0">
                <a:solidFill>
                  <a:schemeClr val="accent2"/>
                </a:solidFill>
              </a:rPr>
              <a:t>SWATH for </a:t>
            </a:r>
            <a:r>
              <a:rPr lang="en-US" sz="2000" dirty="0" smtClean="0">
                <a:solidFill>
                  <a:schemeClr val="accent2"/>
                </a:solidFill>
              </a:rPr>
              <a:t>Targeted Screening</a:t>
            </a:r>
          </a:p>
        </p:txBody>
      </p:sp>
      <p:sp>
        <p:nvSpPr>
          <p:cNvPr id="7" name="TextBox 6"/>
          <p:cNvSpPr txBox="1"/>
          <p:nvPr/>
        </p:nvSpPr>
        <p:spPr>
          <a:xfrm>
            <a:off x="2667000" y="4870939"/>
            <a:ext cx="1377300" cy="461665"/>
          </a:xfrm>
          <a:prstGeom prst="rect">
            <a:avLst/>
          </a:prstGeom>
          <a:noFill/>
        </p:spPr>
        <p:txBody>
          <a:bodyPr wrap="none" rtlCol="0">
            <a:spAutoFit/>
          </a:bodyPr>
          <a:lstStyle/>
          <a:p>
            <a:r>
              <a:rPr lang="en-CA" sz="1200" dirty="0" err="1" smtClean="0"/>
              <a:t>Acylcarnitine</a:t>
            </a:r>
            <a:r>
              <a:rPr lang="en-CA" sz="1200" dirty="0" smtClean="0"/>
              <a:t> C18</a:t>
            </a:r>
          </a:p>
          <a:p>
            <a:r>
              <a:rPr lang="en-CA" sz="1200" dirty="0" smtClean="0"/>
              <a:t>C</a:t>
            </a:r>
            <a:r>
              <a:rPr lang="en-CA" sz="1200" baseline="-25000" dirty="0" smtClean="0"/>
              <a:t>25</a:t>
            </a:r>
            <a:r>
              <a:rPr lang="en-CA" sz="1200" dirty="0" smtClean="0"/>
              <a:t>H</a:t>
            </a:r>
            <a:r>
              <a:rPr lang="en-CA" sz="1200" baseline="-25000" dirty="0" smtClean="0"/>
              <a:t>49</a:t>
            </a:r>
            <a:r>
              <a:rPr lang="en-CA" sz="1200" dirty="0" smtClean="0"/>
              <a:t>NO</a:t>
            </a:r>
            <a:r>
              <a:rPr lang="en-CA" sz="1200" baseline="-25000" dirty="0" smtClean="0"/>
              <a:t>4</a:t>
            </a:r>
            <a:endParaRPr lang="en-CA" sz="1200" baseline="-25000" dirty="0"/>
          </a:p>
        </p:txBody>
      </p:sp>
      <p:sp>
        <p:nvSpPr>
          <p:cNvPr id="9" name="TextBox 8"/>
          <p:cNvSpPr txBox="1"/>
          <p:nvPr/>
        </p:nvSpPr>
        <p:spPr>
          <a:xfrm>
            <a:off x="6969369" y="4870938"/>
            <a:ext cx="1790875" cy="276999"/>
          </a:xfrm>
          <a:prstGeom prst="rect">
            <a:avLst/>
          </a:prstGeom>
          <a:noFill/>
        </p:spPr>
        <p:txBody>
          <a:bodyPr wrap="none" rtlCol="0">
            <a:spAutoFit/>
          </a:bodyPr>
          <a:lstStyle/>
          <a:p>
            <a:r>
              <a:rPr lang="en-CA" sz="1200" dirty="0" smtClean="0"/>
              <a:t>MS/MS for confirmation</a:t>
            </a:r>
            <a:endParaRPr lang="en-CA" sz="1200" baseline="-25000" dirty="0"/>
          </a:p>
        </p:txBody>
      </p:sp>
    </p:spTree>
    <p:extLst>
      <p:ext uri="{BB962C8B-B14F-4D97-AF65-F5344CB8AC3E}">
        <p14:creationId xmlns:p14="http://schemas.microsoft.com/office/powerpoint/2010/main" val="535390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4" y="2466201"/>
            <a:ext cx="9122726" cy="39899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a:xfrm>
            <a:off x="419100" y="656111"/>
            <a:ext cx="8229600" cy="881063"/>
          </a:xfrm>
          <a:prstGeom prst="rect">
            <a:avLst/>
          </a:prstGeom>
        </p:spPr>
        <p:txBody>
          <a:bodyPr/>
          <a:lstStyle>
            <a:lvl1pPr algn="l" rtl="0" eaLnBrk="0" fontAlgn="base" hangingPunct="0">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800">
                <a:solidFill>
                  <a:srgbClr val="0050B4"/>
                </a:solidFill>
                <a:latin typeface="Arial" charset="0"/>
              </a:defRPr>
            </a:lvl6pPr>
            <a:lvl7pPr marL="914400" algn="l" rtl="0" fontAlgn="base">
              <a:lnSpc>
                <a:spcPct val="90000"/>
              </a:lnSpc>
              <a:spcBef>
                <a:spcPct val="0"/>
              </a:spcBef>
              <a:spcAft>
                <a:spcPct val="0"/>
              </a:spcAft>
              <a:defRPr sz="2800">
                <a:solidFill>
                  <a:srgbClr val="0050B4"/>
                </a:solidFill>
                <a:latin typeface="Arial" charset="0"/>
              </a:defRPr>
            </a:lvl7pPr>
            <a:lvl8pPr marL="1371600" algn="l" rtl="0" fontAlgn="base">
              <a:lnSpc>
                <a:spcPct val="90000"/>
              </a:lnSpc>
              <a:spcBef>
                <a:spcPct val="0"/>
              </a:spcBef>
              <a:spcAft>
                <a:spcPct val="0"/>
              </a:spcAft>
              <a:defRPr sz="2800">
                <a:solidFill>
                  <a:srgbClr val="0050B4"/>
                </a:solidFill>
                <a:latin typeface="Arial" charset="0"/>
              </a:defRPr>
            </a:lvl8pPr>
            <a:lvl9pPr marL="1828800" algn="l" rtl="0" fontAlgn="base">
              <a:lnSpc>
                <a:spcPct val="90000"/>
              </a:lnSpc>
              <a:spcBef>
                <a:spcPct val="0"/>
              </a:spcBef>
              <a:spcAft>
                <a:spcPct val="0"/>
              </a:spcAft>
              <a:defRPr sz="2800">
                <a:solidFill>
                  <a:srgbClr val="0050B4"/>
                </a:solidFill>
                <a:latin typeface="Arial" charset="0"/>
              </a:defRPr>
            </a:lvl9pPr>
          </a:lstStyle>
          <a:p>
            <a:r>
              <a:rPr lang="en-US" dirty="0" err="1" smtClean="0"/>
              <a:t>Acylcarnitine</a:t>
            </a:r>
            <a:r>
              <a:rPr lang="en-US" dirty="0" smtClean="0"/>
              <a:t> Profiling in </a:t>
            </a:r>
            <a:r>
              <a:rPr lang="en-US" dirty="0" err="1" smtClean="0"/>
              <a:t>MeOH</a:t>
            </a:r>
            <a:r>
              <a:rPr lang="en-US" dirty="0" smtClean="0"/>
              <a:t> CSF &amp; Plasma Extracts</a:t>
            </a:r>
            <a:br>
              <a:rPr lang="en-US" dirty="0" smtClean="0"/>
            </a:br>
            <a:r>
              <a:rPr lang="en-US" sz="2000" dirty="0" err="1" smtClean="0">
                <a:solidFill>
                  <a:schemeClr val="accent2"/>
                </a:solidFill>
              </a:rPr>
              <a:t>MarkerView</a:t>
            </a:r>
            <a:r>
              <a:rPr lang="en-US" sz="2000" dirty="0" smtClean="0">
                <a:solidFill>
                  <a:schemeClr val="accent2"/>
                </a:solidFill>
              </a:rPr>
              <a:t> Software for PCA and Multivariate Statistical Analyses</a:t>
            </a:r>
          </a:p>
        </p:txBody>
      </p:sp>
      <p:sp>
        <p:nvSpPr>
          <p:cNvPr id="2" name="Oval 1"/>
          <p:cNvSpPr/>
          <p:nvPr/>
        </p:nvSpPr>
        <p:spPr bwMode="auto">
          <a:xfrm rot="2355982">
            <a:off x="757597" y="2211122"/>
            <a:ext cx="558800" cy="172562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6" name="Oval 5"/>
          <p:cNvSpPr/>
          <p:nvPr/>
        </p:nvSpPr>
        <p:spPr bwMode="auto">
          <a:xfrm rot="3339686">
            <a:off x="2796069" y="2212726"/>
            <a:ext cx="645756" cy="2612522"/>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7" name="Oval 6"/>
          <p:cNvSpPr/>
          <p:nvPr/>
        </p:nvSpPr>
        <p:spPr bwMode="auto">
          <a:xfrm rot="3387439">
            <a:off x="438128" y="4133319"/>
            <a:ext cx="353485" cy="582199"/>
          </a:xfrm>
          <a:prstGeom prst="ellipse">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9" name="Oval 8"/>
          <p:cNvSpPr/>
          <p:nvPr/>
        </p:nvSpPr>
        <p:spPr bwMode="auto">
          <a:xfrm rot="3339686">
            <a:off x="3726650" y="4485064"/>
            <a:ext cx="357104" cy="633184"/>
          </a:xfrm>
          <a:prstGeom prst="ellipse">
            <a:avLst/>
          </a:prstGeom>
          <a:noFill/>
          <a:ln w="190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4" name="TextBox 3"/>
          <p:cNvSpPr txBox="1"/>
          <p:nvPr/>
        </p:nvSpPr>
        <p:spPr>
          <a:xfrm>
            <a:off x="6502401" y="5101976"/>
            <a:ext cx="782587" cy="30777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CA" sz="1400" dirty="0" smtClean="0"/>
              <a:t>Plasma</a:t>
            </a:r>
            <a:endParaRPr lang="en-CA" sz="1400" dirty="0"/>
          </a:p>
        </p:txBody>
      </p:sp>
      <p:sp>
        <p:nvSpPr>
          <p:cNvPr id="11" name="TextBox 10"/>
          <p:cNvSpPr txBox="1"/>
          <p:nvPr/>
        </p:nvSpPr>
        <p:spPr>
          <a:xfrm>
            <a:off x="2616201" y="5562153"/>
            <a:ext cx="543739"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CA" sz="1400" dirty="0" smtClean="0"/>
              <a:t>CSF</a:t>
            </a:r>
            <a:endParaRPr lang="en-CA" sz="1400" dirty="0"/>
          </a:p>
        </p:txBody>
      </p:sp>
    </p:spTree>
    <p:extLst>
      <p:ext uri="{BB962C8B-B14F-4D97-AF65-F5344CB8AC3E}">
        <p14:creationId xmlns:p14="http://schemas.microsoft.com/office/powerpoint/2010/main" val="3664321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bwMode="auto">
          <a:xfrm>
            <a:off x="385911" y="1403151"/>
            <a:ext cx="3888432" cy="4896544"/>
          </a:xfrm>
          <a:prstGeom prst="rect">
            <a:avLst/>
          </a:prstGeom>
          <a:solidFill>
            <a:srgbClr val="0096CB">
              <a:alpha val="2705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634997" y="1595514"/>
            <a:ext cx="2807756" cy="400110"/>
          </a:xfrm>
          <a:prstGeom prst="rect">
            <a:avLst/>
          </a:prstGeom>
          <a:solidFill>
            <a:schemeClr val="accent1"/>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419100" y="560441"/>
            <a:ext cx="8229600" cy="881063"/>
          </a:xfrm>
        </p:spPr>
        <p:txBody>
          <a:bodyPr/>
          <a:lstStyle/>
          <a:p>
            <a:r>
              <a:rPr lang="en-US" dirty="0" smtClean="0"/>
              <a:t>Comprehensive Quant/</a:t>
            </a:r>
            <a:r>
              <a:rPr lang="en-US" dirty="0" err="1" smtClean="0"/>
              <a:t>Qual</a:t>
            </a:r>
            <a:r>
              <a:rPr lang="en-US" dirty="0" smtClean="0"/>
              <a:t> Metabolomics</a:t>
            </a:r>
            <a:endParaRPr lang="en-US" dirty="0"/>
          </a:p>
        </p:txBody>
      </p:sp>
      <p:sp>
        <p:nvSpPr>
          <p:cNvPr id="3" name="TextBox 2"/>
          <p:cNvSpPr txBox="1"/>
          <p:nvPr/>
        </p:nvSpPr>
        <p:spPr>
          <a:xfrm>
            <a:off x="634997" y="1595514"/>
            <a:ext cx="2807756" cy="400110"/>
          </a:xfrm>
          <a:prstGeom prst="rect">
            <a:avLst/>
          </a:prstGeom>
          <a:noFill/>
        </p:spPr>
        <p:txBody>
          <a:bodyPr wrap="none" rtlCol="0">
            <a:spAutoFit/>
          </a:bodyPr>
          <a:lstStyle/>
          <a:p>
            <a:r>
              <a:rPr lang="en-US" sz="2000" b="1" dirty="0" smtClean="0">
                <a:solidFill>
                  <a:schemeClr val="bg2"/>
                </a:solidFill>
              </a:rPr>
              <a:t>SWATH™ Acquisition</a:t>
            </a:r>
            <a:endParaRPr lang="en-US" sz="2000" b="1" dirty="0">
              <a:solidFill>
                <a:schemeClr val="bg2"/>
              </a:solidFill>
            </a:endParaRPr>
          </a:p>
        </p:txBody>
      </p:sp>
      <p:cxnSp>
        <p:nvCxnSpPr>
          <p:cNvPr id="11" name="Straight Connector 10"/>
          <p:cNvCxnSpPr/>
          <p:nvPr/>
        </p:nvCxnSpPr>
        <p:spPr bwMode="auto">
          <a:xfrm>
            <a:off x="2235197" y="1995624"/>
            <a:ext cx="0" cy="1376260"/>
          </a:xfrm>
          <a:prstGeom prst="line">
            <a:avLst/>
          </a:prstGeom>
          <a:solidFill>
            <a:schemeClr val="hlink"/>
          </a:solidFill>
          <a:ln w="28575" cap="flat" cmpd="sng" algn="ctr">
            <a:solidFill>
              <a:schemeClr val="bg2"/>
            </a:solidFill>
            <a:prstDash val="lgDash"/>
            <a:round/>
            <a:headEnd type="none" w="med" len="med"/>
            <a:tailEnd type="none" w="med" len="med"/>
          </a:ln>
          <a:effectLst/>
        </p:spPr>
      </p:cxnSp>
      <p:cxnSp>
        <p:nvCxnSpPr>
          <p:cNvPr id="15" name="Straight Connector 14"/>
          <p:cNvCxnSpPr/>
          <p:nvPr/>
        </p:nvCxnSpPr>
        <p:spPr bwMode="auto">
          <a:xfrm>
            <a:off x="2082797" y="2000284"/>
            <a:ext cx="0" cy="1376260"/>
          </a:xfrm>
          <a:prstGeom prst="line">
            <a:avLst/>
          </a:prstGeom>
          <a:solidFill>
            <a:schemeClr val="hlink"/>
          </a:solidFill>
          <a:ln w="28575" cap="flat" cmpd="sng" algn="ctr">
            <a:solidFill>
              <a:schemeClr val="bg2"/>
            </a:solidFill>
            <a:prstDash val="lgDash"/>
            <a:round/>
            <a:headEnd type="none" w="med" len="med"/>
            <a:tailEnd type="none" w="med" len="med"/>
          </a:ln>
          <a:effectLst/>
        </p:spPr>
      </p:cxnSp>
      <p:cxnSp>
        <p:nvCxnSpPr>
          <p:cNvPr id="17" name="Straight Connector 16"/>
          <p:cNvCxnSpPr/>
          <p:nvPr/>
        </p:nvCxnSpPr>
        <p:spPr bwMode="auto">
          <a:xfrm>
            <a:off x="1930397" y="1995624"/>
            <a:ext cx="0" cy="1376260"/>
          </a:xfrm>
          <a:prstGeom prst="line">
            <a:avLst/>
          </a:prstGeom>
          <a:solidFill>
            <a:schemeClr val="hlink"/>
          </a:solidFill>
          <a:ln w="28575" cap="flat" cmpd="sng" algn="ctr">
            <a:solidFill>
              <a:schemeClr val="bg2"/>
            </a:solidFill>
            <a:prstDash val="lgDash"/>
            <a:round/>
            <a:headEnd type="none" w="med" len="med"/>
            <a:tailEnd type="none" w="med" len="med"/>
          </a:ln>
          <a:effectLst/>
        </p:spPr>
      </p:cxnSp>
      <p:cxnSp>
        <p:nvCxnSpPr>
          <p:cNvPr id="18" name="Straight Connector 17"/>
          <p:cNvCxnSpPr/>
          <p:nvPr/>
        </p:nvCxnSpPr>
        <p:spPr bwMode="auto">
          <a:xfrm>
            <a:off x="1777997" y="1995624"/>
            <a:ext cx="0" cy="1376260"/>
          </a:xfrm>
          <a:prstGeom prst="line">
            <a:avLst/>
          </a:prstGeom>
          <a:solidFill>
            <a:schemeClr val="hlink"/>
          </a:solidFill>
          <a:ln w="28575" cap="flat" cmpd="sng" algn="ctr">
            <a:solidFill>
              <a:schemeClr val="bg2"/>
            </a:solidFill>
            <a:prstDash val="lgDash"/>
            <a:round/>
            <a:headEnd type="none" w="med" len="med"/>
            <a:tailEnd type="none" w="med" len="med"/>
          </a:ln>
          <a:effectLst/>
        </p:spPr>
      </p:cxnSp>
      <p:sp>
        <p:nvSpPr>
          <p:cNvPr id="104" name="TextBox 103"/>
          <p:cNvSpPr txBox="1"/>
          <p:nvPr/>
        </p:nvSpPr>
        <p:spPr>
          <a:xfrm>
            <a:off x="394417" y="5416349"/>
            <a:ext cx="3150221" cy="707886"/>
          </a:xfrm>
          <a:prstGeom prst="rect">
            <a:avLst/>
          </a:prstGeom>
          <a:noFill/>
        </p:spPr>
        <p:txBody>
          <a:bodyPr wrap="none" rtlCol="0">
            <a:spAutoFit/>
          </a:bodyPr>
          <a:lstStyle/>
          <a:p>
            <a:r>
              <a:rPr lang="en-US" sz="4000" b="1" smtClean="0">
                <a:solidFill>
                  <a:schemeClr val="tx2">
                    <a:lumMod val="75000"/>
                  </a:schemeClr>
                </a:solidFill>
              </a:rPr>
              <a:t>Quantitative</a:t>
            </a:r>
            <a:endParaRPr lang="en-US" sz="4000" b="1" dirty="0">
              <a:solidFill>
                <a:schemeClr val="tx2">
                  <a:lumMod val="75000"/>
                </a:schemeClr>
              </a:solidFill>
            </a:endParaRPr>
          </a:p>
        </p:txBody>
      </p:sp>
      <p:sp>
        <p:nvSpPr>
          <p:cNvPr id="43" name="Right Arrow 42"/>
          <p:cNvSpPr/>
          <p:nvPr/>
        </p:nvSpPr>
        <p:spPr bwMode="auto">
          <a:xfrm rot="2391345" flipV="1">
            <a:off x="1394485" y="4145293"/>
            <a:ext cx="2417315" cy="117275"/>
          </a:xfrm>
          <a:prstGeom prst="rightArrow">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GB" sz="1800" b="0" i="0" u="none" strike="noStrike" cap="none" normalizeH="0" baseline="0" smtClean="0">
              <a:ln>
                <a:noFill/>
              </a:ln>
              <a:solidFill>
                <a:srgbClr val="003366"/>
              </a:solidFill>
              <a:effectLst/>
              <a:latin typeface="Arial" charset="0"/>
            </a:endParaRPr>
          </a:p>
        </p:txBody>
      </p:sp>
      <p:sp>
        <p:nvSpPr>
          <p:cNvPr id="29" name="Rectangle 28"/>
          <p:cNvSpPr/>
          <p:nvPr/>
        </p:nvSpPr>
        <p:spPr bwMode="auto">
          <a:xfrm>
            <a:off x="762491" y="3174997"/>
            <a:ext cx="3101938" cy="707886"/>
          </a:xfrm>
          <a:prstGeom prst="rect">
            <a:avLst/>
          </a:prstGeom>
          <a:solidFill>
            <a:schemeClr val="accent1"/>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TextBox 27"/>
          <p:cNvSpPr txBox="1"/>
          <p:nvPr/>
        </p:nvSpPr>
        <p:spPr>
          <a:xfrm>
            <a:off x="1047515" y="3149930"/>
            <a:ext cx="2617256" cy="701494"/>
          </a:xfrm>
          <a:prstGeom prst="rect">
            <a:avLst/>
          </a:prstGeom>
          <a:noFill/>
        </p:spPr>
        <p:txBody>
          <a:bodyPr wrap="square" rtlCol="0">
            <a:spAutoFit/>
          </a:bodyPr>
          <a:lstStyle/>
          <a:p>
            <a:r>
              <a:rPr lang="en-US" sz="2000" b="1" dirty="0" smtClean="0">
                <a:solidFill>
                  <a:schemeClr val="bg2"/>
                </a:solidFill>
              </a:rPr>
              <a:t>MRM Quantitation of Every Metabolite</a:t>
            </a:r>
            <a:endParaRPr lang="en-US" sz="2000" b="1" dirty="0">
              <a:solidFill>
                <a:schemeClr val="bg2"/>
              </a:solidFill>
            </a:endParaRPr>
          </a:p>
        </p:txBody>
      </p:sp>
      <p:sp>
        <p:nvSpPr>
          <p:cNvPr id="46" name="Rectangle 45"/>
          <p:cNvSpPr/>
          <p:nvPr/>
        </p:nvSpPr>
        <p:spPr bwMode="auto">
          <a:xfrm>
            <a:off x="4346351" y="5650377"/>
            <a:ext cx="792088" cy="646883"/>
          </a:xfrm>
          <a:prstGeom prst="rect">
            <a:avLst/>
          </a:prstGeom>
          <a:solidFill>
            <a:srgbClr val="FFC000">
              <a:alpha val="3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5138439" y="3923431"/>
            <a:ext cx="3672408" cy="2376264"/>
          </a:xfrm>
          <a:prstGeom prst="rect">
            <a:avLst/>
          </a:prstGeom>
          <a:solidFill>
            <a:srgbClr val="FFC000">
              <a:alpha val="3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4346351" y="1403151"/>
            <a:ext cx="4464496" cy="2520280"/>
          </a:xfrm>
          <a:prstGeom prst="rect">
            <a:avLst/>
          </a:prstGeom>
          <a:solidFill>
            <a:srgbClr val="FFC000">
              <a:alpha val="3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51" name="Rectangle 50"/>
          <p:cNvSpPr/>
          <p:nvPr/>
        </p:nvSpPr>
        <p:spPr bwMode="auto">
          <a:xfrm>
            <a:off x="4742395" y="1595513"/>
            <a:ext cx="3704919" cy="557968"/>
          </a:xfrm>
          <a:prstGeom prst="rect">
            <a:avLst/>
          </a:prstGeom>
          <a:solidFill>
            <a:srgbClr val="FFD757"/>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7" name="TextBox 56"/>
          <p:cNvSpPr txBox="1"/>
          <p:nvPr/>
        </p:nvSpPr>
        <p:spPr>
          <a:xfrm>
            <a:off x="4742395" y="1641681"/>
            <a:ext cx="3835547" cy="400110"/>
          </a:xfrm>
          <a:prstGeom prst="rect">
            <a:avLst/>
          </a:prstGeom>
          <a:noFill/>
        </p:spPr>
        <p:txBody>
          <a:bodyPr wrap="square" rtlCol="0">
            <a:spAutoFit/>
          </a:bodyPr>
          <a:lstStyle/>
          <a:p>
            <a:r>
              <a:rPr lang="en-US" sz="2000" b="1" dirty="0" smtClean="0">
                <a:solidFill>
                  <a:schemeClr val="accent2">
                    <a:lumMod val="75000"/>
                  </a:schemeClr>
                </a:solidFill>
              </a:rPr>
              <a:t>IDA for Metabolite Screening</a:t>
            </a:r>
            <a:endParaRPr lang="en-US" sz="2000" b="1" dirty="0">
              <a:solidFill>
                <a:schemeClr val="accent2">
                  <a:lumMod val="75000"/>
                </a:schemeClr>
              </a:solidFill>
            </a:endParaRPr>
          </a:p>
        </p:txBody>
      </p:sp>
      <p:cxnSp>
        <p:nvCxnSpPr>
          <p:cNvPr id="59" name="Straight Connector 58"/>
          <p:cNvCxnSpPr/>
          <p:nvPr/>
        </p:nvCxnSpPr>
        <p:spPr bwMode="auto">
          <a:xfrm>
            <a:off x="6785354" y="2000284"/>
            <a:ext cx="0" cy="688130"/>
          </a:xfrm>
          <a:prstGeom prst="line">
            <a:avLst/>
          </a:prstGeom>
          <a:solidFill>
            <a:schemeClr val="hlink"/>
          </a:solidFill>
          <a:ln w="28575" cap="flat" cmpd="sng" algn="ctr">
            <a:solidFill>
              <a:schemeClr val="accent2"/>
            </a:solidFill>
            <a:prstDash val="lgDash"/>
            <a:round/>
            <a:headEnd type="none" w="med" len="med"/>
            <a:tailEnd type="none" w="med" len="med"/>
          </a:ln>
          <a:effectLst/>
        </p:spPr>
      </p:cxnSp>
      <p:sp>
        <p:nvSpPr>
          <p:cNvPr id="62" name="TextBox 61"/>
          <p:cNvSpPr txBox="1"/>
          <p:nvPr/>
        </p:nvSpPr>
        <p:spPr>
          <a:xfrm>
            <a:off x="5803995" y="5418156"/>
            <a:ext cx="2544286" cy="646331"/>
          </a:xfrm>
          <a:prstGeom prst="rect">
            <a:avLst/>
          </a:prstGeom>
          <a:noFill/>
        </p:spPr>
        <p:txBody>
          <a:bodyPr wrap="none" rtlCol="0">
            <a:spAutoFit/>
          </a:bodyPr>
          <a:lstStyle/>
          <a:p>
            <a:r>
              <a:rPr lang="en-US" sz="3600" b="1" dirty="0" smtClean="0">
                <a:solidFill>
                  <a:schemeClr val="accent2">
                    <a:lumMod val="75000"/>
                  </a:schemeClr>
                </a:solidFill>
              </a:rPr>
              <a:t>Qualitative</a:t>
            </a:r>
            <a:endParaRPr lang="en-US" sz="3600" b="1" dirty="0">
              <a:solidFill>
                <a:schemeClr val="accent2">
                  <a:lumMod val="75000"/>
                </a:schemeClr>
              </a:solidFill>
            </a:endParaRPr>
          </a:p>
        </p:txBody>
      </p:sp>
      <p:sp>
        <p:nvSpPr>
          <p:cNvPr id="63" name="Right Arrow 62"/>
          <p:cNvSpPr/>
          <p:nvPr/>
        </p:nvSpPr>
        <p:spPr bwMode="auto">
          <a:xfrm rot="8182774" flipV="1">
            <a:off x="5386560" y="4541028"/>
            <a:ext cx="1105597" cy="51353"/>
          </a:xfrm>
          <a:prstGeom prst="rightArrow">
            <a:avLst/>
          </a:prstGeom>
          <a:solidFill>
            <a:srgbClr val="F19A3B"/>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66" name="Rectangle 65"/>
          <p:cNvSpPr/>
          <p:nvPr/>
        </p:nvSpPr>
        <p:spPr bwMode="auto">
          <a:xfrm>
            <a:off x="5147053" y="2592596"/>
            <a:ext cx="3082547" cy="779288"/>
          </a:xfrm>
          <a:prstGeom prst="rect">
            <a:avLst/>
          </a:prstGeom>
          <a:solidFill>
            <a:srgbClr val="FFD757"/>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7" name="TextBox 66"/>
          <p:cNvSpPr txBox="1"/>
          <p:nvPr/>
        </p:nvSpPr>
        <p:spPr>
          <a:xfrm>
            <a:off x="5147052" y="2616912"/>
            <a:ext cx="3082547" cy="707886"/>
          </a:xfrm>
          <a:prstGeom prst="rect">
            <a:avLst/>
          </a:prstGeom>
          <a:noFill/>
        </p:spPr>
        <p:txBody>
          <a:bodyPr wrap="square" rtlCol="0">
            <a:spAutoFit/>
          </a:bodyPr>
          <a:lstStyle/>
          <a:p>
            <a:pPr algn="ctr"/>
            <a:r>
              <a:rPr lang="en-US" sz="2000" b="1" dirty="0" smtClean="0">
                <a:solidFill>
                  <a:schemeClr val="accent2">
                    <a:lumMod val="75000"/>
                  </a:schemeClr>
                </a:solidFill>
              </a:rPr>
              <a:t>Feature statistical alignment</a:t>
            </a:r>
            <a:endParaRPr lang="en-US" sz="2000" b="1" dirty="0">
              <a:solidFill>
                <a:schemeClr val="accent2">
                  <a:lumMod val="75000"/>
                </a:schemeClr>
              </a:solidFill>
            </a:endParaRPr>
          </a:p>
        </p:txBody>
      </p:sp>
      <p:sp>
        <p:nvSpPr>
          <p:cNvPr id="30" name="Rounded Rectangle 29"/>
          <p:cNvSpPr/>
          <p:nvPr/>
        </p:nvSpPr>
        <p:spPr bwMode="auto">
          <a:xfrm>
            <a:off x="3554263" y="3716557"/>
            <a:ext cx="1942483" cy="2664772"/>
          </a:xfrm>
          <a:prstGeom prst="roundRect">
            <a:avLst/>
          </a:prstGeom>
          <a:solidFill>
            <a:schemeClr val="accent1">
              <a:lumMod val="20000"/>
              <a:lumOff val="80000"/>
            </a:schemeClr>
          </a:solidFill>
          <a:ln w="9525" cap="flat" cmpd="sng" algn="ctr">
            <a:solidFill>
              <a:schemeClr val="tx2"/>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chemeClr val="tx2"/>
                </a:solidFill>
                <a:effectLst/>
                <a:latin typeface="Arial" charset="0"/>
              </a:rPr>
              <a:t>XIC Manager</a:t>
            </a:r>
          </a:p>
          <a:p>
            <a:pPr marL="0" marR="0" indent="0" algn="ctr" defTabSz="914400" rtl="0" eaLnBrk="0" fontAlgn="base" latinLnBrk="0" hangingPunct="0">
              <a:lnSpc>
                <a:spcPct val="100000"/>
              </a:lnSpc>
              <a:spcBef>
                <a:spcPct val="30000"/>
              </a:spcBef>
              <a:spcAft>
                <a:spcPct val="0"/>
              </a:spcAft>
              <a:buClrTx/>
              <a:buSzTx/>
              <a:buFontTx/>
              <a:buNone/>
              <a:tabLst/>
            </a:pPr>
            <a:r>
              <a:rPr lang="en-US" sz="1400" dirty="0" smtClean="0"/>
              <a:t>Fast targeted or untargeted XIC generation</a:t>
            </a:r>
            <a:endParaRPr kumimoji="0" lang="en-US" sz="1400" b="0" i="0" u="none" strike="noStrike" cap="none" normalizeH="0" baseline="0" dirty="0" smtClean="0">
              <a:ln>
                <a:noFill/>
              </a:ln>
              <a:solidFill>
                <a:schemeClr val="tx1"/>
              </a:solidFill>
              <a:effectLst/>
              <a:latin typeface="Arial" charset="0"/>
            </a:endParaRPr>
          </a:p>
        </p:txBody>
      </p:sp>
      <p:pic>
        <p:nvPicPr>
          <p:cNvPr id="107" name="Picture 31" descr="09_PV_Splash.png"/>
          <p:cNvPicPr>
            <a:picLocks noChangeAspect="1"/>
          </p:cNvPicPr>
          <p:nvPr/>
        </p:nvPicPr>
        <p:blipFill>
          <a:blip r:embed="rId3" cstate="print"/>
          <a:srcRect/>
          <a:stretch>
            <a:fillRect/>
          </a:stretch>
        </p:blipFill>
        <p:spPr bwMode="auto">
          <a:xfrm>
            <a:off x="3664771" y="3838128"/>
            <a:ext cx="1702427" cy="1009687"/>
          </a:xfrm>
          <a:prstGeom prst="rect">
            <a:avLst/>
          </a:prstGeom>
          <a:noFill/>
          <a:ln w="9525">
            <a:noFill/>
            <a:miter lim="800000"/>
            <a:headEnd/>
            <a:tailEnd/>
          </a:ln>
        </p:spPr>
      </p:pic>
      <p:sp>
        <p:nvSpPr>
          <p:cNvPr id="31" name="Rectangle 30"/>
          <p:cNvSpPr/>
          <p:nvPr/>
        </p:nvSpPr>
        <p:spPr bwMode="auto">
          <a:xfrm>
            <a:off x="5939359" y="3777108"/>
            <a:ext cx="1898356" cy="789595"/>
          </a:xfrm>
          <a:prstGeom prst="rect">
            <a:avLst/>
          </a:prstGeom>
          <a:solidFill>
            <a:srgbClr val="FFD757"/>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TextBox 31"/>
          <p:cNvSpPr txBox="1"/>
          <p:nvPr/>
        </p:nvSpPr>
        <p:spPr>
          <a:xfrm>
            <a:off x="6061453" y="3838128"/>
            <a:ext cx="1700061" cy="738664"/>
          </a:xfrm>
          <a:prstGeom prst="rect">
            <a:avLst/>
          </a:prstGeom>
          <a:noFill/>
        </p:spPr>
        <p:txBody>
          <a:bodyPr wrap="square" rtlCol="0">
            <a:spAutoFit/>
          </a:bodyPr>
          <a:lstStyle/>
          <a:p>
            <a:pPr algn="ctr"/>
            <a:r>
              <a:rPr lang="en-US" sz="1400" b="1" dirty="0" smtClean="0">
                <a:solidFill>
                  <a:schemeClr val="accent2">
                    <a:lumMod val="75000"/>
                  </a:schemeClr>
                </a:solidFill>
              </a:rPr>
              <a:t>unknown compound identification</a:t>
            </a:r>
            <a:endParaRPr lang="en-US" sz="1400" b="1" dirty="0">
              <a:solidFill>
                <a:schemeClr val="accent2">
                  <a:lumMod val="75000"/>
                </a:schemeClr>
              </a:solidFill>
            </a:endParaRPr>
          </a:p>
        </p:txBody>
      </p:sp>
      <p:cxnSp>
        <p:nvCxnSpPr>
          <p:cNvPr id="33" name="Straight Connector 32"/>
          <p:cNvCxnSpPr/>
          <p:nvPr/>
        </p:nvCxnSpPr>
        <p:spPr bwMode="auto">
          <a:xfrm>
            <a:off x="6799794" y="3275881"/>
            <a:ext cx="0" cy="688130"/>
          </a:xfrm>
          <a:prstGeom prst="line">
            <a:avLst/>
          </a:prstGeom>
          <a:solidFill>
            <a:schemeClr val="hlink"/>
          </a:solidFill>
          <a:ln w="28575" cap="flat" cmpd="sng" algn="ctr">
            <a:solidFill>
              <a:schemeClr val="accent2"/>
            </a:solidFill>
            <a:prstDash val="lgDash"/>
            <a:round/>
            <a:headEnd type="none" w="med" len="med"/>
            <a:tailEnd type="none" w="med" len="med"/>
          </a:ln>
          <a:effectLst/>
        </p:spPr>
      </p:cxnSp>
    </p:spTree>
    <p:extLst>
      <p:ext uri="{BB962C8B-B14F-4D97-AF65-F5344CB8AC3E}">
        <p14:creationId xmlns:p14="http://schemas.microsoft.com/office/powerpoint/2010/main" val="4076704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p:cNvSpPr txBox="1">
            <a:spLocks noChangeArrowheads="1"/>
          </p:cNvSpPr>
          <p:nvPr/>
        </p:nvSpPr>
        <p:spPr bwMode="auto">
          <a:xfrm>
            <a:off x="4479925" y="8051800"/>
            <a:ext cx="184150" cy="366713"/>
          </a:xfrm>
          <a:prstGeom prst="rect">
            <a:avLst/>
          </a:prstGeom>
          <a:noFill/>
          <a:ln w="9525">
            <a:noFill/>
            <a:miter lim="800000"/>
            <a:headEnd/>
            <a:tailEnd/>
          </a:ln>
          <a:effectLst/>
        </p:spPr>
        <p:txBody>
          <a:bodyPr wrap="none">
            <a:spAutoFit/>
          </a:bodyPr>
          <a:lstStyle/>
          <a:p>
            <a:endParaRPr lang="en-US">
              <a:solidFill>
                <a:srgbClr val="606062"/>
              </a:solidFill>
              <a:latin typeface="Tahoma" pitchFamily="34" charset="0"/>
              <a:cs typeface="Arial" pitchFamily="34" charset="0"/>
            </a:endParaRPr>
          </a:p>
        </p:txBody>
      </p:sp>
      <p:sp>
        <p:nvSpPr>
          <p:cNvPr id="279557" name="Rectangle 5"/>
          <p:cNvSpPr>
            <a:spLocks noGrp="1" noChangeArrowheads="1"/>
          </p:cNvSpPr>
          <p:nvPr>
            <p:ph type="body" idx="1"/>
          </p:nvPr>
        </p:nvSpPr>
        <p:spPr>
          <a:xfrm>
            <a:off x="362177" y="2051271"/>
            <a:ext cx="4057423" cy="4012072"/>
          </a:xfrm>
          <a:noFill/>
          <a:ln/>
        </p:spPr>
        <p:txBody>
          <a:bodyPr/>
          <a:lstStyle/>
          <a:p>
            <a:r>
              <a:rPr lang="en-US" sz="1800" dirty="0" smtClean="0"/>
              <a:t>Non-alcoholic fatty liver disease (NAFLD) includes the manifestation of non-alcohol </a:t>
            </a:r>
            <a:r>
              <a:rPr lang="en-US" sz="1800" dirty="0" err="1" smtClean="0"/>
              <a:t>steatohepatitis</a:t>
            </a:r>
            <a:r>
              <a:rPr lang="en-US" sz="1800" dirty="0" smtClean="0"/>
              <a:t> (NASH) and hepatic </a:t>
            </a:r>
            <a:r>
              <a:rPr lang="en-US" sz="1800" dirty="0" err="1" smtClean="0"/>
              <a:t>steatosis</a:t>
            </a:r>
            <a:r>
              <a:rPr lang="en-US" sz="1800" dirty="0" smtClean="0"/>
              <a:t> (SS) </a:t>
            </a:r>
          </a:p>
          <a:p>
            <a:r>
              <a:rPr lang="en-US" sz="1800" dirty="0" smtClean="0"/>
              <a:t>PC/PE ratio can provide monitoring of the integrity of </a:t>
            </a:r>
            <a:r>
              <a:rPr lang="en-US" sz="1800" dirty="0" err="1" smtClean="0"/>
              <a:t>hepatocyte</a:t>
            </a:r>
            <a:r>
              <a:rPr lang="en-US" sz="1800" dirty="0" smtClean="0"/>
              <a:t> cell membranes and an important marker in NAFLD pathogenesis</a:t>
            </a:r>
          </a:p>
          <a:p>
            <a:r>
              <a:rPr lang="en-US" sz="1800" dirty="0" smtClean="0"/>
              <a:t>Fatty acid profile can provide insights into hepatic enzymatic activity and fat metabolism</a:t>
            </a:r>
          </a:p>
        </p:txBody>
      </p:sp>
      <p:sp>
        <p:nvSpPr>
          <p:cNvPr id="279558" name="Text Box 6"/>
          <p:cNvSpPr txBox="1">
            <a:spLocks noChangeArrowheads="1"/>
          </p:cNvSpPr>
          <p:nvPr/>
        </p:nvSpPr>
        <p:spPr bwMode="auto">
          <a:xfrm>
            <a:off x="2417763" y="6020231"/>
            <a:ext cx="6726237" cy="646331"/>
          </a:xfrm>
          <a:prstGeom prst="rect">
            <a:avLst/>
          </a:prstGeom>
          <a:solidFill>
            <a:schemeClr val="bg1"/>
          </a:solidFill>
          <a:ln w="9525">
            <a:noFill/>
            <a:miter lim="800000"/>
            <a:headEnd/>
            <a:tailEnd/>
          </a:ln>
          <a:effectLst/>
        </p:spPr>
        <p:txBody>
          <a:bodyPr>
            <a:spAutoFit/>
          </a:bodyPr>
          <a:lstStyle/>
          <a:p>
            <a:r>
              <a:rPr lang="en-US" sz="1200" dirty="0" err="1" smtClean="0">
                <a:solidFill>
                  <a:srgbClr val="606062"/>
                </a:solidFill>
              </a:rPr>
              <a:t>Puri</a:t>
            </a:r>
            <a:r>
              <a:rPr lang="en-US" sz="1200" dirty="0" smtClean="0">
                <a:solidFill>
                  <a:srgbClr val="606062"/>
                </a:solidFill>
              </a:rPr>
              <a:t>, P., </a:t>
            </a:r>
            <a:r>
              <a:rPr lang="en-US" sz="1200" dirty="0" err="1" smtClean="0">
                <a:solidFill>
                  <a:srgbClr val="606062"/>
                </a:solidFill>
              </a:rPr>
              <a:t>Wiest</a:t>
            </a:r>
            <a:r>
              <a:rPr lang="en-US" sz="1200" dirty="0" smtClean="0">
                <a:solidFill>
                  <a:srgbClr val="606062"/>
                </a:solidFill>
              </a:rPr>
              <a:t>, M.M., Cheung, O., </a:t>
            </a:r>
            <a:r>
              <a:rPr lang="en-US" sz="1200" dirty="0" err="1" smtClean="0">
                <a:solidFill>
                  <a:srgbClr val="606062"/>
                </a:solidFill>
              </a:rPr>
              <a:t>Mirshahi</a:t>
            </a:r>
            <a:r>
              <a:rPr lang="en-US" sz="1200" dirty="0" smtClean="0">
                <a:solidFill>
                  <a:srgbClr val="606062"/>
                </a:solidFill>
              </a:rPr>
              <a:t>, F., </a:t>
            </a:r>
            <a:r>
              <a:rPr lang="en-US" sz="1200" dirty="0" err="1" smtClean="0">
                <a:solidFill>
                  <a:srgbClr val="606062"/>
                </a:solidFill>
              </a:rPr>
              <a:t>Sargeant</a:t>
            </a:r>
            <a:r>
              <a:rPr lang="en-US" sz="1200" dirty="0" smtClean="0">
                <a:solidFill>
                  <a:srgbClr val="606062"/>
                </a:solidFill>
              </a:rPr>
              <a:t>, C., Min, H.K., </a:t>
            </a:r>
            <a:r>
              <a:rPr lang="en-US" sz="1200" dirty="0" err="1" smtClean="0">
                <a:solidFill>
                  <a:srgbClr val="606062"/>
                </a:solidFill>
              </a:rPr>
              <a:t>Contos</a:t>
            </a:r>
            <a:r>
              <a:rPr lang="en-US" sz="1200" dirty="0" smtClean="0">
                <a:solidFill>
                  <a:srgbClr val="606062"/>
                </a:solidFill>
              </a:rPr>
              <a:t>, M.J., Sterling, R.K., Fuchs, M., Zhou, H., et al. 2009. The plasma </a:t>
            </a:r>
            <a:r>
              <a:rPr lang="en-US" sz="1200" dirty="0" err="1" smtClean="0">
                <a:solidFill>
                  <a:srgbClr val="606062"/>
                </a:solidFill>
              </a:rPr>
              <a:t>lipidomic</a:t>
            </a:r>
            <a:r>
              <a:rPr lang="en-US" sz="1200" dirty="0" smtClean="0">
                <a:solidFill>
                  <a:srgbClr val="606062"/>
                </a:solidFill>
              </a:rPr>
              <a:t> signature of nonalcoholic </a:t>
            </a:r>
            <a:r>
              <a:rPr lang="en-US" sz="1200" dirty="0" err="1" smtClean="0">
                <a:solidFill>
                  <a:srgbClr val="606062"/>
                </a:solidFill>
              </a:rPr>
              <a:t>steatohepatitis</a:t>
            </a:r>
            <a:r>
              <a:rPr lang="en-US" sz="1200" dirty="0" smtClean="0">
                <a:solidFill>
                  <a:srgbClr val="606062"/>
                </a:solidFill>
              </a:rPr>
              <a:t>. </a:t>
            </a:r>
            <a:r>
              <a:rPr lang="en-US" sz="1200" i="1" dirty="0" err="1" smtClean="0">
                <a:solidFill>
                  <a:srgbClr val="606062"/>
                </a:solidFill>
              </a:rPr>
              <a:t>Hepatology</a:t>
            </a:r>
            <a:r>
              <a:rPr lang="en-US" sz="1200" dirty="0" smtClean="0">
                <a:solidFill>
                  <a:srgbClr val="606062"/>
                </a:solidFill>
              </a:rPr>
              <a:t> 50:1827-1838.</a:t>
            </a:r>
            <a:endParaRPr lang="en-CA" sz="1200" dirty="0">
              <a:solidFill>
                <a:srgbClr val="606062"/>
              </a:solidFill>
            </a:endParaRPr>
          </a:p>
        </p:txBody>
      </p:sp>
      <p:sp>
        <p:nvSpPr>
          <p:cNvPr id="7" name="Rectangle 100"/>
          <p:cNvSpPr txBox="1">
            <a:spLocks noChangeArrowheads="1"/>
          </p:cNvSpPr>
          <p:nvPr/>
        </p:nvSpPr>
        <p:spPr>
          <a:xfrm>
            <a:off x="447675" y="649288"/>
            <a:ext cx="8229600" cy="881062"/>
          </a:xfrm>
          <a:prstGeom prst="rect">
            <a:avLst/>
          </a:prstGeom>
        </p:spPr>
        <p:txBody>
          <a:bodyPr/>
          <a:lstStyle/>
          <a:p>
            <a:pPr eaLnBrk="0" hangingPunct="0">
              <a:lnSpc>
                <a:spcPct val="90000"/>
              </a:lnSpc>
              <a:defRPr/>
            </a:pPr>
            <a:r>
              <a:rPr lang="en-US" sz="2800" b="1" kern="0" dirty="0" smtClean="0">
                <a:solidFill>
                  <a:srgbClr val="0084A9"/>
                </a:solidFill>
                <a:latin typeface="Arial"/>
                <a:cs typeface="ＭＳ Ｐゴシック" charset="-128"/>
              </a:rPr>
              <a:t>Non-Alcoholic Fatty Liver Disease</a:t>
            </a:r>
            <a:r>
              <a:rPr lang="en-US" sz="2400" b="1" kern="0" dirty="0">
                <a:solidFill>
                  <a:srgbClr val="0084A9"/>
                </a:solidFill>
                <a:latin typeface="Arial"/>
                <a:cs typeface="ＭＳ Ｐゴシック" charset="-128"/>
              </a:rPr>
              <a:t/>
            </a:r>
            <a:br>
              <a:rPr lang="en-US" sz="2400" b="1" kern="0" dirty="0">
                <a:solidFill>
                  <a:srgbClr val="0084A9"/>
                </a:solidFill>
                <a:latin typeface="Arial"/>
                <a:cs typeface="ＭＳ Ｐゴシック" charset="-128"/>
              </a:rPr>
            </a:br>
            <a:r>
              <a:rPr lang="en-US" sz="2000" b="1" kern="0" dirty="0" smtClean="0">
                <a:solidFill>
                  <a:srgbClr val="F99C3D"/>
                </a:solidFill>
                <a:latin typeface="Arial"/>
                <a:cs typeface="ＭＳ Ｐゴシック" charset="-128"/>
              </a:rPr>
              <a:t>Lipid Profiling </a:t>
            </a:r>
            <a:r>
              <a:rPr lang="en-US" sz="2000" b="1" kern="0" dirty="0" smtClean="0">
                <a:solidFill>
                  <a:srgbClr val="F99C3D"/>
                </a:solidFill>
                <a:latin typeface="Arial"/>
                <a:cs typeface="ＭＳ Ｐゴシック" charset="-128"/>
              </a:rPr>
              <a:t> of Liver Tissue </a:t>
            </a:r>
            <a:r>
              <a:rPr lang="en-US" sz="2000" b="1" kern="0" dirty="0" smtClean="0">
                <a:solidFill>
                  <a:srgbClr val="F99C3D"/>
                </a:solidFill>
                <a:latin typeface="Arial"/>
                <a:cs typeface="ＭＳ Ｐゴシック" charset="-128"/>
              </a:rPr>
              <a:t>Research Study</a:t>
            </a:r>
            <a:endParaRPr lang="en-US" sz="2000" b="1" kern="0" dirty="0">
              <a:solidFill>
                <a:srgbClr val="F99C3D"/>
              </a:solidFill>
              <a:latin typeface="Arial"/>
              <a:cs typeface="ＭＳ Ｐゴシック" charset="-128"/>
            </a:endParaRPr>
          </a:p>
        </p:txBody>
      </p:sp>
      <p:pic>
        <p:nvPicPr>
          <p:cNvPr id="8" name="Picture 7" descr="NAFLD.gif"/>
          <p:cNvPicPr>
            <a:picLocks noChangeAspect="1"/>
          </p:cNvPicPr>
          <p:nvPr/>
        </p:nvPicPr>
        <p:blipFill>
          <a:blip r:embed="rId3" cstate="print"/>
          <a:stretch>
            <a:fillRect/>
          </a:stretch>
        </p:blipFill>
        <p:spPr>
          <a:xfrm>
            <a:off x="4572000" y="2027691"/>
            <a:ext cx="4381500" cy="2912359"/>
          </a:xfrm>
          <a:prstGeom prst="rect">
            <a:avLst/>
          </a:prstGeom>
        </p:spPr>
      </p:pic>
    </p:spTree>
    <p:extLst>
      <p:ext uri="{BB962C8B-B14F-4D97-AF65-F5344CB8AC3E}">
        <p14:creationId xmlns:p14="http://schemas.microsoft.com/office/powerpoint/2010/main" val="3582660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Metabolite Identification and </a:t>
            </a:r>
            <a:r>
              <a:rPr lang="en-US" dirty="0" smtClean="0"/>
              <a:t>Confirmation Against Accurate Mass Libraries</a:t>
            </a:r>
            <a:endParaRPr lang="en-US" sz="2000" dirty="0" smtClean="0">
              <a:solidFill>
                <a:schemeClr val="accent2"/>
              </a:solidFill>
            </a:endParaRP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590675"/>
            <a:ext cx="8882062" cy="50419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268637" y="5228212"/>
            <a:ext cx="180565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solidFill>
                  <a:schemeClr val="accent1"/>
                </a:solidFill>
              </a:rPr>
              <a:t>Mass Accuracy</a:t>
            </a:r>
          </a:p>
          <a:p>
            <a:pPr algn="ctr"/>
            <a:r>
              <a:rPr lang="en-US" sz="1600" dirty="0" smtClean="0">
                <a:solidFill>
                  <a:schemeClr val="accent1"/>
                </a:solidFill>
              </a:rPr>
              <a:t>Isotope Pattern </a:t>
            </a:r>
            <a:endParaRPr lang="en-US" sz="1600" dirty="0">
              <a:solidFill>
                <a:schemeClr val="accent1"/>
              </a:solidFill>
            </a:endParaRPr>
          </a:p>
        </p:txBody>
      </p:sp>
      <p:sp>
        <p:nvSpPr>
          <p:cNvPr id="5" name="TextBox 4"/>
          <p:cNvSpPr txBox="1"/>
          <p:nvPr/>
        </p:nvSpPr>
        <p:spPr>
          <a:xfrm>
            <a:off x="7016187" y="5228212"/>
            <a:ext cx="1805651"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solidFill>
                  <a:schemeClr val="accent1"/>
                </a:solidFill>
              </a:rPr>
              <a:t>Library high and Purity Score</a:t>
            </a:r>
            <a:endParaRPr lang="en-US" sz="1600" dirty="0">
              <a:solidFill>
                <a:schemeClr val="accent1"/>
              </a:solidFill>
            </a:endParaRPr>
          </a:p>
        </p:txBody>
      </p:sp>
      <p:sp>
        <p:nvSpPr>
          <p:cNvPr id="6" name="TextBox 5"/>
          <p:cNvSpPr txBox="1"/>
          <p:nvPr/>
        </p:nvSpPr>
        <p:spPr>
          <a:xfrm>
            <a:off x="4504480" y="3192997"/>
            <a:ext cx="1805651"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solidFill>
                  <a:schemeClr val="accent1"/>
                </a:solidFill>
              </a:rPr>
              <a:t>Retention Time</a:t>
            </a:r>
            <a:endParaRPr lang="en-US" sz="1600" dirty="0">
              <a:solidFill>
                <a:schemeClr val="accent1"/>
              </a:solidFill>
            </a:endParaRPr>
          </a:p>
        </p:txBody>
      </p:sp>
    </p:spTree>
    <p:extLst>
      <p:ext uri="{BB962C8B-B14F-4D97-AF65-F5344CB8AC3E}">
        <p14:creationId xmlns:p14="http://schemas.microsoft.com/office/powerpoint/2010/main" val="3124487851"/>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2"/>
          <p:cNvSpPr>
            <a:spLocks noGrp="1" noChangeArrowheads="1"/>
          </p:cNvSpPr>
          <p:nvPr>
            <p:ph type="title"/>
          </p:nvPr>
        </p:nvSpPr>
        <p:spPr/>
        <p:txBody>
          <a:bodyPr/>
          <a:lstStyle/>
          <a:p>
            <a:r>
              <a:rPr lang="en-US" dirty="0" smtClean="0"/>
              <a:t>Data Independent SWATH MS </a:t>
            </a:r>
            <a:r>
              <a:rPr lang="en-US" dirty="0" smtClean="0"/>
              <a:t>for </a:t>
            </a:r>
            <a:r>
              <a:rPr lang="en-US" dirty="0" err="1" smtClean="0"/>
              <a:t>Lipidomics</a:t>
            </a:r>
            <a:r>
              <a:rPr lang="en-US" dirty="0" smtClean="0"/>
              <a:t> </a:t>
            </a:r>
            <a:r>
              <a:rPr lang="en-US" u="sng" dirty="0" smtClean="0"/>
              <a:t/>
            </a:r>
            <a:br>
              <a:rPr lang="en-US" u="sng" dirty="0" smtClean="0"/>
            </a:br>
            <a:r>
              <a:rPr lang="en-US" sz="2000" dirty="0" smtClean="0">
                <a:solidFill>
                  <a:schemeClr val="accent2"/>
                </a:solidFill>
              </a:rPr>
              <a:t>Full MS/MS Archive of Every Compound in the Sample</a:t>
            </a:r>
          </a:p>
        </p:txBody>
      </p:sp>
      <p:grpSp>
        <p:nvGrpSpPr>
          <p:cNvPr id="16" name="Group 15"/>
          <p:cNvGrpSpPr/>
          <p:nvPr/>
        </p:nvGrpSpPr>
        <p:grpSpPr>
          <a:xfrm>
            <a:off x="-330200" y="1960262"/>
            <a:ext cx="9559954" cy="2943607"/>
            <a:chOff x="0" y="2069122"/>
            <a:chExt cx="9559954" cy="2943607"/>
          </a:xfrm>
        </p:grpSpPr>
        <p:sp>
          <p:nvSpPr>
            <p:cNvPr id="17" name="Line 1439"/>
            <p:cNvSpPr>
              <a:spLocks noChangeShapeType="1"/>
            </p:cNvSpPr>
            <p:nvPr/>
          </p:nvSpPr>
          <p:spPr bwMode="auto">
            <a:xfrm>
              <a:off x="4783618" y="2250867"/>
              <a:ext cx="15697" cy="136136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 name="Line 1439"/>
            <p:cNvSpPr>
              <a:spLocks noChangeShapeType="1"/>
            </p:cNvSpPr>
            <p:nvPr/>
          </p:nvSpPr>
          <p:spPr bwMode="auto">
            <a:xfrm>
              <a:off x="4924588" y="2201337"/>
              <a:ext cx="15697" cy="136136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 name="Line 1439"/>
            <p:cNvSpPr>
              <a:spLocks noChangeShapeType="1"/>
            </p:cNvSpPr>
            <p:nvPr/>
          </p:nvSpPr>
          <p:spPr bwMode="auto">
            <a:xfrm>
              <a:off x="5065558" y="2147997"/>
              <a:ext cx="15697" cy="136136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 name="Line 1439"/>
            <p:cNvSpPr>
              <a:spLocks noChangeShapeType="1"/>
            </p:cNvSpPr>
            <p:nvPr/>
          </p:nvSpPr>
          <p:spPr bwMode="auto">
            <a:xfrm>
              <a:off x="5202718" y="2094657"/>
              <a:ext cx="15697" cy="136136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pic>
          <p:nvPicPr>
            <p:cNvPr id="21" name="Picture 5"/>
            <p:cNvPicPr>
              <a:picLocks noChangeAspect="1" noChangeArrowheads="1"/>
            </p:cNvPicPr>
            <p:nvPr/>
          </p:nvPicPr>
          <p:blipFill>
            <a:blip r:embed="rId3" cstate="print"/>
            <a:srcRect/>
            <a:stretch>
              <a:fillRect/>
            </a:stretch>
          </p:blipFill>
          <p:spPr bwMode="auto">
            <a:xfrm>
              <a:off x="8162953" y="3544405"/>
              <a:ext cx="1001713" cy="641350"/>
            </a:xfrm>
            <a:prstGeom prst="rect">
              <a:avLst/>
            </a:prstGeom>
            <a:noFill/>
            <a:ln w="9525">
              <a:noFill/>
              <a:miter lim="800000"/>
              <a:headEnd/>
              <a:tailEnd/>
            </a:ln>
          </p:spPr>
        </p:pic>
        <p:pic>
          <p:nvPicPr>
            <p:cNvPr id="22" name="Picture 8"/>
            <p:cNvPicPr>
              <a:picLocks noChangeAspect="1" noChangeArrowheads="1"/>
            </p:cNvPicPr>
            <p:nvPr/>
          </p:nvPicPr>
          <p:blipFill>
            <a:blip r:embed="rId4" cstate="print"/>
            <a:srcRect/>
            <a:stretch>
              <a:fillRect/>
            </a:stretch>
          </p:blipFill>
          <p:spPr bwMode="auto">
            <a:xfrm>
              <a:off x="8328053" y="2536342"/>
              <a:ext cx="561975" cy="384175"/>
            </a:xfrm>
            <a:prstGeom prst="rect">
              <a:avLst/>
            </a:prstGeom>
            <a:noFill/>
            <a:ln w="9525">
              <a:noFill/>
              <a:miter lim="800000"/>
              <a:headEnd/>
              <a:tailEnd/>
            </a:ln>
          </p:spPr>
        </p:pic>
        <p:pic>
          <p:nvPicPr>
            <p:cNvPr id="23" name="Picture 9"/>
            <p:cNvPicPr>
              <a:picLocks noChangeAspect="1" noChangeArrowheads="1"/>
            </p:cNvPicPr>
            <p:nvPr/>
          </p:nvPicPr>
          <p:blipFill>
            <a:blip r:embed="rId5" cstate="print"/>
            <a:srcRect/>
            <a:stretch>
              <a:fillRect/>
            </a:stretch>
          </p:blipFill>
          <p:spPr bwMode="auto">
            <a:xfrm>
              <a:off x="8335991" y="2955442"/>
              <a:ext cx="708025" cy="608013"/>
            </a:xfrm>
            <a:prstGeom prst="rect">
              <a:avLst/>
            </a:prstGeom>
            <a:noFill/>
            <a:ln w="9525">
              <a:noFill/>
              <a:miter lim="800000"/>
              <a:headEnd/>
              <a:tailEnd/>
            </a:ln>
          </p:spPr>
        </p:pic>
        <p:sp>
          <p:nvSpPr>
            <p:cNvPr id="24" name="Rectangle 239"/>
            <p:cNvSpPr>
              <a:spLocks noChangeArrowheads="1"/>
            </p:cNvSpPr>
            <p:nvPr/>
          </p:nvSpPr>
          <p:spPr bwMode="auto">
            <a:xfrm>
              <a:off x="6967565" y="2098192"/>
              <a:ext cx="2592388" cy="1588"/>
            </a:xfrm>
            <a:prstGeom prst="rect">
              <a:avLst/>
            </a:prstGeom>
            <a:solidFill>
              <a:srgbClr val="4E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 name="Rectangle 240"/>
            <p:cNvSpPr>
              <a:spLocks noChangeArrowheads="1"/>
            </p:cNvSpPr>
            <p:nvPr/>
          </p:nvSpPr>
          <p:spPr bwMode="auto">
            <a:xfrm>
              <a:off x="6967565" y="2099780"/>
              <a:ext cx="2592388" cy="3175"/>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 name="Rectangle 241"/>
            <p:cNvSpPr>
              <a:spLocks noChangeArrowheads="1"/>
            </p:cNvSpPr>
            <p:nvPr/>
          </p:nvSpPr>
          <p:spPr bwMode="auto">
            <a:xfrm>
              <a:off x="6967565" y="2102955"/>
              <a:ext cx="2592388"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 name="Rectangle 242"/>
            <p:cNvSpPr>
              <a:spLocks noChangeArrowheads="1"/>
            </p:cNvSpPr>
            <p:nvPr/>
          </p:nvSpPr>
          <p:spPr bwMode="auto">
            <a:xfrm>
              <a:off x="6967565" y="2106130"/>
              <a:ext cx="2592388" cy="3175"/>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 name="Rectangle 243"/>
            <p:cNvSpPr>
              <a:spLocks noChangeArrowheads="1"/>
            </p:cNvSpPr>
            <p:nvPr/>
          </p:nvSpPr>
          <p:spPr bwMode="auto">
            <a:xfrm>
              <a:off x="6967565" y="2109305"/>
              <a:ext cx="2592388" cy="1588"/>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 name="Rectangle 244"/>
            <p:cNvSpPr>
              <a:spLocks noChangeArrowheads="1"/>
            </p:cNvSpPr>
            <p:nvPr/>
          </p:nvSpPr>
          <p:spPr bwMode="auto">
            <a:xfrm>
              <a:off x="6967565" y="2110892"/>
              <a:ext cx="2592388" cy="3175"/>
            </a:xfrm>
            <a:prstGeom prst="rect">
              <a:avLst/>
            </a:prstGeom>
            <a:solidFill>
              <a:srgbClr val="55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 name="Rectangle 245"/>
            <p:cNvSpPr>
              <a:spLocks noChangeArrowheads="1"/>
            </p:cNvSpPr>
            <p:nvPr/>
          </p:nvSpPr>
          <p:spPr bwMode="auto">
            <a:xfrm>
              <a:off x="6967565" y="2114067"/>
              <a:ext cx="2592388" cy="3175"/>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 name="Rectangle 246"/>
            <p:cNvSpPr>
              <a:spLocks noChangeArrowheads="1"/>
            </p:cNvSpPr>
            <p:nvPr/>
          </p:nvSpPr>
          <p:spPr bwMode="auto">
            <a:xfrm>
              <a:off x="6967565" y="2117242"/>
              <a:ext cx="2592388" cy="3175"/>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 name="Rectangle 247"/>
            <p:cNvSpPr>
              <a:spLocks noChangeArrowheads="1"/>
            </p:cNvSpPr>
            <p:nvPr/>
          </p:nvSpPr>
          <p:spPr bwMode="auto">
            <a:xfrm>
              <a:off x="6967565" y="2120417"/>
              <a:ext cx="2592388" cy="1588"/>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 name="Rectangle 248"/>
            <p:cNvSpPr>
              <a:spLocks noChangeArrowheads="1"/>
            </p:cNvSpPr>
            <p:nvPr/>
          </p:nvSpPr>
          <p:spPr bwMode="auto">
            <a:xfrm>
              <a:off x="6967565" y="2122005"/>
              <a:ext cx="2592388" cy="3175"/>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 name="Rectangle 249"/>
            <p:cNvSpPr>
              <a:spLocks noChangeArrowheads="1"/>
            </p:cNvSpPr>
            <p:nvPr/>
          </p:nvSpPr>
          <p:spPr bwMode="auto">
            <a:xfrm>
              <a:off x="6967565" y="2125180"/>
              <a:ext cx="2592388" cy="3175"/>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 name="Rectangle 250"/>
            <p:cNvSpPr>
              <a:spLocks noChangeArrowheads="1"/>
            </p:cNvSpPr>
            <p:nvPr/>
          </p:nvSpPr>
          <p:spPr bwMode="auto">
            <a:xfrm>
              <a:off x="6967565" y="2128355"/>
              <a:ext cx="2592388" cy="1588"/>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 name="Rectangle 251"/>
            <p:cNvSpPr>
              <a:spLocks noChangeArrowheads="1"/>
            </p:cNvSpPr>
            <p:nvPr/>
          </p:nvSpPr>
          <p:spPr bwMode="auto">
            <a:xfrm>
              <a:off x="6967565" y="2129942"/>
              <a:ext cx="2592388" cy="3175"/>
            </a:xfrm>
            <a:prstGeom prst="rect">
              <a:avLst/>
            </a:prstGeom>
            <a:solidFill>
              <a:srgbClr val="676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 name="Rectangle 252"/>
            <p:cNvSpPr>
              <a:spLocks noChangeArrowheads="1"/>
            </p:cNvSpPr>
            <p:nvPr/>
          </p:nvSpPr>
          <p:spPr bwMode="auto">
            <a:xfrm>
              <a:off x="6967565" y="2133117"/>
              <a:ext cx="2592388" cy="3175"/>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 name="Rectangle 253"/>
            <p:cNvSpPr>
              <a:spLocks noChangeArrowheads="1"/>
            </p:cNvSpPr>
            <p:nvPr/>
          </p:nvSpPr>
          <p:spPr bwMode="auto">
            <a:xfrm>
              <a:off x="6967565" y="2136292"/>
              <a:ext cx="2592388" cy="3175"/>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 name="Rectangle 254"/>
            <p:cNvSpPr>
              <a:spLocks noChangeArrowheads="1"/>
            </p:cNvSpPr>
            <p:nvPr/>
          </p:nvSpPr>
          <p:spPr bwMode="auto">
            <a:xfrm>
              <a:off x="6967565" y="2139467"/>
              <a:ext cx="2592388" cy="1588"/>
            </a:xfrm>
            <a:prstGeom prst="rect">
              <a:avLst/>
            </a:prstGeom>
            <a:solidFill>
              <a:srgbClr val="716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 name="Rectangle 255"/>
            <p:cNvSpPr>
              <a:spLocks noChangeArrowheads="1"/>
            </p:cNvSpPr>
            <p:nvPr/>
          </p:nvSpPr>
          <p:spPr bwMode="auto">
            <a:xfrm>
              <a:off x="6967565" y="2141055"/>
              <a:ext cx="2592388" cy="3175"/>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 name="Rectangle 256"/>
            <p:cNvSpPr>
              <a:spLocks noChangeArrowheads="1"/>
            </p:cNvSpPr>
            <p:nvPr/>
          </p:nvSpPr>
          <p:spPr bwMode="auto">
            <a:xfrm>
              <a:off x="6967565" y="2144230"/>
              <a:ext cx="2592388" cy="3175"/>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 name="Rectangle 257"/>
            <p:cNvSpPr>
              <a:spLocks noChangeArrowheads="1"/>
            </p:cNvSpPr>
            <p:nvPr/>
          </p:nvSpPr>
          <p:spPr bwMode="auto">
            <a:xfrm>
              <a:off x="6967565" y="2147405"/>
              <a:ext cx="2592388" cy="1588"/>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 name="Rectangle 258"/>
            <p:cNvSpPr>
              <a:spLocks noChangeArrowheads="1"/>
            </p:cNvSpPr>
            <p:nvPr/>
          </p:nvSpPr>
          <p:spPr bwMode="auto">
            <a:xfrm>
              <a:off x="6967565" y="2148992"/>
              <a:ext cx="2592388" cy="3175"/>
            </a:xfrm>
            <a:prstGeom prst="rect">
              <a:avLst/>
            </a:prstGeom>
            <a:solidFill>
              <a:srgbClr val="807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 name="Rectangle 259"/>
            <p:cNvSpPr>
              <a:spLocks noChangeArrowheads="1"/>
            </p:cNvSpPr>
            <p:nvPr/>
          </p:nvSpPr>
          <p:spPr bwMode="auto">
            <a:xfrm>
              <a:off x="6967565" y="2152167"/>
              <a:ext cx="2592388" cy="3175"/>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 name="Rectangle 260"/>
            <p:cNvSpPr>
              <a:spLocks noChangeArrowheads="1"/>
            </p:cNvSpPr>
            <p:nvPr/>
          </p:nvSpPr>
          <p:spPr bwMode="auto">
            <a:xfrm>
              <a:off x="6967565" y="2155342"/>
              <a:ext cx="2592388" cy="3175"/>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 name="Rectangle 261"/>
            <p:cNvSpPr>
              <a:spLocks noChangeArrowheads="1"/>
            </p:cNvSpPr>
            <p:nvPr/>
          </p:nvSpPr>
          <p:spPr bwMode="auto">
            <a:xfrm>
              <a:off x="6967565" y="2158517"/>
              <a:ext cx="2592388" cy="1588"/>
            </a:xfrm>
            <a:prstGeom prst="rect">
              <a:avLst/>
            </a:prstGeom>
            <a:solidFill>
              <a:srgbClr val="8B7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 name="Rectangle 262"/>
            <p:cNvSpPr>
              <a:spLocks noChangeArrowheads="1"/>
            </p:cNvSpPr>
            <p:nvPr/>
          </p:nvSpPr>
          <p:spPr bwMode="auto">
            <a:xfrm>
              <a:off x="6967565" y="2160105"/>
              <a:ext cx="2592388" cy="3175"/>
            </a:xfrm>
            <a:prstGeom prst="rect">
              <a:avLst/>
            </a:prstGeom>
            <a:solidFill>
              <a:srgbClr val="8F7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 name="Rectangle 263"/>
            <p:cNvSpPr>
              <a:spLocks noChangeArrowheads="1"/>
            </p:cNvSpPr>
            <p:nvPr/>
          </p:nvSpPr>
          <p:spPr bwMode="auto">
            <a:xfrm>
              <a:off x="6967565" y="2163280"/>
              <a:ext cx="2592388" cy="3175"/>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 name="Rectangle 264"/>
            <p:cNvSpPr>
              <a:spLocks noChangeArrowheads="1"/>
            </p:cNvSpPr>
            <p:nvPr/>
          </p:nvSpPr>
          <p:spPr bwMode="auto">
            <a:xfrm>
              <a:off x="6967565" y="2166455"/>
              <a:ext cx="2592388" cy="3175"/>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 name="Rectangle 265"/>
            <p:cNvSpPr>
              <a:spLocks noChangeArrowheads="1"/>
            </p:cNvSpPr>
            <p:nvPr/>
          </p:nvSpPr>
          <p:spPr bwMode="auto">
            <a:xfrm>
              <a:off x="6967565" y="2169630"/>
              <a:ext cx="2592388" cy="1588"/>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 name="Rectangle 266"/>
            <p:cNvSpPr>
              <a:spLocks noChangeArrowheads="1"/>
            </p:cNvSpPr>
            <p:nvPr/>
          </p:nvSpPr>
          <p:spPr bwMode="auto">
            <a:xfrm>
              <a:off x="6967565" y="2171217"/>
              <a:ext cx="2592388" cy="3175"/>
            </a:xfrm>
            <a:prstGeom prst="rect">
              <a:avLst/>
            </a:prstGeom>
            <a:solidFill>
              <a:srgbClr val="9F8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 name="Rectangle 267"/>
            <p:cNvSpPr>
              <a:spLocks noChangeArrowheads="1"/>
            </p:cNvSpPr>
            <p:nvPr/>
          </p:nvSpPr>
          <p:spPr bwMode="auto">
            <a:xfrm>
              <a:off x="6967565" y="2174392"/>
              <a:ext cx="2592388" cy="3175"/>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3" name="Rectangle 268"/>
            <p:cNvSpPr>
              <a:spLocks noChangeArrowheads="1"/>
            </p:cNvSpPr>
            <p:nvPr/>
          </p:nvSpPr>
          <p:spPr bwMode="auto">
            <a:xfrm>
              <a:off x="6967565" y="2177567"/>
              <a:ext cx="2592388" cy="1588"/>
            </a:xfrm>
            <a:prstGeom prst="rect">
              <a:avLst/>
            </a:prstGeom>
            <a:solidFill>
              <a:srgbClr val="A79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 name="Rectangle 269"/>
            <p:cNvSpPr>
              <a:spLocks noChangeArrowheads="1"/>
            </p:cNvSpPr>
            <p:nvPr/>
          </p:nvSpPr>
          <p:spPr bwMode="auto">
            <a:xfrm>
              <a:off x="6967565" y="2179155"/>
              <a:ext cx="2592388" cy="3175"/>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 name="Rectangle 270"/>
            <p:cNvSpPr>
              <a:spLocks noChangeArrowheads="1"/>
            </p:cNvSpPr>
            <p:nvPr/>
          </p:nvSpPr>
          <p:spPr bwMode="auto">
            <a:xfrm>
              <a:off x="6967565" y="2182330"/>
              <a:ext cx="2592388" cy="3175"/>
            </a:xfrm>
            <a:prstGeom prst="rect">
              <a:avLst/>
            </a:prstGeom>
            <a:solidFill>
              <a:srgbClr val="AE9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 name="Rectangle 271"/>
            <p:cNvSpPr>
              <a:spLocks noChangeArrowheads="1"/>
            </p:cNvSpPr>
            <p:nvPr/>
          </p:nvSpPr>
          <p:spPr bwMode="auto">
            <a:xfrm>
              <a:off x="6967565" y="2185505"/>
              <a:ext cx="2592388" cy="3175"/>
            </a:xfrm>
            <a:prstGeom prst="rect">
              <a:avLst/>
            </a:prstGeom>
            <a:solidFill>
              <a:srgbClr val="B19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7" name="Rectangle 272"/>
            <p:cNvSpPr>
              <a:spLocks noChangeArrowheads="1"/>
            </p:cNvSpPr>
            <p:nvPr/>
          </p:nvSpPr>
          <p:spPr bwMode="auto">
            <a:xfrm>
              <a:off x="6967565" y="2188680"/>
              <a:ext cx="2592388" cy="1588"/>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8" name="Rectangle 273"/>
            <p:cNvSpPr>
              <a:spLocks noChangeArrowheads="1"/>
            </p:cNvSpPr>
            <p:nvPr/>
          </p:nvSpPr>
          <p:spPr bwMode="auto">
            <a:xfrm>
              <a:off x="6967565" y="2190267"/>
              <a:ext cx="2592388" cy="3175"/>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9" name="Rectangle 274"/>
            <p:cNvSpPr>
              <a:spLocks noChangeArrowheads="1"/>
            </p:cNvSpPr>
            <p:nvPr/>
          </p:nvSpPr>
          <p:spPr bwMode="auto">
            <a:xfrm>
              <a:off x="6967565" y="2193442"/>
              <a:ext cx="2592388" cy="3175"/>
            </a:xfrm>
            <a:prstGeom prst="rect">
              <a:avLst/>
            </a:prstGeom>
            <a:solidFill>
              <a:srgbClr val="BB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0" name="Rectangle 275"/>
            <p:cNvSpPr>
              <a:spLocks noChangeArrowheads="1"/>
            </p:cNvSpPr>
            <p:nvPr/>
          </p:nvSpPr>
          <p:spPr bwMode="auto">
            <a:xfrm>
              <a:off x="6967565" y="2196617"/>
              <a:ext cx="2592388" cy="3175"/>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1" name="Rectangle 276"/>
            <p:cNvSpPr>
              <a:spLocks noChangeArrowheads="1"/>
            </p:cNvSpPr>
            <p:nvPr/>
          </p:nvSpPr>
          <p:spPr bwMode="auto">
            <a:xfrm>
              <a:off x="6967565" y="2199792"/>
              <a:ext cx="2592388" cy="1588"/>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2" name="Rectangle 277"/>
            <p:cNvSpPr>
              <a:spLocks noChangeArrowheads="1"/>
            </p:cNvSpPr>
            <p:nvPr/>
          </p:nvSpPr>
          <p:spPr bwMode="auto">
            <a:xfrm>
              <a:off x="6967565" y="2201380"/>
              <a:ext cx="2592388" cy="3175"/>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3" name="Rectangle 278"/>
            <p:cNvSpPr>
              <a:spLocks noChangeArrowheads="1"/>
            </p:cNvSpPr>
            <p:nvPr/>
          </p:nvSpPr>
          <p:spPr bwMode="auto">
            <a:xfrm>
              <a:off x="6967565" y="2204555"/>
              <a:ext cx="2592388" cy="3175"/>
            </a:xfrm>
            <a:prstGeom prst="rect">
              <a:avLst/>
            </a:prstGeom>
            <a:solidFill>
              <a:srgbClr val="C6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4" name="Rectangle 279"/>
            <p:cNvSpPr>
              <a:spLocks noChangeArrowheads="1"/>
            </p:cNvSpPr>
            <p:nvPr/>
          </p:nvSpPr>
          <p:spPr bwMode="auto">
            <a:xfrm>
              <a:off x="6967565" y="2207730"/>
              <a:ext cx="2592388" cy="1588"/>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 name="Rectangle 280"/>
            <p:cNvSpPr>
              <a:spLocks noChangeArrowheads="1"/>
            </p:cNvSpPr>
            <p:nvPr/>
          </p:nvSpPr>
          <p:spPr bwMode="auto">
            <a:xfrm>
              <a:off x="6967565" y="2209317"/>
              <a:ext cx="2592388" cy="3175"/>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 name="Rectangle 281"/>
            <p:cNvSpPr>
              <a:spLocks noChangeArrowheads="1"/>
            </p:cNvSpPr>
            <p:nvPr/>
          </p:nvSpPr>
          <p:spPr bwMode="auto">
            <a:xfrm>
              <a:off x="6967565" y="2212492"/>
              <a:ext cx="2592388" cy="3175"/>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 name="Rectangle 282"/>
            <p:cNvSpPr>
              <a:spLocks noChangeArrowheads="1"/>
            </p:cNvSpPr>
            <p:nvPr/>
          </p:nvSpPr>
          <p:spPr bwMode="auto">
            <a:xfrm>
              <a:off x="6967565" y="2215667"/>
              <a:ext cx="2592388" cy="3175"/>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 name="Rectangle 283"/>
            <p:cNvSpPr>
              <a:spLocks noChangeArrowheads="1"/>
            </p:cNvSpPr>
            <p:nvPr/>
          </p:nvSpPr>
          <p:spPr bwMode="auto">
            <a:xfrm>
              <a:off x="6967565" y="2218842"/>
              <a:ext cx="2592388" cy="1588"/>
            </a:xfrm>
            <a:prstGeom prst="rect">
              <a:avLst/>
            </a:prstGeom>
            <a:solidFill>
              <a:srgbClr val="D1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 name="Rectangle 284"/>
            <p:cNvSpPr>
              <a:spLocks noChangeArrowheads="1"/>
            </p:cNvSpPr>
            <p:nvPr/>
          </p:nvSpPr>
          <p:spPr bwMode="auto">
            <a:xfrm>
              <a:off x="6967565" y="2220430"/>
              <a:ext cx="2592388" cy="3175"/>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 name="Rectangle 285"/>
            <p:cNvSpPr>
              <a:spLocks noChangeArrowheads="1"/>
            </p:cNvSpPr>
            <p:nvPr/>
          </p:nvSpPr>
          <p:spPr bwMode="auto">
            <a:xfrm>
              <a:off x="6967565" y="2223605"/>
              <a:ext cx="2592388" cy="3175"/>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 name="Rectangle 286"/>
            <p:cNvSpPr>
              <a:spLocks noChangeArrowheads="1"/>
            </p:cNvSpPr>
            <p:nvPr/>
          </p:nvSpPr>
          <p:spPr bwMode="auto">
            <a:xfrm>
              <a:off x="6967565" y="2226780"/>
              <a:ext cx="2592388" cy="3175"/>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 name="Rectangle 287"/>
            <p:cNvSpPr>
              <a:spLocks noChangeArrowheads="1"/>
            </p:cNvSpPr>
            <p:nvPr/>
          </p:nvSpPr>
          <p:spPr bwMode="auto">
            <a:xfrm>
              <a:off x="6967565" y="2229955"/>
              <a:ext cx="2592388" cy="1588"/>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 name="Rectangle 288"/>
            <p:cNvSpPr>
              <a:spLocks noChangeArrowheads="1"/>
            </p:cNvSpPr>
            <p:nvPr/>
          </p:nvSpPr>
          <p:spPr bwMode="auto">
            <a:xfrm>
              <a:off x="6967565" y="2231542"/>
              <a:ext cx="2592388"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 name="Rectangle 289"/>
            <p:cNvSpPr>
              <a:spLocks noChangeArrowheads="1"/>
            </p:cNvSpPr>
            <p:nvPr/>
          </p:nvSpPr>
          <p:spPr bwMode="auto">
            <a:xfrm>
              <a:off x="6967565" y="2234717"/>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 name="Rectangle 290"/>
            <p:cNvSpPr>
              <a:spLocks noChangeArrowheads="1"/>
            </p:cNvSpPr>
            <p:nvPr/>
          </p:nvSpPr>
          <p:spPr bwMode="auto">
            <a:xfrm>
              <a:off x="6967565" y="2237892"/>
              <a:ext cx="2592388" cy="1588"/>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 name="Rectangle 291"/>
            <p:cNvSpPr>
              <a:spLocks noChangeArrowheads="1"/>
            </p:cNvSpPr>
            <p:nvPr/>
          </p:nvSpPr>
          <p:spPr bwMode="auto">
            <a:xfrm>
              <a:off x="6967565" y="2239480"/>
              <a:ext cx="2592388"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 name="Rectangle 292"/>
            <p:cNvSpPr>
              <a:spLocks noChangeArrowheads="1"/>
            </p:cNvSpPr>
            <p:nvPr/>
          </p:nvSpPr>
          <p:spPr bwMode="auto">
            <a:xfrm>
              <a:off x="6967565" y="2242655"/>
              <a:ext cx="2592388" cy="3175"/>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 name="Rectangle 293"/>
            <p:cNvSpPr>
              <a:spLocks noChangeArrowheads="1"/>
            </p:cNvSpPr>
            <p:nvPr/>
          </p:nvSpPr>
          <p:spPr bwMode="auto">
            <a:xfrm>
              <a:off x="6967565" y="2245830"/>
              <a:ext cx="2592388" cy="3175"/>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 name="Rectangle 294"/>
            <p:cNvSpPr>
              <a:spLocks noChangeArrowheads="1"/>
            </p:cNvSpPr>
            <p:nvPr/>
          </p:nvSpPr>
          <p:spPr bwMode="auto">
            <a:xfrm>
              <a:off x="6967565" y="2249005"/>
              <a:ext cx="2592388" cy="476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 name="Rectangle 295"/>
            <p:cNvSpPr>
              <a:spLocks noChangeArrowheads="1"/>
            </p:cNvSpPr>
            <p:nvPr/>
          </p:nvSpPr>
          <p:spPr bwMode="auto">
            <a:xfrm>
              <a:off x="6967565" y="2253767"/>
              <a:ext cx="2592388" cy="6350"/>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 name="Rectangle 296"/>
            <p:cNvSpPr>
              <a:spLocks noChangeArrowheads="1"/>
            </p:cNvSpPr>
            <p:nvPr/>
          </p:nvSpPr>
          <p:spPr bwMode="auto">
            <a:xfrm>
              <a:off x="6967565" y="2260117"/>
              <a:ext cx="2592388" cy="4763"/>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 name="Rectangle 297"/>
            <p:cNvSpPr>
              <a:spLocks noChangeArrowheads="1"/>
            </p:cNvSpPr>
            <p:nvPr/>
          </p:nvSpPr>
          <p:spPr bwMode="auto">
            <a:xfrm>
              <a:off x="6967565" y="2264880"/>
              <a:ext cx="2592388" cy="4763"/>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 name="Rectangle 298"/>
            <p:cNvSpPr>
              <a:spLocks noChangeArrowheads="1"/>
            </p:cNvSpPr>
            <p:nvPr/>
          </p:nvSpPr>
          <p:spPr bwMode="auto">
            <a:xfrm>
              <a:off x="6967565" y="2269642"/>
              <a:ext cx="2592388" cy="6350"/>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 name="Rectangle 299"/>
            <p:cNvSpPr>
              <a:spLocks noChangeArrowheads="1"/>
            </p:cNvSpPr>
            <p:nvPr/>
          </p:nvSpPr>
          <p:spPr bwMode="auto">
            <a:xfrm>
              <a:off x="6967565" y="2275992"/>
              <a:ext cx="2592388" cy="3175"/>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 name="Rectangle 300"/>
            <p:cNvSpPr>
              <a:spLocks noChangeArrowheads="1"/>
            </p:cNvSpPr>
            <p:nvPr/>
          </p:nvSpPr>
          <p:spPr bwMode="auto">
            <a:xfrm>
              <a:off x="6967565" y="2279167"/>
              <a:ext cx="2592388" cy="1588"/>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 name="Rectangle 301"/>
            <p:cNvSpPr>
              <a:spLocks noChangeArrowheads="1"/>
            </p:cNvSpPr>
            <p:nvPr/>
          </p:nvSpPr>
          <p:spPr bwMode="auto">
            <a:xfrm>
              <a:off x="6967565" y="2280755"/>
              <a:ext cx="2592388"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 name="Rectangle 302"/>
            <p:cNvSpPr>
              <a:spLocks noChangeArrowheads="1"/>
            </p:cNvSpPr>
            <p:nvPr/>
          </p:nvSpPr>
          <p:spPr bwMode="auto">
            <a:xfrm>
              <a:off x="6967565" y="2283930"/>
              <a:ext cx="2592388" cy="3175"/>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 name="Rectangle 303"/>
            <p:cNvSpPr>
              <a:spLocks noChangeArrowheads="1"/>
            </p:cNvSpPr>
            <p:nvPr/>
          </p:nvSpPr>
          <p:spPr bwMode="auto">
            <a:xfrm>
              <a:off x="6967565" y="2287105"/>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 name="Rectangle 304"/>
            <p:cNvSpPr>
              <a:spLocks noChangeArrowheads="1"/>
            </p:cNvSpPr>
            <p:nvPr/>
          </p:nvSpPr>
          <p:spPr bwMode="auto">
            <a:xfrm>
              <a:off x="6967565" y="2290280"/>
              <a:ext cx="2592388" cy="1588"/>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 name="Rectangle 305"/>
            <p:cNvSpPr>
              <a:spLocks noChangeArrowheads="1"/>
            </p:cNvSpPr>
            <p:nvPr/>
          </p:nvSpPr>
          <p:spPr bwMode="auto">
            <a:xfrm>
              <a:off x="6967565" y="2291867"/>
              <a:ext cx="2592388" cy="3175"/>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1" name="Rectangle 306"/>
            <p:cNvSpPr>
              <a:spLocks noChangeArrowheads="1"/>
            </p:cNvSpPr>
            <p:nvPr/>
          </p:nvSpPr>
          <p:spPr bwMode="auto">
            <a:xfrm>
              <a:off x="6967565" y="2295042"/>
              <a:ext cx="2592388" cy="3175"/>
            </a:xfrm>
            <a:prstGeom prst="rect">
              <a:avLst/>
            </a:prstGeom>
            <a:solidFill>
              <a:srgbClr val="D5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 name="Rectangle 307"/>
            <p:cNvSpPr>
              <a:spLocks noChangeArrowheads="1"/>
            </p:cNvSpPr>
            <p:nvPr/>
          </p:nvSpPr>
          <p:spPr bwMode="auto">
            <a:xfrm>
              <a:off x="6967565" y="2298217"/>
              <a:ext cx="2592388" cy="1588"/>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 name="Rectangle 308"/>
            <p:cNvSpPr>
              <a:spLocks noChangeArrowheads="1"/>
            </p:cNvSpPr>
            <p:nvPr/>
          </p:nvSpPr>
          <p:spPr bwMode="auto">
            <a:xfrm>
              <a:off x="6967565" y="2299805"/>
              <a:ext cx="2592388" cy="3175"/>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 name="Rectangle 309"/>
            <p:cNvSpPr>
              <a:spLocks noChangeArrowheads="1"/>
            </p:cNvSpPr>
            <p:nvPr/>
          </p:nvSpPr>
          <p:spPr bwMode="auto">
            <a:xfrm>
              <a:off x="6967565" y="2302980"/>
              <a:ext cx="2592388" cy="3175"/>
            </a:xfrm>
            <a:prstGeom prst="rect">
              <a:avLst/>
            </a:prstGeom>
            <a:solidFill>
              <a:srgbClr val="D0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 name="Rectangle 310"/>
            <p:cNvSpPr>
              <a:spLocks noChangeArrowheads="1"/>
            </p:cNvSpPr>
            <p:nvPr/>
          </p:nvSpPr>
          <p:spPr bwMode="auto">
            <a:xfrm>
              <a:off x="6967565" y="2306155"/>
              <a:ext cx="2592388" cy="3175"/>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 name="Rectangle 311"/>
            <p:cNvSpPr>
              <a:spLocks noChangeArrowheads="1"/>
            </p:cNvSpPr>
            <p:nvPr/>
          </p:nvSpPr>
          <p:spPr bwMode="auto">
            <a:xfrm>
              <a:off x="6967565" y="2309330"/>
              <a:ext cx="2592388" cy="1588"/>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 name="Rectangle 312"/>
            <p:cNvSpPr>
              <a:spLocks noChangeArrowheads="1"/>
            </p:cNvSpPr>
            <p:nvPr/>
          </p:nvSpPr>
          <p:spPr bwMode="auto">
            <a:xfrm>
              <a:off x="6967565" y="2310917"/>
              <a:ext cx="2592388" cy="3175"/>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 name="Rectangle 313"/>
            <p:cNvSpPr>
              <a:spLocks noChangeArrowheads="1"/>
            </p:cNvSpPr>
            <p:nvPr/>
          </p:nvSpPr>
          <p:spPr bwMode="auto">
            <a:xfrm>
              <a:off x="6967565" y="2314092"/>
              <a:ext cx="2592388" cy="3175"/>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 name="Rectangle 314"/>
            <p:cNvSpPr>
              <a:spLocks noChangeArrowheads="1"/>
            </p:cNvSpPr>
            <p:nvPr/>
          </p:nvSpPr>
          <p:spPr bwMode="auto">
            <a:xfrm>
              <a:off x="6967565" y="2317267"/>
              <a:ext cx="2592388" cy="3175"/>
            </a:xfrm>
            <a:prstGeom prst="rect">
              <a:avLst/>
            </a:prstGeom>
            <a:solidFill>
              <a:srgbClr val="C5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 name="Rectangle 315"/>
            <p:cNvSpPr>
              <a:spLocks noChangeArrowheads="1"/>
            </p:cNvSpPr>
            <p:nvPr/>
          </p:nvSpPr>
          <p:spPr bwMode="auto">
            <a:xfrm>
              <a:off x="6967565" y="2320442"/>
              <a:ext cx="2592388" cy="1588"/>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 name="Rectangle 316"/>
            <p:cNvSpPr>
              <a:spLocks noChangeArrowheads="1"/>
            </p:cNvSpPr>
            <p:nvPr/>
          </p:nvSpPr>
          <p:spPr bwMode="auto">
            <a:xfrm>
              <a:off x="6967565" y="2322030"/>
              <a:ext cx="2592388" cy="3175"/>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 name="Rectangle 317"/>
            <p:cNvSpPr>
              <a:spLocks noChangeArrowheads="1"/>
            </p:cNvSpPr>
            <p:nvPr/>
          </p:nvSpPr>
          <p:spPr bwMode="auto">
            <a:xfrm>
              <a:off x="6967565" y="2325205"/>
              <a:ext cx="2592388" cy="3175"/>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 name="Rectangle 318"/>
            <p:cNvSpPr>
              <a:spLocks noChangeArrowheads="1"/>
            </p:cNvSpPr>
            <p:nvPr/>
          </p:nvSpPr>
          <p:spPr bwMode="auto">
            <a:xfrm>
              <a:off x="6967565" y="2328380"/>
              <a:ext cx="2592388" cy="1588"/>
            </a:xfrm>
            <a:prstGeom prst="rect">
              <a:avLst/>
            </a:prstGeom>
            <a:solidFill>
              <a:srgbClr val="BA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 name="Rectangle 319"/>
            <p:cNvSpPr>
              <a:spLocks noChangeArrowheads="1"/>
            </p:cNvSpPr>
            <p:nvPr/>
          </p:nvSpPr>
          <p:spPr bwMode="auto">
            <a:xfrm>
              <a:off x="6967565" y="2329967"/>
              <a:ext cx="2592388" cy="3175"/>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5" name="Rectangle 320"/>
            <p:cNvSpPr>
              <a:spLocks noChangeArrowheads="1"/>
            </p:cNvSpPr>
            <p:nvPr/>
          </p:nvSpPr>
          <p:spPr bwMode="auto">
            <a:xfrm>
              <a:off x="6967565" y="2333142"/>
              <a:ext cx="2592388" cy="3175"/>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6" name="Rectangle 321"/>
            <p:cNvSpPr>
              <a:spLocks noChangeArrowheads="1"/>
            </p:cNvSpPr>
            <p:nvPr/>
          </p:nvSpPr>
          <p:spPr bwMode="auto">
            <a:xfrm>
              <a:off x="6967565" y="2336317"/>
              <a:ext cx="2592388" cy="3175"/>
            </a:xfrm>
            <a:prstGeom prst="rect">
              <a:avLst/>
            </a:prstGeom>
            <a:solidFill>
              <a:srgbClr val="B19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7" name="Rectangle 322"/>
            <p:cNvSpPr>
              <a:spLocks noChangeArrowheads="1"/>
            </p:cNvSpPr>
            <p:nvPr/>
          </p:nvSpPr>
          <p:spPr bwMode="auto">
            <a:xfrm>
              <a:off x="6967565" y="2339492"/>
              <a:ext cx="2592388" cy="1588"/>
            </a:xfrm>
            <a:prstGeom prst="rect">
              <a:avLst/>
            </a:prstGeom>
            <a:solidFill>
              <a:srgbClr val="AD9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8" name="Rectangle 323"/>
            <p:cNvSpPr>
              <a:spLocks noChangeArrowheads="1"/>
            </p:cNvSpPr>
            <p:nvPr/>
          </p:nvSpPr>
          <p:spPr bwMode="auto">
            <a:xfrm>
              <a:off x="6967565" y="2341080"/>
              <a:ext cx="2592388" cy="3175"/>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9" name="Rectangle 324"/>
            <p:cNvSpPr>
              <a:spLocks noChangeArrowheads="1"/>
            </p:cNvSpPr>
            <p:nvPr/>
          </p:nvSpPr>
          <p:spPr bwMode="auto">
            <a:xfrm>
              <a:off x="6967565" y="2344255"/>
              <a:ext cx="2592388" cy="3175"/>
            </a:xfrm>
            <a:prstGeom prst="rect">
              <a:avLst/>
            </a:prstGeom>
            <a:solidFill>
              <a:srgbClr val="A69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0" name="Rectangle 325"/>
            <p:cNvSpPr>
              <a:spLocks noChangeArrowheads="1"/>
            </p:cNvSpPr>
            <p:nvPr/>
          </p:nvSpPr>
          <p:spPr bwMode="auto">
            <a:xfrm>
              <a:off x="6967565" y="2347430"/>
              <a:ext cx="2592388" cy="3175"/>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1" name="Rectangle 326"/>
            <p:cNvSpPr>
              <a:spLocks noChangeArrowheads="1"/>
            </p:cNvSpPr>
            <p:nvPr/>
          </p:nvSpPr>
          <p:spPr bwMode="auto">
            <a:xfrm>
              <a:off x="6967565" y="2350605"/>
              <a:ext cx="2592388" cy="1588"/>
            </a:xfrm>
            <a:prstGeom prst="rect">
              <a:avLst/>
            </a:prstGeom>
            <a:solidFill>
              <a:srgbClr val="9F8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2" name="Rectangle 327"/>
            <p:cNvSpPr>
              <a:spLocks noChangeArrowheads="1"/>
            </p:cNvSpPr>
            <p:nvPr/>
          </p:nvSpPr>
          <p:spPr bwMode="auto">
            <a:xfrm>
              <a:off x="6967565" y="2352192"/>
              <a:ext cx="2592388" cy="3175"/>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3" name="Rectangle 328"/>
            <p:cNvSpPr>
              <a:spLocks noChangeArrowheads="1"/>
            </p:cNvSpPr>
            <p:nvPr/>
          </p:nvSpPr>
          <p:spPr bwMode="auto">
            <a:xfrm>
              <a:off x="6967565" y="2355367"/>
              <a:ext cx="2592388" cy="3175"/>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4" name="Rectangle 329"/>
            <p:cNvSpPr>
              <a:spLocks noChangeArrowheads="1"/>
            </p:cNvSpPr>
            <p:nvPr/>
          </p:nvSpPr>
          <p:spPr bwMode="auto">
            <a:xfrm>
              <a:off x="6967565" y="2358542"/>
              <a:ext cx="2592388" cy="1588"/>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5" name="Rectangle 330"/>
            <p:cNvSpPr>
              <a:spLocks noChangeArrowheads="1"/>
            </p:cNvSpPr>
            <p:nvPr/>
          </p:nvSpPr>
          <p:spPr bwMode="auto">
            <a:xfrm>
              <a:off x="6967565" y="2360130"/>
              <a:ext cx="2592388" cy="3175"/>
            </a:xfrm>
            <a:prstGeom prst="rect">
              <a:avLst/>
            </a:prstGeom>
            <a:solidFill>
              <a:srgbClr val="8F7E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6" name="Rectangle 331"/>
            <p:cNvSpPr>
              <a:spLocks noChangeArrowheads="1"/>
            </p:cNvSpPr>
            <p:nvPr/>
          </p:nvSpPr>
          <p:spPr bwMode="auto">
            <a:xfrm>
              <a:off x="6967565" y="2363305"/>
              <a:ext cx="2592388" cy="3175"/>
            </a:xfrm>
            <a:prstGeom prst="rect">
              <a:avLst/>
            </a:prstGeom>
            <a:solidFill>
              <a:srgbClr val="8B7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7" name="Rectangle 332"/>
            <p:cNvSpPr>
              <a:spLocks noChangeArrowheads="1"/>
            </p:cNvSpPr>
            <p:nvPr/>
          </p:nvSpPr>
          <p:spPr bwMode="auto">
            <a:xfrm>
              <a:off x="6967565" y="2366480"/>
              <a:ext cx="2592388" cy="3175"/>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8" name="Rectangle 333"/>
            <p:cNvSpPr>
              <a:spLocks noChangeArrowheads="1"/>
            </p:cNvSpPr>
            <p:nvPr/>
          </p:nvSpPr>
          <p:spPr bwMode="auto">
            <a:xfrm>
              <a:off x="6967565" y="2369655"/>
              <a:ext cx="2592388" cy="1588"/>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19" name="Rectangle 334"/>
            <p:cNvSpPr>
              <a:spLocks noChangeArrowheads="1"/>
            </p:cNvSpPr>
            <p:nvPr/>
          </p:nvSpPr>
          <p:spPr bwMode="auto">
            <a:xfrm>
              <a:off x="6967565" y="2371242"/>
              <a:ext cx="2592388" cy="3175"/>
            </a:xfrm>
            <a:prstGeom prst="rect">
              <a:avLst/>
            </a:prstGeom>
            <a:solidFill>
              <a:srgbClr val="7F7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0" name="Rectangle 335"/>
            <p:cNvSpPr>
              <a:spLocks noChangeArrowheads="1"/>
            </p:cNvSpPr>
            <p:nvPr/>
          </p:nvSpPr>
          <p:spPr bwMode="auto">
            <a:xfrm>
              <a:off x="6967565" y="2374417"/>
              <a:ext cx="2592388" cy="3175"/>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1" name="Rectangle 336"/>
            <p:cNvSpPr>
              <a:spLocks noChangeArrowheads="1"/>
            </p:cNvSpPr>
            <p:nvPr/>
          </p:nvSpPr>
          <p:spPr bwMode="auto">
            <a:xfrm>
              <a:off x="6967565" y="2377592"/>
              <a:ext cx="2592388" cy="1588"/>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2" name="Rectangle 337"/>
            <p:cNvSpPr>
              <a:spLocks noChangeArrowheads="1"/>
            </p:cNvSpPr>
            <p:nvPr/>
          </p:nvSpPr>
          <p:spPr bwMode="auto">
            <a:xfrm>
              <a:off x="6967565" y="2379180"/>
              <a:ext cx="2592388" cy="3175"/>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3" name="Rectangle 338"/>
            <p:cNvSpPr>
              <a:spLocks noChangeArrowheads="1"/>
            </p:cNvSpPr>
            <p:nvPr/>
          </p:nvSpPr>
          <p:spPr bwMode="auto">
            <a:xfrm>
              <a:off x="6967565" y="2382355"/>
              <a:ext cx="2592388" cy="3175"/>
            </a:xfrm>
            <a:prstGeom prst="rect">
              <a:avLst/>
            </a:prstGeom>
            <a:solidFill>
              <a:srgbClr val="706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4" name="Rectangle 339"/>
            <p:cNvSpPr>
              <a:spLocks noChangeArrowheads="1"/>
            </p:cNvSpPr>
            <p:nvPr/>
          </p:nvSpPr>
          <p:spPr bwMode="auto">
            <a:xfrm>
              <a:off x="6967565" y="2385530"/>
              <a:ext cx="2592388" cy="3175"/>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5" name="Rectangle 340"/>
            <p:cNvSpPr>
              <a:spLocks noChangeArrowheads="1"/>
            </p:cNvSpPr>
            <p:nvPr/>
          </p:nvSpPr>
          <p:spPr bwMode="auto">
            <a:xfrm>
              <a:off x="6967565" y="2388705"/>
              <a:ext cx="2592388" cy="1588"/>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6" name="Rectangle 341"/>
            <p:cNvSpPr>
              <a:spLocks noChangeArrowheads="1"/>
            </p:cNvSpPr>
            <p:nvPr/>
          </p:nvSpPr>
          <p:spPr bwMode="auto">
            <a:xfrm>
              <a:off x="6967565" y="2390292"/>
              <a:ext cx="2592388" cy="3175"/>
            </a:xfrm>
            <a:prstGeom prst="rect">
              <a:avLst/>
            </a:prstGeom>
            <a:solidFill>
              <a:srgbClr val="675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7" name="Rectangle 342"/>
            <p:cNvSpPr>
              <a:spLocks noChangeArrowheads="1"/>
            </p:cNvSpPr>
            <p:nvPr/>
          </p:nvSpPr>
          <p:spPr bwMode="auto">
            <a:xfrm>
              <a:off x="6967565" y="2393467"/>
              <a:ext cx="2592388" cy="3175"/>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8" name="Rectangle 343"/>
            <p:cNvSpPr>
              <a:spLocks noChangeArrowheads="1"/>
            </p:cNvSpPr>
            <p:nvPr/>
          </p:nvSpPr>
          <p:spPr bwMode="auto">
            <a:xfrm>
              <a:off x="6967565" y="2396642"/>
              <a:ext cx="2592388" cy="3175"/>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29" name="Rectangle 344"/>
            <p:cNvSpPr>
              <a:spLocks noChangeArrowheads="1"/>
            </p:cNvSpPr>
            <p:nvPr/>
          </p:nvSpPr>
          <p:spPr bwMode="auto">
            <a:xfrm>
              <a:off x="6967565" y="2399817"/>
              <a:ext cx="2592388" cy="1588"/>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0" name="Rectangle 345"/>
            <p:cNvSpPr>
              <a:spLocks noChangeArrowheads="1"/>
            </p:cNvSpPr>
            <p:nvPr/>
          </p:nvSpPr>
          <p:spPr bwMode="auto">
            <a:xfrm>
              <a:off x="6967565" y="2401405"/>
              <a:ext cx="2592388" cy="3175"/>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1" name="Rectangle 346"/>
            <p:cNvSpPr>
              <a:spLocks noChangeArrowheads="1"/>
            </p:cNvSpPr>
            <p:nvPr/>
          </p:nvSpPr>
          <p:spPr bwMode="auto">
            <a:xfrm>
              <a:off x="6967565" y="2404580"/>
              <a:ext cx="2592388" cy="3175"/>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2" name="Rectangle 347"/>
            <p:cNvSpPr>
              <a:spLocks noChangeArrowheads="1"/>
            </p:cNvSpPr>
            <p:nvPr/>
          </p:nvSpPr>
          <p:spPr bwMode="auto">
            <a:xfrm>
              <a:off x="6967565" y="2407755"/>
              <a:ext cx="2592388" cy="1588"/>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3" name="Rectangle 348"/>
            <p:cNvSpPr>
              <a:spLocks noChangeArrowheads="1"/>
            </p:cNvSpPr>
            <p:nvPr/>
          </p:nvSpPr>
          <p:spPr bwMode="auto">
            <a:xfrm>
              <a:off x="6967565" y="2409342"/>
              <a:ext cx="2592388" cy="3175"/>
            </a:xfrm>
            <a:prstGeom prst="rect">
              <a:avLst/>
            </a:prstGeom>
            <a:solidFill>
              <a:srgbClr val="55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4" name="Rectangle 349"/>
            <p:cNvSpPr>
              <a:spLocks noChangeArrowheads="1"/>
            </p:cNvSpPr>
            <p:nvPr/>
          </p:nvSpPr>
          <p:spPr bwMode="auto">
            <a:xfrm>
              <a:off x="6967565" y="2412517"/>
              <a:ext cx="2592388" cy="3175"/>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5" name="Rectangle 350"/>
            <p:cNvSpPr>
              <a:spLocks noChangeArrowheads="1"/>
            </p:cNvSpPr>
            <p:nvPr/>
          </p:nvSpPr>
          <p:spPr bwMode="auto">
            <a:xfrm>
              <a:off x="6967565" y="2415692"/>
              <a:ext cx="2592388" cy="3175"/>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6" name="Rectangle 351"/>
            <p:cNvSpPr>
              <a:spLocks noChangeArrowheads="1"/>
            </p:cNvSpPr>
            <p:nvPr/>
          </p:nvSpPr>
          <p:spPr bwMode="auto">
            <a:xfrm>
              <a:off x="6967565" y="2418867"/>
              <a:ext cx="2592388" cy="1588"/>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7" name="Rectangle 352"/>
            <p:cNvSpPr>
              <a:spLocks noChangeArrowheads="1"/>
            </p:cNvSpPr>
            <p:nvPr/>
          </p:nvSpPr>
          <p:spPr bwMode="auto">
            <a:xfrm>
              <a:off x="6967565" y="2420455"/>
              <a:ext cx="2592388" cy="3175"/>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8" name="Rectangle 353"/>
            <p:cNvSpPr>
              <a:spLocks noChangeArrowheads="1"/>
            </p:cNvSpPr>
            <p:nvPr/>
          </p:nvSpPr>
          <p:spPr bwMode="auto">
            <a:xfrm>
              <a:off x="6967565" y="4158767"/>
              <a:ext cx="2592388" cy="1588"/>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39" name="Rectangle 354"/>
            <p:cNvSpPr>
              <a:spLocks noChangeArrowheads="1"/>
            </p:cNvSpPr>
            <p:nvPr/>
          </p:nvSpPr>
          <p:spPr bwMode="auto">
            <a:xfrm>
              <a:off x="6967565" y="4160355"/>
              <a:ext cx="2592388" cy="3175"/>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0" name="Rectangle 355"/>
            <p:cNvSpPr>
              <a:spLocks noChangeArrowheads="1"/>
            </p:cNvSpPr>
            <p:nvPr/>
          </p:nvSpPr>
          <p:spPr bwMode="auto">
            <a:xfrm>
              <a:off x="6967565" y="4163530"/>
              <a:ext cx="2592388"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1" name="Rectangle 356"/>
            <p:cNvSpPr>
              <a:spLocks noChangeArrowheads="1"/>
            </p:cNvSpPr>
            <p:nvPr/>
          </p:nvSpPr>
          <p:spPr bwMode="auto">
            <a:xfrm>
              <a:off x="6967565" y="4166705"/>
              <a:ext cx="2592388" cy="3175"/>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2" name="Rectangle 357"/>
            <p:cNvSpPr>
              <a:spLocks noChangeArrowheads="1"/>
            </p:cNvSpPr>
            <p:nvPr/>
          </p:nvSpPr>
          <p:spPr bwMode="auto">
            <a:xfrm>
              <a:off x="6967565" y="4169880"/>
              <a:ext cx="2592388" cy="1588"/>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3" name="Rectangle 358"/>
            <p:cNvSpPr>
              <a:spLocks noChangeArrowheads="1"/>
            </p:cNvSpPr>
            <p:nvPr/>
          </p:nvSpPr>
          <p:spPr bwMode="auto">
            <a:xfrm>
              <a:off x="6967565" y="4171467"/>
              <a:ext cx="2592388" cy="3175"/>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4" name="Rectangle 359"/>
            <p:cNvSpPr>
              <a:spLocks noChangeArrowheads="1"/>
            </p:cNvSpPr>
            <p:nvPr/>
          </p:nvSpPr>
          <p:spPr bwMode="auto">
            <a:xfrm>
              <a:off x="6967565" y="4174642"/>
              <a:ext cx="2592388" cy="3175"/>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5" name="Rectangle 360"/>
            <p:cNvSpPr>
              <a:spLocks noChangeArrowheads="1"/>
            </p:cNvSpPr>
            <p:nvPr/>
          </p:nvSpPr>
          <p:spPr bwMode="auto">
            <a:xfrm>
              <a:off x="6967565" y="4177817"/>
              <a:ext cx="2592388" cy="3175"/>
            </a:xfrm>
            <a:prstGeom prst="rect">
              <a:avLst/>
            </a:prstGeom>
            <a:solidFill>
              <a:srgbClr val="5A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6" name="Rectangle 361"/>
            <p:cNvSpPr>
              <a:spLocks noChangeArrowheads="1"/>
            </p:cNvSpPr>
            <p:nvPr/>
          </p:nvSpPr>
          <p:spPr bwMode="auto">
            <a:xfrm>
              <a:off x="6967565" y="4180992"/>
              <a:ext cx="2592388" cy="1588"/>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7" name="Rectangle 362"/>
            <p:cNvSpPr>
              <a:spLocks noChangeArrowheads="1"/>
            </p:cNvSpPr>
            <p:nvPr/>
          </p:nvSpPr>
          <p:spPr bwMode="auto">
            <a:xfrm>
              <a:off x="6967565" y="4182580"/>
              <a:ext cx="2592388" cy="3175"/>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8" name="Rectangle 363"/>
            <p:cNvSpPr>
              <a:spLocks noChangeArrowheads="1"/>
            </p:cNvSpPr>
            <p:nvPr/>
          </p:nvSpPr>
          <p:spPr bwMode="auto">
            <a:xfrm>
              <a:off x="6967565" y="4185755"/>
              <a:ext cx="2592388" cy="3175"/>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49" name="Rectangle 364"/>
            <p:cNvSpPr>
              <a:spLocks noChangeArrowheads="1"/>
            </p:cNvSpPr>
            <p:nvPr/>
          </p:nvSpPr>
          <p:spPr bwMode="auto">
            <a:xfrm>
              <a:off x="6967565" y="4188930"/>
              <a:ext cx="2592388" cy="1588"/>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0" name="Rectangle 365"/>
            <p:cNvSpPr>
              <a:spLocks noChangeArrowheads="1"/>
            </p:cNvSpPr>
            <p:nvPr/>
          </p:nvSpPr>
          <p:spPr bwMode="auto">
            <a:xfrm>
              <a:off x="6967565" y="4190517"/>
              <a:ext cx="2592388" cy="3175"/>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1" name="Rectangle 366"/>
            <p:cNvSpPr>
              <a:spLocks noChangeArrowheads="1"/>
            </p:cNvSpPr>
            <p:nvPr/>
          </p:nvSpPr>
          <p:spPr bwMode="auto">
            <a:xfrm>
              <a:off x="6967565" y="4193692"/>
              <a:ext cx="2592388" cy="3175"/>
            </a:xfrm>
            <a:prstGeom prst="rect">
              <a:avLst/>
            </a:prstGeom>
            <a:solidFill>
              <a:srgbClr val="6B6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2" name="Rectangle 367"/>
            <p:cNvSpPr>
              <a:spLocks noChangeArrowheads="1"/>
            </p:cNvSpPr>
            <p:nvPr/>
          </p:nvSpPr>
          <p:spPr bwMode="auto">
            <a:xfrm>
              <a:off x="6967565" y="4196867"/>
              <a:ext cx="2592388" cy="3175"/>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3" name="Rectangle 368"/>
            <p:cNvSpPr>
              <a:spLocks noChangeArrowheads="1"/>
            </p:cNvSpPr>
            <p:nvPr/>
          </p:nvSpPr>
          <p:spPr bwMode="auto">
            <a:xfrm>
              <a:off x="6967565" y="4200042"/>
              <a:ext cx="2592388" cy="1588"/>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4" name="Rectangle 369"/>
            <p:cNvSpPr>
              <a:spLocks noChangeArrowheads="1"/>
            </p:cNvSpPr>
            <p:nvPr/>
          </p:nvSpPr>
          <p:spPr bwMode="auto">
            <a:xfrm>
              <a:off x="6967565" y="4201630"/>
              <a:ext cx="2592388" cy="3175"/>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5" name="Rectangle 370"/>
            <p:cNvSpPr>
              <a:spLocks noChangeArrowheads="1"/>
            </p:cNvSpPr>
            <p:nvPr/>
          </p:nvSpPr>
          <p:spPr bwMode="auto">
            <a:xfrm>
              <a:off x="6967565" y="4204805"/>
              <a:ext cx="2592388" cy="3175"/>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6" name="Rectangle 371"/>
            <p:cNvSpPr>
              <a:spLocks noChangeArrowheads="1"/>
            </p:cNvSpPr>
            <p:nvPr/>
          </p:nvSpPr>
          <p:spPr bwMode="auto">
            <a:xfrm>
              <a:off x="6967565" y="4207980"/>
              <a:ext cx="2592388" cy="3175"/>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7" name="Rectangle 372"/>
            <p:cNvSpPr>
              <a:spLocks noChangeArrowheads="1"/>
            </p:cNvSpPr>
            <p:nvPr/>
          </p:nvSpPr>
          <p:spPr bwMode="auto">
            <a:xfrm>
              <a:off x="6967565" y="4211155"/>
              <a:ext cx="2592388" cy="1588"/>
            </a:xfrm>
            <a:prstGeom prst="rect">
              <a:avLst/>
            </a:prstGeom>
            <a:solidFill>
              <a:srgbClr val="81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8" name="Rectangle 373"/>
            <p:cNvSpPr>
              <a:spLocks noChangeArrowheads="1"/>
            </p:cNvSpPr>
            <p:nvPr/>
          </p:nvSpPr>
          <p:spPr bwMode="auto">
            <a:xfrm>
              <a:off x="6967565" y="4212742"/>
              <a:ext cx="2592388" cy="3175"/>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59" name="Rectangle 374"/>
            <p:cNvSpPr>
              <a:spLocks noChangeArrowheads="1"/>
            </p:cNvSpPr>
            <p:nvPr/>
          </p:nvSpPr>
          <p:spPr bwMode="auto">
            <a:xfrm>
              <a:off x="6967565" y="4215917"/>
              <a:ext cx="2592388" cy="3175"/>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0" name="Rectangle 375"/>
            <p:cNvSpPr>
              <a:spLocks noChangeArrowheads="1"/>
            </p:cNvSpPr>
            <p:nvPr/>
          </p:nvSpPr>
          <p:spPr bwMode="auto">
            <a:xfrm>
              <a:off x="6967565" y="4219092"/>
              <a:ext cx="2592388" cy="1588"/>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1" name="Rectangle 376"/>
            <p:cNvSpPr>
              <a:spLocks noChangeArrowheads="1"/>
            </p:cNvSpPr>
            <p:nvPr/>
          </p:nvSpPr>
          <p:spPr bwMode="auto">
            <a:xfrm>
              <a:off x="6967565" y="4220680"/>
              <a:ext cx="2592388" cy="3175"/>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2" name="Rectangle 377"/>
            <p:cNvSpPr>
              <a:spLocks noChangeArrowheads="1"/>
            </p:cNvSpPr>
            <p:nvPr/>
          </p:nvSpPr>
          <p:spPr bwMode="auto">
            <a:xfrm>
              <a:off x="6967565" y="4223855"/>
              <a:ext cx="2592388" cy="3175"/>
            </a:xfrm>
            <a:prstGeom prst="rect">
              <a:avLst/>
            </a:prstGeom>
            <a:solidFill>
              <a:srgbClr val="95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3" name="Rectangle 378"/>
            <p:cNvSpPr>
              <a:spLocks noChangeArrowheads="1"/>
            </p:cNvSpPr>
            <p:nvPr/>
          </p:nvSpPr>
          <p:spPr bwMode="auto">
            <a:xfrm>
              <a:off x="6967565" y="4227030"/>
              <a:ext cx="2592388" cy="3175"/>
            </a:xfrm>
            <a:prstGeom prst="rect">
              <a:avLst/>
            </a:prstGeom>
            <a:solidFill>
              <a:srgbClr val="998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4" name="Rectangle 379"/>
            <p:cNvSpPr>
              <a:spLocks noChangeArrowheads="1"/>
            </p:cNvSpPr>
            <p:nvPr/>
          </p:nvSpPr>
          <p:spPr bwMode="auto">
            <a:xfrm>
              <a:off x="6967565" y="4230205"/>
              <a:ext cx="2592388" cy="1588"/>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5" name="Rectangle 380"/>
            <p:cNvSpPr>
              <a:spLocks noChangeArrowheads="1"/>
            </p:cNvSpPr>
            <p:nvPr/>
          </p:nvSpPr>
          <p:spPr bwMode="auto">
            <a:xfrm>
              <a:off x="6967565" y="4231792"/>
              <a:ext cx="2592388" cy="3175"/>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6" name="Rectangle 381"/>
            <p:cNvSpPr>
              <a:spLocks noChangeArrowheads="1"/>
            </p:cNvSpPr>
            <p:nvPr/>
          </p:nvSpPr>
          <p:spPr bwMode="auto">
            <a:xfrm>
              <a:off x="6967565" y="4234967"/>
              <a:ext cx="2592388" cy="3175"/>
            </a:xfrm>
            <a:prstGeom prst="rect">
              <a:avLst/>
            </a:prstGeom>
            <a:solidFill>
              <a:srgbClr val="A4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7" name="Rectangle 382"/>
            <p:cNvSpPr>
              <a:spLocks noChangeArrowheads="1"/>
            </p:cNvSpPr>
            <p:nvPr/>
          </p:nvSpPr>
          <p:spPr bwMode="auto">
            <a:xfrm>
              <a:off x="6967565" y="4238142"/>
              <a:ext cx="2592388" cy="3175"/>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8" name="Rectangle 383"/>
            <p:cNvSpPr>
              <a:spLocks noChangeArrowheads="1"/>
            </p:cNvSpPr>
            <p:nvPr/>
          </p:nvSpPr>
          <p:spPr bwMode="auto">
            <a:xfrm>
              <a:off x="6967565" y="4241317"/>
              <a:ext cx="2592388" cy="1588"/>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69" name="Rectangle 384"/>
            <p:cNvSpPr>
              <a:spLocks noChangeArrowheads="1"/>
            </p:cNvSpPr>
            <p:nvPr/>
          </p:nvSpPr>
          <p:spPr bwMode="auto">
            <a:xfrm>
              <a:off x="6967565" y="4242905"/>
              <a:ext cx="2592388" cy="3175"/>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0" name="Rectangle 385"/>
            <p:cNvSpPr>
              <a:spLocks noChangeArrowheads="1"/>
            </p:cNvSpPr>
            <p:nvPr/>
          </p:nvSpPr>
          <p:spPr bwMode="auto">
            <a:xfrm>
              <a:off x="6967565" y="4246080"/>
              <a:ext cx="2592388" cy="3175"/>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1" name="Rectangle 386"/>
            <p:cNvSpPr>
              <a:spLocks noChangeArrowheads="1"/>
            </p:cNvSpPr>
            <p:nvPr/>
          </p:nvSpPr>
          <p:spPr bwMode="auto">
            <a:xfrm>
              <a:off x="6967565" y="4249255"/>
              <a:ext cx="2592388" cy="1588"/>
            </a:xfrm>
            <a:prstGeom prst="rect">
              <a:avLst/>
            </a:prstGeom>
            <a:solidFill>
              <a:srgbClr val="B5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2" name="Rectangle 387"/>
            <p:cNvSpPr>
              <a:spLocks noChangeArrowheads="1"/>
            </p:cNvSpPr>
            <p:nvPr/>
          </p:nvSpPr>
          <p:spPr bwMode="auto">
            <a:xfrm>
              <a:off x="6967565" y="4250842"/>
              <a:ext cx="2592388" cy="3175"/>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3" name="Rectangle 388"/>
            <p:cNvSpPr>
              <a:spLocks noChangeArrowheads="1"/>
            </p:cNvSpPr>
            <p:nvPr/>
          </p:nvSpPr>
          <p:spPr bwMode="auto">
            <a:xfrm>
              <a:off x="6967565" y="4254017"/>
              <a:ext cx="2592388" cy="3175"/>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4" name="Rectangle 389"/>
            <p:cNvSpPr>
              <a:spLocks noChangeArrowheads="1"/>
            </p:cNvSpPr>
            <p:nvPr/>
          </p:nvSpPr>
          <p:spPr bwMode="auto">
            <a:xfrm>
              <a:off x="6967565" y="4257192"/>
              <a:ext cx="2592388" cy="3175"/>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5" name="Rectangle 390"/>
            <p:cNvSpPr>
              <a:spLocks noChangeArrowheads="1"/>
            </p:cNvSpPr>
            <p:nvPr/>
          </p:nvSpPr>
          <p:spPr bwMode="auto">
            <a:xfrm>
              <a:off x="6967565" y="4260367"/>
              <a:ext cx="2592388" cy="1588"/>
            </a:xfrm>
            <a:prstGeom prst="rect">
              <a:avLst/>
            </a:prstGeom>
            <a:solidFill>
              <a:srgbClr val="C1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6" name="Rectangle 391"/>
            <p:cNvSpPr>
              <a:spLocks noChangeArrowheads="1"/>
            </p:cNvSpPr>
            <p:nvPr/>
          </p:nvSpPr>
          <p:spPr bwMode="auto">
            <a:xfrm>
              <a:off x="6967565" y="4261955"/>
              <a:ext cx="2592388" cy="3175"/>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7" name="Rectangle 392"/>
            <p:cNvSpPr>
              <a:spLocks noChangeArrowheads="1"/>
            </p:cNvSpPr>
            <p:nvPr/>
          </p:nvSpPr>
          <p:spPr bwMode="auto">
            <a:xfrm>
              <a:off x="6967565" y="4265130"/>
              <a:ext cx="2592388" cy="3175"/>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8" name="Rectangle 393"/>
            <p:cNvSpPr>
              <a:spLocks noChangeArrowheads="1"/>
            </p:cNvSpPr>
            <p:nvPr/>
          </p:nvSpPr>
          <p:spPr bwMode="auto">
            <a:xfrm>
              <a:off x="6967565" y="4268305"/>
              <a:ext cx="2592388" cy="1588"/>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79" name="Rectangle 394"/>
            <p:cNvSpPr>
              <a:spLocks noChangeArrowheads="1"/>
            </p:cNvSpPr>
            <p:nvPr/>
          </p:nvSpPr>
          <p:spPr bwMode="auto">
            <a:xfrm>
              <a:off x="6967565" y="4269892"/>
              <a:ext cx="2592388" cy="3175"/>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0" name="Rectangle 395"/>
            <p:cNvSpPr>
              <a:spLocks noChangeArrowheads="1"/>
            </p:cNvSpPr>
            <p:nvPr/>
          </p:nvSpPr>
          <p:spPr bwMode="auto">
            <a:xfrm>
              <a:off x="6967565" y="4273067"/>
              <a:ext cx="2592388" cy="3175"/>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1" name="Rectangle 396"/>
            <p:cNvSpPr>
              <a:spLocks noChangeArrowheads="1"/>
            </p:cNvSpPr>
            <p:nvPr/>
          </p:nvSpPr>
          <p:spPr bwMode="auto">
            <a:xfrm>
              <a:off x="6967565" y="4276242"/>
              <a:ext cx="2592388" cy="3175"/>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2" name="Rectangle 397"/>
            <p:cNvSpPr>
              <a:spLocks noChangeArrowheads="1"/>
            </p:cNvSpPr>
            <p:nvPr/>
          </p:nvSpPr>
          <p:spPr bwMode="auto">
            <a:xfrm>
              <a:off x="6967565" y="4279417"/>
              <a:ext cx="2592388" cy="1588"/>
            </a:xfrm>
            <a:prstGeom prst="rect">
              <a:avLst/>
            </a:prstGeom>
            <a:solidFill>
              <a:srgbClr val="D1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3" name="Rectangle 398"/>
            <p:cNvSpPr>
              <a:spLocks noChangeArrowheads="1"/>
            </p:cNvSpPr>
            <p:nvPr/>
          </p:nvSpPr>
          <p:spPr bwMode="auto">
            <a:xfrm>
              <a:off x="6967565" y="4281005"/>
              <a:ext cx="2592388" cy="3175"/>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4" name="Rectangle 399"/>
            <p:cNvSpPr>
              <a:spLocks noChangeArrowheads="1"/>
            </p:cNvSpPr>
            <p:nvPr/>
          </p:nvSpPr>
          <p:spPr bwMode="auto">
            <a:xfrm>
              <a:off x="6967565" y="4284180"/>
              <a:ext cx="2592388" cy="3175"/>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5" name="Rectangle 400"/>
            <p:cNvSpPr>
              <a:spLocks noChangeArrowheads="1"/>
            </p:cNvSpPr>
            <p:nvPr/>
          </p:nvSpPr>
          <p:spPr bwMode="auto">
            <a:xfrm>
              <a:off x="6967565" y="4287355"/>
              <a:ext cx="2592388" cy="3175"/>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6" name="Rectangle 401"/>
            <p:cNvSpPr>
              <a:spLocks noChangeArrowheads="1"/>
            </p:cNvSpPr>
            <p:nvPr/>
          </p:nvSpPr>
          <p:spPr bwMode="auto">
            <a:xfrm>
              <a:off x="6967565" y="4290530"/>
              <a:ext cx="2592388" cy="1588"/>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7" name="Rectangle 402"/>
            <p:cNvSpPr>
              <a:spLocks noChangeArrowheads="1"/>
            </p:cNvSpPr>
            <p:nvPr/>
          </p:nvSpPr>
          <p:spPr bwMode="auto">
            <a:xfrm>
              <a:off x="6967565" y="4292117"/>
              <a:ext cx="2592388"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8" name="Rectangle 403"/>
            <p:cNvSpPr>
              <a:spLocks noChangeArrowheads="1"/>
            </p:cNvSpPr>
            <p:nvPr/>
          </p:nvSpPr>
          <p:spPr bwMode="auto">
            <a:xfrm>
              <a:off x="6967565" y="4295292"/>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89" name="Rectangle 404"/>
            <p:cNvSpPr>
              <a:spLocks noChangeArrowheads="1"/>
            </p:cNvSpPr>
            <p:nvPr/>
          </p:nvSpPr>
          <p:spPr bwMode="auto">
            <a:xfrm>
              <a:off x="6967565" y="4298467"/>
              <a:ext cx="2592388" cy="1588"/>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0" name="Rectangle 405"/>
            <p:cNvSpPr>
              <a:spLocks noChangeArrowheads="1"/>
            </p:cNvSpPr>
            <p:nvPr/>
          </p:nvSpPr>
          <p:spPr bwMode="auto">
            <a:xfrm>
              <a:off x="6967565" y="4300055"/>
              <a:ext cx="2592388"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grpSp>
          <p:nvGrpSpPr>
            <p:cNvPr id="191" name="Group 607"/>
            <p:cNvGrpSpPr>
              <a:grpSpLocks/>
            </p:cNvGrpSpPr>
            <p:nvPr/>
          </p:nvGrpSpPr>
          <p:grpSpPr bwMode="auto">
            <a:xfrm>
              <a:off x="4219603" y="2098263"/>
              <a:ext cx="5340351" cy="2386131"/>
              <a:chOff x="279" y="1290"/>
              <a:chExt cx="3364" cy="1503"/>
            </a:xfrm>
          </p:grpSpPr>
          <p:sp>
            <p:nvSpPr>
              <p:cNvPr id="850" name="Rectangle 407"/>
              <p:cNvSpPr>
                <a:spLocks noChangeArrowheads="1"/>
              </p:cNvSpPr>
              <p:nvPr/>
            </p:nvSpPr>
            <p:spPr bwMode="auto">
              <a:xfrm>
                <a:off x="2010" y="2679"/>
                <a:ext cx="1633" cy="2"/>
              </a:xfrm>
              <a:prstGeom prst="rect">
                <a:avLst/>
              </a:prstGeom>
              <a:solidFill>
                <a:srgbClr val="DC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1" name="Rectangle 408"/>
              <p:cNvSpPr>
                <a:spLocks noChangeArrowheads="1"/>
              </p:cNvSpPr>
              <p:nvPr/>
            </p:nvSpPr>
            <p:spPr bwMode="auto">
              <a:xfrm>
                <a:off x="2010" y="2681"/>
                <a:ext cx="1633" cy="2"/>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2" name="Rectangle 409"/>
              <p:cNvSpPr>
                <a:spLocks noChangeArrowheads="1"/>
              </p:cNvSpPr>
              <p:nvPr/>
            </p:nvSpPr>
            <p:spPr bwMode="auto">
              <a:xfrm>
                <a:off x="2010" y="2683"/>
                <a:ext cx="1633" cy="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3" name="Rectangle 410"/>
              <p:cNvSpPr>
                <a:spLocks noChangeArrowheads="1"/>
              </p:cNvSpPr>
              <p:nvPr/>
            </p:nvSpPr>
            <p:spPr bwMode="auto">
              <a:xfrm>
                <a:off x="2010" y="2686"/>
                <a:ext cx="1633" cy="4"/>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4" name="Rectangle 411"/>
              <p:cNvSpPr>
                <a:spLocks noChangeArrowheads="1"/>
              </p:cNvSpPr>
              <p:nvPr/>
            </p:nvSpPr>
            <p:spPr bwMode="auto">
              <a:xfrm>
                <a:off x="2010" y="2690"/>
                <a:ext cx="1633" cy="1"/>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5" name="Rectangle 412"/>
              <p:cNvSpPr>
                <a:spLocks noChangeArrowheads="1"/>
              </p:cNvSpPr>
              <p:nvPr/>
            </p:nvSpPr>
            <p:spPr bwMode="auto">
              <a:xfrm>
                <a:off x="2010" y="2691"/>
                <a:ext cx="1633" cy="4"/>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6" name="Rectangle 413"/>
              <p:cNvSpPr>
                <a:spLocks noChangeArrowheads="1"/>
              </p:cNvSpPr>
              <p:nvPr/>
            </p:nvSpPr>
            <p:spPr bwMode="auto">
              <a:xfrm>
                <a:off x="2010" y="2695"/>
                <a:ext cx="1633" cy="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7" name="Rectangle 414"/>
              <p:cNvSpPr>
                <a:spLocks noChangeArrowheads="1"/>
              </p:cNvSpPr>
              <p:nvPr/>
            </p:nvSpPr>
            <p:spPr bwMode="auto">
              <a:xfrm>
                <a:off x="2010" y="2698"/>
                <a:ext cx="1633" cy="4"/>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8" name="Rectangle 415"/>
              <p:cNvSpPr>
                <a:spLocks noChangeArrowheads="1"/>
              </p:cNvSpPr>
              <p:nvPr/>
            </p:nvSpPr>
            <p:spPr bwMode="auto">
              <a:xfrm>
                <a:off x="2010" y="2702"/>
                <a:ext cx="1633" cy="1"/>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59" name="Rectangle 416"/>
              <p:cNvSpPr>
                <a:spLocks noChangeArrowheads="1"/>
              </p:cNvSpPr>
              <p:nvPr/>
            </p:nvSpPr>
            <p:spPr bwMode="auto">
              <a:xfrm>
                <a:off x="2010" y="2703"/>
                <a:ext cx="1633" cy="2"/>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0" name="Rectangle 417"/>
              <p:cNvSpPr>
                <a:spLocks noChangeArrowheads="1"/>
              </p:cNvSpPr>
              <p:nvPr/>
            </p:nvSpPr>
            <p:spPr bwMode="auto">
              <a:xfrm>
                <a:off x="2010" y="2705"/>
                <a:ext cx="1633"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1" name="Rectangle 418"/>
              <p:cNvSpPr>
                <a:spLocks noChangeArrowheads="1"/>
              </p:cNvSpPr>
              <p:nvPr/>
            </p:nvSpPr>
            <p:spPr bwMode="auto">
              <a:xfrm>
                <a:off x="2010" y="2707"/>
                <a:ext cx="1633" cy="2"/>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2" name="Rectangle 419"/>
              <p:cNvSpPr>
                <a:spLocks noChangeArrowheads="1"/>
              </p:cNvSpPr>
              <p:nvPr/>
            </p:nvSpPr>
            <p:spPr bwMode="auto">
              <a:xfrm>
                <a:off x="2010" y="2709"/>
                <a:ext cx="1633" cy="1"/>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3" name="Rectangle 420"/>
              <p:cNvSpPr>
                <a:spLocks noChangeArrowheads="1"/>
              </p:cNvSpPr>
              <p:nvPr/>
            </p:nvSpPr>
            <p:spPr bwMode="auto">
              <a:xfrm>
                <a:off x="2010" y="2710"/>
                <a:ext cx="1633" cy="2"/>
              </a:xfrm>
              <a:prstGeom prst="rect">
                <a:avLst/>
              </a:prstGeom>
              <a:solidFill>
                <a:srgbClr val="D6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4" name="Rectangle 421"/>
              <p:cNvSpPr>
                <a:spLocks noChangeArrowheads="1"/>
              </p:cNvSpPr>
              <p:nvPr/>
            </p:nvSpPr>
            <p:spPr bwMode="auto">
              <a:xfrm>
                <a:off x="2010" y="2712"/>
                <a:ext cx="1633" cy="2"/>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5" name="Rectangle 422"/>
              <p:cNvSpPr>
                <a:spLocks noChangeArrowheads="1"/>
              </p:cNvSpPr>
              <p:nvPr/>
            </p:nvSpPr>
            <p:spPr bwMode="auto">
              <a:xfrm>
                <a:off x="2010" y="2714"/>
                <a:ext cx="1633" cy="1"/>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6" name="Rectangle 423"/>
              <p:cNvSpPr>
                <a:spLocks noChangeArrowheads="1"/>
              </p:cNvSpPr>
              <p:nvPr/>
            </p:nvSpPr>
            <p:spPr bwMode="auto">
              <a:xfrm>
                <a:off x="2010" y="2715"/>
                <a:ext cx="1633" cy="2"/>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7" name="Rectangle 424"/>
              <p:cNvSpPr>
                <a:spLocks noChangeArrowheads="1"/>
              </p:cNvSpPr>
              <p:nvPr/>
            </p:nvSpPr>
            <p:spPr bwMode="auto">
              <a:xfrm>
                <a:off x="2010" y="2717"/>
                <a:ext cx="1633" cy="2"/>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8" name="Rectangle 425"/>
              <p:cNvSpPr>
                <a:spLocks noChangeArrowheads="1"/>
              </p:cNvSpPr>
              <p:nvPr/>
            </p:nvSpPr>
            <p:spPr bwMode="auto">
              <a:xfrm>
                <a:off x="2010" y="2719"/>
                <a:ext cx="1633" cy="2"/>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69" name="Rectangle 426"/>
              <p:cNvSpPr>
                <a:spLocks noChangeArrowheads="1"/>
              </p:cNvSpPr>
              <p:nvPr/>
            </p:nvSpPr>
            <p:spPr bwMode="auto">
              <a:xfrm>
                <a:off x="2010" y="2721"/>
                <a:ext cx="1633" cy="1"/>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0" name="Rectangle 427"/>
              <p:cNvSpPr>
                <a:spLocks noChangeArrowheads="1"/>
              </p:cNvSpPr>
              <p:nvPr/>
            </p:nvSpPr>
            <p:spPr bwMode="auto">
              <a:xfrm>
                <a:off x="2010" y="2722"/>
                <a:ext cx="1633" cy="2"/>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1" name="Rectangle 428"/>
              <p:cNvSpPr>
                <a:spLocks noChangeArrowheads="1"/>
              </p:cNvSpPr>
              <p:nvPr/>
            </p:nvSpPr>
            <p:spPr bwMode="auto">
              <a:xfrm>
                <a:off x="2010" y="2724"/>
                <a:ext cx="1633" cy="2"/>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2" name="Rectangle 429"/>
              <p:cNvSpPr>
                <a:spLocks noChangeArrowheads="1"/>
              </p:cNvSpPr>
              <p:nvPr/>
            </p:nvSpPr>
            <p:spPr bwMode="auto">
              <a:xfrm>
                <a:off x="2010" y="2726"/>
                <a:ext cx="1633" cy="2"/>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3" name="Rectangle 430"/>
              <p:cNvSpPr>
                <a:spLocks noChangeArrowheads="1"/>
              </p:cNvSpPr>
              <p:nvPr/>
            </p:nvSpPr>
            <p:spPr bwMode="auto">
              <a:xfrm>
                <a:off x="2010" y="2728"/>
                <a:ext cx="1633" cy="1"/>
              </a:xfrm>
              <a:prstGeom prst="rect">
                <a:avLst/>
              </a:prstGeom>
              <a:solidFill>
                <a:srgbClr val="C2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4" name="Rectangle 431"/>
              <p:cNvSpPr>
                <a:spLocks noChangeArrowheads="1"/>
              </p:cNvSpPr>
              <p:nvPr/>
            </p:nvSpPr>
            <p:spPr bwMode="auto">
              <a:xfrm>
                <a:off x="2010" y="2729"/>
                <a:ext cx="1633" cy="2"/>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5" name="Rectangle 432"/>
              <p:cNvSpPr>
                <a:spLocks noChangeArrowheads="1"/>
              </p:cNvSpPr>
              <p:nvPr/>
            </p:nvSpPr>
            <p:spPr bwMode="auto">
              <a:xfrm>
                <a:off x="2010" y="2731"/>
                <a:ext cx="1633" cy="2"/>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6" name="Rectangle 433"/>
              <p:cNvSpPr>
                <a:spLocks noChangeArrowheads="1"/>
              </p:cNvSpPr>
              <p:nvPr/>
            </p:nvSpPr>
            <p:spPr bwMode="auto">
              <a:xfrm>
                <a:off x="2010" y="2733"/>
                <a:ext cx="1633" cy="1"/>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7" name="Rectangle 434"/>
              <p:cNvSpPr>
                <a:spLocks noChangeArrowheads="1"/>
              </p:cNvSpPr>
              <p:nvPr/>
            </p:nvSpPr>
            <p:spPr bwMode="auto">
              <a:xfrm>
                <a:off x="2010" y="2734"/>
                <a:ext cx="1633" cy="2"/>
              </a:xfrm>
              <a:prstGeom prst="rect">
                <a:avLst/>
              </a:prstGeom>
              <a:solidFill>
                <a:srgbClr val="B6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8" name="Rectangle 435"/>
              <p:cNvSpPr>
                <a:spLocks noChangeArrowheads="1"/>
              </p:cNvSpPr>
              <p:nvPr/>
            </p:nvSpPr>
            <p:spPr bwMode="auto">
              <a:xfrm>
                <a:off x="2010" y="2736"/>
                <a:ext cx="1633" cy="2"/>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79" name="Rectangle 436"/>
              <p:cNvSpPr>
                <a:spLocks noChangeArrowheads="1"/>
              </p:cNvSpPr>
              <p:nvPr/>
            </p:nvSpPr>
            <p:spPr bwMode="auto">
              <a:xfrm>
                <a:off x="2010" y="2738"/>
                <a:ext cx="1633" cy="2"/>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0" name="Rectangle 437"/>
              <p:cNvSpPr>
                <a:spLocks noChangeArrowheads="1"/>
              </p:cNvSpPr>
              <p:nvPr/>
            </p:nvSpPr>
            <p:spPr bwMode="auto">
              <a:xfrm>
                <a:off x="2010" y="2740"/>
                <a:ext cx="1633" cy="1"/>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1" name="Rectangle 438"/>
              <p:cNvSpPr>
                <a:spLocks noChangeArrowheads="1"/>
              </p:cNvSpPr>
              <p:nvPr/>
            </p:nvSpPr>
            <p:spPr bwMode="auto">
              <a:xfrm>
                <a:off x="2010" y="2741"/>
                <a:ext cx="1633" cy="2"/>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2" name="Rectangle 439"/>
              <p:cNvSpPr>
                <a:spLocks noChangeArrowheads="1"/>
              </p:cNvSpPr>
              <p:nvPr/>
            </p:nvSpPr>
            <p:spPr bwMode="auto">
              <a:xfrm>
                <a:off x="2010" y="2743"/>
                <a:ext cx="1633" cy="2"/>
              </a:xfrm>
              <a:prstGeom prst="rect">
                <a:avLst/>
              </a:prstGeom>
              <a:solidFill>
                <a:srgbClr val="A5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3" name="Rectangle 440"/>
              <p:cNvSpPr>
                <a:spLocks noChangeArrowheads="1"/>
              </p:cNvSpPr>
              <p:nvPr/>
            </p:nvSpPr>
            <p:spPr bwMode="auto">
              <a:xfrm>
                <a:off x="2010" y="2745"/>
                <a:ext cx="1633" cy="2"/>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4" name="Rectangle 441"/>
              <p:cNvSpPr>
                <a:spLocks noChangeArrowheads="1"/>
              </p:cNvSpPr>
              <p:nvPr/>
            </p:nvSpPr>
            <p:spPr bwMode="auto">
              <a:xfrm>
                <a:off x="2010" y="2747"/>
                <a:ext cx="1633" cy="1"/>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5" name="Rectangle 442"/>
              <p:cNvSpPr>
                <a:spLocks noChangeArrowheads="1"/>
              </p:cNvSpPr>
              <p:nvPr/>
            </p:nvSpPr>
            <p:spPr bwMode="auto">
              <a:xfrm>
                <a:off x="2010" y="2748"/>
                <a:ext cx="1633" cy="2"/>
              </a:xfrm>
              <a:prstGeom prst="rect">
                <a:avLst/>
              </a:prstGeom>
              <a:solidFill>
                <a:srgbClr val="998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6" name="Rectangle 443"/>
              <p:cNvSpPr>
                <a:spLocks noChangeArrowheads="1"/>
              </p:cNvSpPr>
              <p:nvPr/>
            </p:nvSpPr>
            <p:spPr bwMode="auto">
              <a:xfrm>
                <a:off x="2010" y="2750"/>
                <a:ext cx="1633" cy="2"/>
              </a:xfrm>
              <a:prstGeom prst="rect">
                <a:avLst/>
              </a:prstGeom>
              <a:solidFill>
                <a:srgbClr val="96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7" name="Rectangle 444"/>
              <p:cNvSpPr>
                <a:spLocks noChangeArrowheads="1"/>
              </p:cNvSpPr>
              <p:nvPr/>
            </p:nvSpPr>
            <p:spPr bwMode="auto">
              <a:xfrm>
                <a:off x="2010" y="2752"/>
                <a:ext cx="1633" cy="1"/>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8" name="Rectangle 445"/>
              <p:cNvSpPr>
                <a:spLocks noChangeArrowheads="1"/>
              </p:cNvSpPr>
              <p:nvPr/>
            </p:nvSpPr>
            <p:spPr bwMode="auto">
              <a:xfrm>
                <a:off x="2010" y="2753"/>
                <a:ext cx="1633" cy="2"/>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89" name="Rectangle 446"/>
              <p:cNvSpPr>
                <a:spLocks noChangeArrowheads="1"/>
              </p:cNvSpPr>
              <p:nvPr/>
            </p:nvSpPr>
            <p:spPr bwMode="auto">
              <a:xfrm>
                <a:off x="2010" y="2755"/>
                <a:ext cx="1633" cy="2"/>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0" name="Rectangle 447"/>
              <p:cNvSpPr>
                <a:spLocks noChangeArrowheads="1"/>
              </p:cNvSpPr>
              <p:nvPr/>
            </p:nvSpPr>
            <p:spPr bwMode="auto">
              <a:xfrm>
                <a:off x="2010" y="2757"/>
                <a:ext cx="1633" cy="2"/>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1" name="Rectangle 448"/>
              <p:cNvSpPr>
                <a:spLocks noChangeArrowheads="1"/>
              </p:cNvSpPr>
              <p:nvPr/>
            </p:nvSpPr>
            <p:spPr bwMode="auto">
              <a:xfrm>
                <a:off x="2010" y="2759"/>
                <a:ext cx="1633" cy="1"/>
              </a:xfrm>
              <a:prstGeom prst="rect">
                <a:avLst/>
              </a:prstGeom>
              <a:solidFill>
                <a:srgbClr val="82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2" name="Rectangle 449"/>
              <p:cNvSpPr>
                <a:spLocks noChangeArrowheads="1"/>
              </p:cNvSpPr>
              <p:nvPr/>
            </p:nvSpPr>
            <p:spPr bwMode="auto">
              <a:xfrm>
                <a:off x="2010" y="2760"/>
                <a:ext cx="1633" cy="2"/>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3" name="Rectangle 450"/>
              <p:cNvSpPr>
                <a:spLocks noChangeArrowheads="1"/>
              </p:cNvSpPr>
              <p:nvPr/>
            </p:nvSpPr>
            <p:spPr bwMode="auto">
              <a:xfrm>
                <a:off x="2010" y="2762"/>
                <a:ext cx="1633" cy="2"/>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4" name="Rectangle 451"/>
              <p:cNvSpPr>
                <a:spLocks noChangeArrowheads="1"/>
              </p:cNvSpPr>
              <p:nvPr/>
            </p:nvSpPr>
            <p:spPr bwMode="auto">
              <a:xfrm>
                <a:off x="2010" y="2764"/>
                <a:ext cx="1633" cy="2"/>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5" name="Rectangle 452"/>
              <p:cNvSpPr>
                <a:spLocks noChangeArrowheads="1"/>
              </p:cNvSpPr>
              <p:nvPr/>
            </p:nvSpPr>
            <p:spPr bwMode="auto">
              <a:xfrm>
                <a:off x="2010" y="2766"/>
                <a:ext cx="1633" cy="1"/>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6" name="Rectangle 453"/>
              <p:cNvSpPr>
                <a:spLocks noChangeArrowheads="1"/>
              </p:cNvSpPr>
              <p:nvPr/>
            </p:nvSpPr>
            <p:spPr bwMode="auto">
              <a:xfrm>
                <a:off x="2010" y="2767"/>
                <a:ext cx="1633" cy="2"/>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7" name="Rectangle 454"/>
              <p:cNvSpPr>
                <a:spLocks noChangeArrowheads="1"/>
              </p:cNvSpPr>
              <p:nvPr/>
            </p:nvSpPr>
            <p:spPr bwMode="auto">
              <a:xfrm>
                <a:off x="2010" y="2769"/>
                <a:ext cx="1633" cy="2"/>
              </a:xfrm>
              <a:prstGeom prst="rect">
                <a:avLst/>
              </a:prstGeom>
              <a:solidFill>
                <a:srgbClr val="6C6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8" name="Rectangle 455"/>
              <p:cNvSpPr>
                <a:spLocks noChangeArrowheads="1"/>
              </p:cNvSpPr>
              <p:nvPr/>
            </p:nvSpPr>
            <p:spPr bwMode="auto">
              <a:xfrm>
                <a:off x="2010" y="2771"/>
                <a:ext cx="1633" cy="1"/>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99" name="Rectangle 456"/>
              <p:cNvSpPr>
                <a:spLocks noChangeArrowheads="1"/>
              </p:cNvSpPr>
              <p:nvPr/>
            </p:nvSpPr>
            <p:spPr bwMode="auto">
              <a:xfrm>
                <a:off x="2010" y="2772"/>
                <a:ext cx="1633" cy="2"/>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0" name="Rectangle 457"/>
              <p:cNvSpPr>
                <a:spLocks noChangeArrowheads="1"/>
              </p:cNvSpPr>
              <p:nvPr/>
            </p:nvSpPr>
            <p:spPr bwMode="auto">
              <a:xfrm>
                <a:off x="2010" y="2774"/>
                <a:ext cx="1633" cy="2"/>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1" name="Rectangle 458"/>
              <p:cNvSpPr>
                <a:spLocks noChangeArrowheads="1"/>
              </p:cNvSpPr>
              <p:nvPr/>
            </p:nvSpPr>
            <p:spPr bwMode="auto">
              <a:xfrm>
                <a:off x="2010" y="2776"/>
                <a:ext cx="1633" cy="2"/>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2" name="Rectangle 459"/>
              <p:cNvSpPr>
                <a:spLocks noChangeArrowheads="1"/>
              </p:cNvSpPr>
              <p:nvPr/>
            </p:nvSpPr>
            <p:spPr bwMode="auto">
              <a:xfrm>
                <a:off x="2010" y="2778"/>
                <a:ext cx="1633" cy="1"/>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3" name="Rectangle 460"/>
              <p:cNvSpPr>
                <a:spLocks noChangeArrowheads="1"/>
              </p:cNvSpPr>
              <p:nvPr/>
            </p:nvSpPr>
            <p:spPr bwMode="auto">
              <a:xfrm>
                <a:off x="2010" y="2779"/>
                <a:ext cx="1633" cy="2"/>
              </a:xfrm>
              <a:prstGeom prst="rect">
                <a:avLst/>
              </a:prstGeom>
              <a:solidFill>
                <a:srgbClr val="5A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4" name="Rectangle 461"/>
              <p:cNvSpPr>
                <a:spLocks noChangeArrowheads="1"/>
              </p:cNvSpPr>
              <p:nvPr/>
            </p:nvSpPr>
            <p:spPr bwMode="auto">
              <a:xfrm>
                <a:off x="2010" y="2781"/>
                <a:ext cx="1633" cy="2"/>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5" name="Rectangle 462"/>
              <p:cNvSpPr>
                <a:spLocks noChangeArrowheads="1"/>
              </p:cNvSpPr>
              <p:nvPr/>
            </p:nvSpPr>
            <p:spPr bwMode="auto">
              <a:xfrm>
                <a:off x="2010" y="2783"/>
                <a:ext cx="1633" cy="1"/>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6" name="Rectangle 463"/>
              <p:cNvSpPr>
                <a:spLocks noChangeArrowheads="1"/>
              </p:cNvSpPr>
              <p:nvPr/>
            </p:nvSpPr>
            <p:spPr bwMode="auto">
              <a:xfrm>
                <a:off x="2010" y="2784"/>
                <a:ext cx="1633" cy="2"/>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7" name="Rectangle 464"/>
              <p:cNvSpPr>
                <a:spLocks noChangeArrowheads="1"/>
              </p:cNvSpPr>
              <p:nvPr/>
            </p:nvSpPr>
            <p:spPr bwMode="auto">
              <a:xfrm>
                <a:off x="2010" y="2786"/>
                <a:ext cx="1633" cy="2"/>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8" name="Rectangle 465"/>
              <p:cNvSpPr>
                <a:spLocks noChangeArrowheads="1"/>
              </p:cNvSpPr>
              <p:nvPr/>
            </p:nvSpPr>
            <p:spPr bwMode="auto">
              <a:xfrm>
                <a:off x="2010" y="2788"/>
                <a:ext cx="1633" cy="2"/>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09" name="Rectangle 466"/>
              <p:cNvSpPr>
                <a:spLocks noChangeArrowheads="1"/>
              </p:cNvSpPr>
              <p:nvPr/>
            </p:nvSpPr>
            <p:spPr bwMode="auto">
              <a:xfrm>
                <a:off x="2010" y="2790"/>
                <a:ext cx="1633" cy="1"/>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10" name="Rectangle 467"/>
              <p:cNvSpPr>
                <a:spLocks noChangeArrowheads="1"/>
              </p:cNvSpPr>
              <p:nvPr/>
            </p:nvSpPr>
            <p:spPr bwMode="auto">
              <a:xfrm>
                <a:off x="2010" y="2791"/>
                <a:ext cx="1633" cy="2"/>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pic>
            <p:nvPicPr>
              <p:cNvPr id="911" name="Picture 468"/>
              <p:cNvPicPr>
                <a:picLocks noChangeAspect="1" noChangeArrowheads="1"/>
              </p:cNvPicPr>
              <p:nvPr/>
            </p:nvPicPr>
            <p:blipFill>
              <a:blip r:embed="rId6" cstate="print"/>
              <a:srcRect/>
              <a:stretch>
                <a:fillRect/>
              </a:stretch>
            </p:blipFill>
            <p:spPr bwMode="auto">
              <a:xfrm>
                <a:off x="2111" y="1818"/>
                <a:ext cx="686" cy="404"/>
              </a:xfrm>
              <a:prstGeom prst="rect">
                <a:avLst/>
              </a:prstGeom>
              <a:noFill/>
              <a:ln w="9525">
                <a:noFill/>
                <a:miter lim="800000"/>
                <a:headEnd/>
                <a:tailEnd/>
              </a:ln>
            </p:spPr>
          </p:pic>
          <p:pic>
            <p:nvPicPr>
              <p:cNvPr id="912" name="Picture 469"/>
              <p:cNvPicPr>
                <a:picLocks noChangeAspect="1" noChangeArrowheads="1"/>
              </p:cNvPicPr>
              <p:nvPr/>
            </p:nvPicPr>
            <p:blipFill>
              <a:blip r:embed="rId7" cstate="print"/>
              <a:srcRect/>
              <a:stretch>
                <a:fillRect/>
              </a:stretch>
            </p:blipFill>
            <p:spPr bwMode="auto">
              <a:xfrm>
                <a:off x="3314" y="1545"/>
                <a:ext cx="123" cy="76"/>
              </a:xfrm>
              <a:prstGeom prst="rect">
                <a:avLst/>
              </a:prstGeom>
              <a:noFill/>
              <a:ln w="9525">
                <a:noFill/>
                <a:miter lim="800000"/>
                <a:headEnd/>
                <a:tailEnd/>
              </a:ln>
            </p:spPr>
          </p:pic>
          <p:pic>
            <p:nvPicPr>
              <p:cNvPr id="913" name="Picture 470"/>
              <p:cNvPicPr>
                <a:picLocks noChangeAspect="1" noChangeArrowheads="1"/>
              </p:cNvPicPr>
              <p:nvPr/>
            </p:nvPicPr>
            <p:blipFill>
              <a:blip r:embed="rId8" cstate="print"/>
              <a:srcRect/>
              <a:stretch>
                <a:fillRect/>
              </a:stretch>
            </p:blipFill>
            <p:spPr bwMode="auto">
              <a:xfrm>
                <a:off x="3307" y="2201"/>
                <a:ext cx="61" cy="104"/>
              </a:xfrm>
              <a:prstGeom prst="rect">
                <a:avLst/>
              </a:prstGeom>
              <a:noFill/>
              <a:ln w="9525">
                <a:noFill/>
                <a:miter lim="800000"/>
                <a:headEnd/>
                <a:tailEnd/>
              </a:ln>
            </p:spPr>
          </p:pic>
          <p:pic>
            <p:nvPicPr>
              <p:cNvPr id="914" name="Picture 471"/>
              <p:cNvPicPr>
                <a:picLocks noChangeAspect="1" noChangeArrowheads="1"/>
              </p:cNvPicPr>
              <p:nvPr/>
            </p:nvPicPr>
            <p:blipFill>
              <a:blip r:embed="rId9" cstate="print"/>
              <a:srcRect/>
              <a:stretch>
                <a:fillRect/>
              </a:stretch>
            </p:blipFill>
            <p:spPr bwMode="auto">
              <a:xfrm>
                <a:off x="3221" y="1726"/>
                <a:ext cx="98" cy="71"/>
              </a:xfrm>
              <a:prstGeom prst="rect">
                <a:avLst/>
              </a:prstGeom>
              <a:noFill/>
              <a:ln w="9525">
                <a:noFill/>
                <a:miter lim="800000"/>
                <a:headEnd/>
                <a:tailEnd/>
              </a:ln>
            </p:spPr>
          </p:pic>
          <p:pic>
            <p:nvPicPr>
              <p:cNvPr id="915" name="Picture 472"/>
              <p:cNvPicPr>
                <a:picLocks noChangeAspect="1" noChangeArrowheads="1"/>
              </p:cNvPicPr>
              <p:nvPr/>
            </p:nvPicPr>
            <p:blipFill>
              <a:blip r:embed="rId10" cstate="print"/>
              <a:srcRect/>
              <a:stretch>
                <a:fillRect/>
              </a:stretch>
            </p:blipFill>
            <p:spPr bwMode="auto">
              <a:xfrm>
                <a:off x="2789" y="1899"/>
                <a:ext cx="90" cy="85"/>
              </a:xfrm>
              <a:prstGeom prst="rect">
                <a:avLst/>
              </a:prstGeom>
              <a:noFill/>
              <a:ln w="9525">
                <a:noFill/>
                <a:miter lim="800000"/>
                <a:headEnd/>
                <a:tailEnd/>
              </a:ln>
            </p:spPr>
          </p:pic>
          <p:pic>
            <p:nvPicPr>
              <p:cNvPr id="916" name="Picture 473"/>
              <p:cNvPicPr>
                <a:picLocks noChangeAspect="1" noChangeArrowheads="1"/>
              </p:cNvPicPr>
              <p:nvPr/>
            </p:nvPicPr>
            <p:blipFill>
              <a:blip r:embed="rId11" cstate="print"/>
              <a:srcRect/>
              <a:stretch>
                <a:fillRect/>
              </a:stretch>
            </p:blipFill>
            <p:spPr bwMode="auto">
              <a:xfrm>
                <a:off x="2616" y="1593"/>
                <a:ext cx="99" cy="70"/>
              </a:xfrm>
              <a:prstGeom prst="rect">
                <a:avLst/>
              </a:prstGeom>
              <a:noFill/>
              <a:ln w="9525">
                <a:noFill/>
                <a:miter lim="800000"/>
                <a:headEnd/>
                <a:tailEnd/>
              </a:ln>
            </p:spPr>
          </p:pic>
          <p:pic>
            <p:nvPicPr>
              <p:cNvPr id="917" name="Picture 474"/>
              <p:cNvPicPr>
                <a:picLocks noChangeAspect="1" noChangeArrowheads="1"/>
              </p:cNvPicPr>
              <p:nvPr/>
            </p:nvPicPr>
            <p:blipFill>
              <a:blip r:embed="rId12" cstate="print"/>
              <a:srcRect/>
              <a:stretch>
                <a:fillRect/>
              </a:stretch>
            </p:blipFill>
            <p:spPr bwMode="auto">
              <a:xfrm>
                <a:off x="3307" y="1899"/>
                <a:ext cx="68" cy="100"/>
              </a:xfrm>
              <a:prstGeom prst="rect">
                <a:avLst/>
              </a:prstGeom>
              <a:noFill/>
              <a:ln w="9525">
                <a:noFill/>
                <a:miter lim="800000"/>
                <a:headEnd/>
                <a:tailEnd/>
              </a:ln>
            </p:spPr>
          </p:pic>
          <p:pic>
            <p:nvPicPr>
              <p:cNvPr id="918" name="Picture 475"/>
              <p:cNvPicPr>
                <a:picLocks noChangeAspect="1" noChangeArrowheads="1"/>
              </p:cNvPicPr>
              <p:nvPr/>
            </p:nvPicPr>
            <p:blipFill>
              <a:blip r:embed="rId10" cstate="print"/>
              <a:srcRect/>
              <a:stretch>
                <a:fillRect/>
              </a:stretch>
            </p:blipFill>
            <p:spPr bwMode="auto">
              <a:xfrm>
                <a:off x="2573" y="2287"/>
                <a:ext cx="90" cy="85"/>
              </a:xfrm>
              <a:prstGeom prst="rect">
                <a:avLst/>
              </a:prstGeom>
              <a:noFill/>
              <a:ln w="9525">
                <a:noFill/>
                <a:miter lim="800000"/>
                <a:headEnd/>
                <a:tailEnd/>
              </a:ln>
            </p:spPr>
          </p:pic>
          <p:pic>
            <p:nvPicPr>
              <p:cNvPr id="919" name="Picture 476"/>
              <p:cNvPicPr>
                <a:picLocks noChangeAspect="1" noChangeArrowheads="1"/>
              </p:cNvPicPr>
              <p:nvPr/>
            </p:nvPicPr>
            <p:blipFill>
              <a:blip r:embed="rId13" cstate="print"/>
              <a:srcRect/>
              <a:stretch>
                <a:fillRect/>
              </a:stretch>
            </p:blipFill>
            <p:spPr bwMode="auto">
              <a:xfrm>
                <a:off x="2832" y="1554"/>
                <a:ext cx="61" cy="103"/>
              </a:xfrm>
              <a:prstGeom prst="rect">
                <a:avLst/>
              </a:prstGeom>
              <a:noFill/>
              <a:ln w="9525">
                <a:noFill/>
                <a:miter lim="800000"/>
                <a:headEnd/>
                <a:tailEnd/>
              </a:ln>
            </p:spPr>
          </p:pic>
          <p:pic>
            <p:nvPicPr>
              <p:cNvPr id="920" name="Picture 477"/>
              <p:cNvPicPr>
                <a:picLocks noChangeAspect="1" noChangeArrowheads="1"/>
              </p:cNvPicPr>
              <p:nvPr/>
            </p:nvPicPr>
            <p:blipFill>
              <a:blip r:embed="rId14" cstate="print"/>
              <a:srcRect/>
              <a:stretch>
                <a:fillRect/>
              </a:stretch>
            </p:blipFill>
            <p:spPr bwMode="auto">
              <a:xfrm>
                <a:off x="3109" y="2234"/>
                <a:ext cx="98" cy="69"/>
              </a:xfrm>
              <a:prstGeom prst="rect">
                <a:avLst/>
              </a:prstGeom>
              <a:noFill/>
              <a:ln w="9525">
                <a:noFill/>
                <a:miter lim="800000"/>
                <a:headEnd/>
                <a:tailEnd/>
              </a:ln>
            </p:spPr>
          </p:pic>
          <p:pic>
            <p:nvPicPr>
              <p:cNvPr id="921" name="Picture 478"/>
              <p:cNvPicPr>
                <a:picLocks noChangeAspect="1" noChangeArrowheads="1"/>
              </p:cNvPicPr>
              <p:nvPr/>
            </p:nvPicPr>
            <p:blipFill>
              <a:blip r:embed="rId12" cstate="print"/>
              <a:srcRect/>
              <a:stretch>
                <a:fillRect/>
              </a:stretch>
            </p:blipFill>
            <p:spPr bwMode="auto">
              <a:xfrm>
                <a:off x="3178" y="1856"/>
                <a:ext cx="67" cy="100"/>
              </a:xfrm>
              <a:prstGeom prst="rect">
                <a:avLst/>
              </a:prstGeom>
              <a:noFill/>
              <a:ln w="9525">
                <a:noFill/>
                <a:miter lim="800000"/>
                <a:headEnd/>
                <a:tailEnd/>
              </a:ln>
            </p:spPr>
          </p:pic>
          <p:pic>
            <p:nvPicPr>
              <p:cNvPr id="922" name="Picture 479"/>
              <p:cNvPicPr>
                <a:picLocks noChangeAspect="1" noChangeArrowheads="1"/>
              </p:cNvPicPr>
              <p:nvPr/>
            </p:nvPicPr>
            <p:blipFill>
              <a:blip r:embed="rId15" cstate="print"/>
              <a:srcRect/>
              <a:stretch>
                <a:fillRect/>
              </a:stretch>
            </p:blipFill>
            <p:spPr bwMode="auto">
              <a:xfrm>
                <a:off x="2680" y="2394"/>
                <a:ext cx="62" cy="104"/>
              </a:xfrm>
              <a:prstGeom prst="rect">
                <a:avLst/>
              </a:prstGeom>
              <a:noFill/>
              <a:ln w="9525">
                <a:noFill/>
                <a:miter lim="800000"/>
                <a:headEnd/>
                <a:tailEnd/>
              </a:ln>
            </p:spPr>
          </p:pic>
          <p:sp>
            <p:nvSpPr>
              <p:cNvPr id="923" name="Rectangle 483"/>
              <p:cNvSpPr>
                <a:spLocks noChangeArrowheads="1"/>
              </p:cNvSpPr>
              <p:nvPr/>
            </p:nvSpPr>
            <p:spPr bwMode="auto">
              <a:xfrm>
                <a:off x="279" y="1290"/>
                <a:ext cx="1632" cy="1"/>
              </a:xfrm>
              <a:prstGeom prst="rect">
                <a:avLst/>
              </a:prstGeom>
              <a:solidFill>
                <a:srgbClr val="4E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4" name="Rectangle 484"/>
              <p:cNvSpPr>
                <a:spLocks noChangeArrowheads="1"/>
              </p:cNvSpPr>
              <p:nvPr/>
            </p:nvSpPr>
            <p:spPr bwMode="auto">
              <a:xfrm>
                <a:off x="279" y="1291"/>
                <a:ext cx="1632" cy="2"/>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5" name="Rectangle 485"/>
              <p:cNvSpPr>
                <a:spLocks noChangeArrowheads="1"/>
              </p:cNvSpPr>
              <p:nvPr/>
            </p:nvSpPr>
            <p:spPr bwMode="auto">
              <a:xfrm>
                <a:off x="279" y="1293"/>
                <a:ext cx="1632" cy="2"/>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6" name="Rectangle 486"/>
              <p:cNvSpPr>
                <a:spLocks noChangeArrowheads="1"/>
              </p:cNvSpPr>
              <p:nvPr/>
            </p:nvSpPr>
            <p:spPr bwMode="auto">
              <a:xfrm>
                <a:off x="279" y="1295"/>
                <a:ext cx="1632" cy="2"/>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7" name="Rectangle 487"/>
              <p:cNvSpPr>
                <a:spLocks noChangeArrowheads="1"/>
              </p:cNvSpPr>
              <p:nvPr/>
            </p:nvSpPr>
            <p:spPr bwMode="auto">
              <a:xfrm>
                <a:off x="279" y="1297"/>
                <a:ext cx="1632" cy="1"/>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8" name="Rectangle 488"/>
              <p:cNvSpPr>
                <a:spLocks noChangeArrowheads="1"/>
              </p:cNvSpPr>
              <p:nvPr/>
            </p:nvSpPr>
            <p:spPr bwMode="auto">
              <a:xfrm>
                <a:off x="279" y="1298"/>
                <a:ext cx="1632" cy="2"/>
              </a:xfrm>
              <a:prstGeom prst="rect">
                <a:avLst/>
              </a:prstGeom>
              <a:solidFill>
                <a:srgbClr val="55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29" name="Rectangle 489"/>
              <p:cNvSpPr>
                <a:spLocks noChangeArrowheads="1"/>
              </p:cNvSpPr>
              <p:nvPr/>
            </p:nvSpPr>
            <p:spPr bwMode="auto">
              <a:xfrm>
                <a:off x="279" y="1300"/>
                <a:ext cx="1632" cy="2"/>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0" name="Rectangle 490"/>
              <p:cNvSpPr>
                <a:spLocks noChangeArrowheads="1"/>
              </p:cNvSpPr>
              <p:nvPr/>
            </p:nvSpPr>
            <p:spPr bwMode="auto">
              <a:xfrm>
                <a:off x="279" y="1302"/>
                <a:ext cx="1632" cy="2"/>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1" name="Rectangle 491"/>
              <p:cNvSpPr>
                <a:spLocks noChangeArrowheads="1"/>
              </p:cNvSpPr>
              <p:nvPr/>
            </p:nvSpPr>
            <p:spPr bwMode="auto">
              <a:xfrm>
                <a:off x="279" y="1304"/>
                <a:ext cx="1632" cy="1"/>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2" name="Rectangle 492"/>
              <p:cNvSpPr>
                <a:spLocks noChangeArrowheads="1"/>
              </p:cNvSpPr>
              <p:nvPr/>
            </p:nvSpPr>
            <p:spPr bwMode="auto">
              <a:xfrm>
                <a:off x="279" y="1305"/>
                <a:ext cx="1632" cy="2"/>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3" name="Rectangle 493"/>
              <p:cNvSpPr>
                <a:spLocks noChangeArrowheads="1"/>
              </p:cNvSpPr>
              <p:nvPr/>
            </p:nvSpPr>
            <p:spPr bwMode="auto">
              <a:xfrm>
                <a:off x="279" y="1307"/>
                <a:ext cx="1632" cy="2"/>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4" name="Rectangle 494"/>
              <p:cNvSpPr>
                <a:spLocks noChangeArrowheads="1"/>
              </p:cNvSpPr>
              <p:nvPr/>
            </p:nvSpPr>
            <p:spPr bwMode="auto">
              <a:xfrm>
                <a:off x="279" y="1309"/>
                <a:ext cx="1632" cy="1"/>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5" name="Rectangle 495"/>
              <p:cNvSpPr>
                <a:spLocks noChangeArrowheads="1"/>
              </p:cNvSpPr>
              <p:nvPr/>
            </p:nvSpPr>
            <p:spPr bwMode="auto">
              <a:xfrm>
                <a:off x="279" y="1310"/>
                <a:ext cx="1632" cy="2"/>
              </a:xfrm>
              <a:prstGeom prst="rect">
                <a:avLst/>
              </a:prstGeom>
              <a:solidFill>
                <a:srgbClr val="676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6" name="Rectangle 496"/>
              <p:cNvSpPr>
                <a:spLocks noChangeArrowheads="1"/>
              </p:cNvSpPr>
              <p:nvPr/>
            </p:nvSpPr>
            <p:spPr bwMode="auto">
              <a:xfrm>
                <a:off x="279" y="1312"/>
                <a:ext cx="1632" cy="2"/>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7" name="Rectangle 497"/>
              <p:cNvSpPr>
                <a:spLocks noChangeArrowheads="1"/>
              </p:cNvSpPr>
              <p:nvPr/>
            </p:nvSpPr>
            <p:spPr bwMode="auto">
              <a:xfrm>
                <a:off x="279" y="1314"/>
                <a:ext cx="1632" cy="2"/>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8" name="Rectangle 498"/>
              <p:cNvSpPr>
                <a:spLocks noChangeArrowheads="1"/>
              </p:cNvSpPr>
              <p:nvPr/>
            </p:nvSpPr>
            <p:spPr bwMode="auto">
              <a:xfrm>
                <a:off x="279" y="1316"/>
                <a:ext cx="1632" cy="1"/>
              </a:xfrm>
              <a:prstGeom prst="rect">
                <a:avLst/>
              </a:prstGeom>
              <a:solidFill>
                <a:srgbClr val="716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39" name="Rectangle 499"/>
              <p:cNvSpPr>
                <a:spLocks noChangeArrowheads="1"/>
              </p:cNvSpPr>
              <p:nvPr/>
            </p:nvSpPr>
            <p:spPr bwMode="auto">
              <a:xfrm>
                <a:off x="279" y="1317"/>
                <a:ext cx="1632" cy="2"/>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0" name="Rectangle 500"/>
              <p:cNvSpPr>
                <a:spLocks noChangeArrowheads="1"/>
              </p:cNvSpPr>
              <p:nvPr/>
            </p:nvSpPr>
            <p:spPr bwMode="auto">
              <a:xfrm>
                <a:off x="279" y="1319"/>
                <a:ext cx="1632" cy="2"/>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1" name="Rectangle 501"/>
              <p:cNvSpPr>
                <a:spLocks noChangeArrowheads="1"/>
              </p:cNvSpPr>
              <p:nvPr/>
            </p:nvSpPr>
            <p:spPr bwMode="auto">
              <a:xfrm>
                <a:off x="279" y="1321"/>
                <a:ext cx="1632" cy="1"/>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2" name="Rectangle 502"/>
              <p:cNvSpPr>
                <a:spLocks noChangeArrowheads="1"/>
              </p:cNvSpPr>
              <p:nvPr/>
            </p:nvSpPr>
            <p:spPr bwMode="auto">
              <a:xfrm>
                <a:off x="279" y="1322"/>
                <a:ext cx="1632" cy="2"/>
              </a:xfrm>
              <a:prstGeom prst="rect">
                <a:avLst/>
              </a:prstGeom>
              <a:solidFill>
                <a:srgbClr val="807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3" name="Rectangle 503"/>
              <p:cNvSpPr>
                <a:spLocks noChangeArrowheads="1"/>
              </p:cNvSpPr>
              <p:nvPr/>
            </p:nvSpPr>
            <p:spPr bwMode="auto">
              <a:xfrm>
                <a:off x="279" y="1324"/>
                <a:ext cx="1632" cy="2"/>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4" name="Rectangle 504"/>
              <p:cNvSpPr>
                <a:spLocks noChangeArrowheads="1"/>
              </p:cNvSpPr>
              <p:nvPr/>
            </p:nvSpPr>
            <p:spPr bwMode="auto">
              <a:xfrm>
                <a:off x="279" y="1326"/>
                <a:ext cx="1632" cy="2"/>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5" name="Rectangle 505"/>
              <p:cNvSpPr>
                <a:spLocks noChangeArrowheads="1"/>
              </p:cNvSpPr>
              <p:nvPr/>
            </p:nvSpPr>
            <p:spPr bwMode="auto">
              <a:xfrm>
                <a:off x="279" y="1328"/>
                <a:ext cx="1632" cy="1"/>
              </a:xfrm>
              <a:prstGeom prst="rect">
                <a:avLst/>
              </a:prstGeom>
              <a:solidFill>
                <a:srgbClr val="8B7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6" name="Rectangle 506"/>
              <p:cNvSpPr>
                <a:spLocks noChangeArrowheads="1"/>
              </p:cNvSpPr>
              <p:nvPr/>
            </p:nvSpPr>
            <p:spPr bwMode="auto">
              <a:xfrm>
                <a:off x="279" y="1329"/>
                <a:ext cx="1632" cy="2"/>
              </a:xfrm>
              <a:prstGeom prst="rect">
                <a:avLst/>
              </a:prstGeom>
              <a:solidFill>
                <a:srgbClr val="8F7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7" name="Rectangle 507"/>
              <p:cNvSpPr>
                <a:spLocks noChangeArrowheads="1"/>
              </p:cNvSpPr>
              <p:nvPr/>
            </p:nvSpPr>
            <p:spPr bwMode="auto">
              <a:xfrm>
                <a:off x="279" y="1331"/>
                <a:ext cx="1632" cy="2"/>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8" name="Rectangle 508"/>
              <p:cNvSpPr>
                <a:spLocks noChangeArrowheads="1"/>
              </p:cNvSpPr>
              <p:nvPr/>
            </p:nvSpPr>
            <p:spPr bwMode="auto">
              <a:xfrm>
                <a:off x="279" y="1333"/>
                <a:ext cx="1632" cy="2"/>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49" name="Rectangle 509"/>
              <p:cNvSpPr>
                <a:spLocks noChangeArrowheads="1"/>
              </p:cNvSpPr>
              <p:nvPr/>
            </p:nvSpPr>
            <p:spPr bwMode="auto">
              <a:xfrm>
                <a:off x="279" y="1335"/>
                <a:ext cx="1632" cy="1"/>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0" name="Rectangle 510"/>
              <p:cNvSpPr>
                <a:spLocks noChangeArrowheads="1"/>
              </p:cNvSpPr>
              <p:nvPr/>
            </p:nvSpPr>
            <p:spPr bwMode="auto">
              <a:xfrm>
                <a:off x="279" y="1336"/>
                <a:ext cx="1632" cy="2"/>
              </a:xfrm>
              <a:prstGeom prst="rect">
                <a:avLst/>
              </a:prstGeom>
              <a:solidFill>
                <a:srgbClr val="9F8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1" name="Rectangle 511"/>
              <p:cNvSpPr>
                <a:spLocks noChangeArrowheads="1"/>
              </p:cNvSpPr>
              <p:nvPr/>
            </p:nvSpPr>
            <p:spPr bwMode="auto">
              <a:xfrm>
                <a:off x="279" y="1338"/>
                <a:ext cx="1632" cy="2"/>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2" name="Rectangle 512"/>
              <p:cNvSpPr>
                <a:spLocks noChangeArrowheads="1"/>
              </p:cNvSpPr>
              <p:nvPr/>
            </p:nvSpPr>
            <p:spPr bwMode="auto">
              <a:xfrm>
                <a:off x="279" y="1340"/>
                <a:ext cx="1632" cy="1"/>
              </a:xfrm>
              <a:prstGeom prst="rect">
                <a:avLst/>
              </a:prstGeom>
              <a:solidFill>
                <a:srgbClr val="A79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3" name="Rectangle 513"/>
              <p:cNvSpPr>
                <a:spLocks noChangeArrowheads="1"/>
              </p:cNvSpPr>
              <p:nvPr/>
            </p:nvSpPr>
            <p:spPr bwMode="auto">
              <a:xfrm>
                <a:off x="279" y="1341"/>
                <a:ext cx="1632" cy="2"/>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4" name="Rectangle 514"/>
              <p:cNvSpPr>
                <a:spLocks noChangeArrowheads="1"/>
              </p:cNvSpPr>
              <p:nvPr/>
            </p:nvSpPr>
            <p:spPr bwMode="auto">
              <a:xfrm>
                <a:off x="279" y="1343"/>
                <a:ext cx="1632" cy="2"/>
              </a:xfrm>
              <a:prstGeom prst="rect">
                <a:avLst/>
              </a:prstGeom>
              <a:solidFill>
                <a:srgbClr val="AE9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5" name="Rectangle 515"/>
              <p:cNvSpPr>
                <a:spLocks noChangeArrowheads="1"/>
              </p:cNvSpPr>
              <p:nvPr/>
            </p:nvSpPr>
            <p:spPr bwMode="auto">
              <a:xfrm>
                <a:off x="279" y="1345"/>
                <a:ext cx="1632" cy="2"/>
              </a:xfrm>
              <a:prstGeom prst="rect">
                <a:avLst/>
              </a:prstGeom>
              <a:solidFill>
                <a:srgbClr val="B19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6" name="Rectangle 516"/>
              <p:cNvSpPr>
                <a:spLocks noChangeArrowheads="1"/>
              </p:cNvSpPr>
              <p:nvPr/>
            </p:nvSpPr>
            <p:spPr bwMode="auto">
              <a:xfrm>
                <a:off x="279" y="1347"/>
                <a:ext cx="1632" cy="1"/>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7" name="Rectangle 517"/>
              <p:cNvSpPr>
                <a:spLocks noChangeArrowheads="1"/>
              </p:cNvSpPr>
              <p:nvPr/>
            </p:nvSpPr>
            <p:spPr bwMode="auto">
              <a:xfrm>
                <a:off x="279" y="1348"/>
                <a:ext cx="1632" cy="2"/>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8" name="Rectangle 518"/>
              <p:cNvSpPr>
                <a:spLocks noChangeArrowheads="1"/>
              </p:cNvSpPr>
              <p:nvPr/>
            </p:nvSpPr>
            <p:spPr bwMode="auto">
              <a:xfrm>
                <a:off x="279" y="1350"/>
                <a:ext cx="1632" cy="2"/>
              </a:xfrm>
              <a:prstGeom prst="rect">
                <a:avLst/>
              </a:prstGeom>
              <a:solidFill>
                <a:srgbClr val="BB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59" name="Rectangle 519"/>
              <p:cNvSpPr>
                <a:spLocks noChangeArrowheads="1"/>
              </p:cNvSpPr>
              <p:nvPr/>
            </p:nvSpPr>
            <p:spPr bwMode="auto">
              <a:xfrm>
                <a:off x="279" y="1352"/>
                <a:ext cx="1632" cy="2"/>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0" name="Rectangle 520"/>
              <p:cNvSpPr>
                <a:spLocks noChangeArrowheads="1"/>
              </p:cNvSpPr>
              <p:nvPr/>
            </p:nvSpPr>
            <p:spPr bwMode="auto">
              <a:xfrm>
                <a:off x="279" y="1354"/>
                <a:ext cx="1632" cy="1"/>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1" name="Rectangle 521"/>
              <p:cNvSpPr>
                <a:spLocks noChangeArrowheads="1"/>
              </p:cNvSpPr>
              <p:nvPr/>
            </p:nvSpPr>
            <p:spPr bwMode="auto">
              <a:xfrm>
                <a:off x="279" y="1355"/>
                <a:ext cx="1632" cy="2"/>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2" name="Rectangle 522"/>
              <p:cNvSpPr>
                <a:spLocks noChangeArrowheads="1"/>
              </p:cNvSpPr>
              <p:nvPr/>
            </p:nvSpPr>
            <p:spPr bwMode="auto">
              <a:xfrm>
                <a:off x="279" y="1357"/>
                <a:ext cx="1632" cy="2"/>
              </a:xfrm>
              <a:prstGeom prst="rect">
                <a:avLst/>
              </a:prstGeom>
              <a:solidFill>
                <a:srgbClr val="C6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3" name="Rectangle 523"/>
              <p:cNvSpPr>
                <a:spLocks noChangeArrowheads="1"/>
              </p:cNvSpPr>
              <p:nvPr/>
            </p:nvSpPr>
            <p:spPr bwMode="auto">
              <a:xfrm>
                <a:off x="279" y="1359"/>
                <a:ext cx="1632" cy="1"/>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4" name="Rectangle 524"/>
              <p:cNvSpPr>
                <a:spLocks noChangeArrowheads="1"/>
              </p:cNvSpPr>
              <p:nvPr/>
            </p:nvSpPr>
            <p:spPr bwMode="auto">
              <a:xfrm>
                <a:off x="279" y="1360"/>
                <a:ext cx="1632" cy="2"/>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5" name="Rectangle 525"/>
              <p:cNvSpPr>
                <a:spLocks noChangeArrowheads="1"/>
              </p:cNvSpPr>
              <p:nvPr/>
            </p:nvSpPr>
            <p:spPr bwMode="auto">
              <a:xfrm>
                <a:off x="279" y="1362"/>
                <a:ext cx="1632" cy="2"/>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6" name="Rectangle 526"/>
              <p:cNvSpPr>
                <a:spLocks noChangeArrowheads="1"/>
              </p:cNvSpPr>
              <p:nvPr/>
            </p:nvSpPr>
            <p:spPr bwMode="auto">
              <a:xfrm>
                <a:off x="279" y="1364"/>
                <a:ext cx="1632" cy="2"/>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7" name="Rectangle 527"/>
              <p:cNvSpPr>
                <a:spLocks noChangeArrowheads="1"/>
              </p:cNvSpPr>
              <p:nvPr/>
            </p:nvSpPr>
            <p:spPr bwMode="auto">
              <a:xfrm>
                <a:off x="279" y="1366"/>
                <a:ext cx="1632" cy="1"/>
              </a:xfrm>
              <a:prstGeom prst="rect">
                <a:avLst/>
              </a:prstGeom>
              <a:solidFill>
                <a:srgbClr val="D1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8" name="Rectangle 528"/>
              <p:cNvSpPr>
                <a:spLocks noChangeArrowheads="1"/>
              </p:cNvSpPr>
              <p:nvPr/>
            </p:nvSpPr>
            <p:spPr bwMode="auto">
              <a:xfrm>
                <a:off x="279" y="1367"/>
                <a:ext cx="1632" cy="2"/>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69" name="Rectangle 529"/>
              <p:cNvSpPr>
                <a:spLocks noChangeArrowheads="1"/>
              </p:cNvSpPr>
              <p:nvPr/>
            </p:nvSpPr>
            <p:spPr bwMode="auto">
              <a:xfrm>
                <a:off x="279" y="1369"/>
                <a:ext cx="1632" cy="2"/>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0" name="Rectangle 530"/>
              <p:cNvSpPr>
                <a:spLocks noChangeArrowheads="1"/>
              </p:cNvSpPr>
              <p:nvPr/>
            </p:nvSpPr>
            <p:spPr bwMode="auto">
              <a:xfrm>
                <a:off x="279" y="1371"/>
                <a:ext cx="1632" cy="2"/>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1" name="Rectangle 531"/>
              <p:cNvSpPr>
                <a:spLocks noChangeArrowheads="1"/>
              </p:cNvSpPr>
              <p:nvPr/>
            </p:nvSpPr>
            <p:spPr bwMode="auto">
              <a:xfrm>
                <a:off x="279" y="1373"/>
                <a:ext cx="1632" cy="1"/>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2" name="Rectangle 532"/>
              <p:cNvSpPr>
                <a:spLocks noChangeArrowheads="1"/>
              </p:cNvSpPr>
              <p:nvPr/>
            </p:nvSpPr>
            <p:spPr bwMode="auto">
              <a:xfrm>
                <a:off x="279" y="1374"/>
                <a:ext cx="1632" cy="2"/>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3" name="Rectangle 533"/>
              <p:cNvSpPr>
                <a:spLocks noChangeArrowheads="1"/>
              </p:cNvSpPr>
              <p:nvPr/>
            </p:nvSpPr>
            <p:spPr bwMode="auto">
              <a:xfrm>
                <a:off x="279" y="1376"/>
                <a:ext cx="1632"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4" name="Rectangle 534"/>
              <p:cNvSpPr>
                <a:spLocks noChangeArrowheads="1"/>
              </p:cNvSpPr>
              <p:nvPr/>
            </p:nvSpPr>
            <p:spPr bwMode="auto">
              <a:xfrm>
                <a:off x="279" y="1378"/>
                <a:ext cx="1632" cy="1"/>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5" name="Rectangle 535"/>
              <p:cNvSpPr>
                <a:spLocks noChangeArrowheads="1"/>
              </p:cNvSpPr>
              <p:nvPr/>
            </p:nvSpPr>
            <p:spPr bwMode="auto">
              <a:xfrm>
                <a:off x="279" y="1379"/>
                <a:ext cx="1632" cy="2"/>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6" name="Rectangle 536"/>
              <p:cNvSpPr>
                <a:spLocks noChangeArrowheads="1"/>
              </p:cNvSpPr>
              <p:nvPr/>
            </p:nvSpPr>
            <p:spPr bwMode="auto">
              <a:xfrm>
                <a:off x="279" y="1381"/>
                <a:ext cx="1632" cy="2"/>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7" name="Rectangle 537"/>
              <p:cNvSpPr>
                <a:spLocks noChangeArrowheads="1"/>
              </p:cNvSpPr>
              <p:nvPr/>
            </p:nvSpPr>
            <p:spPr bwMode="auto">
              <a:xfrm>
                <a:off x="279" y="1383"/>
                <a:ext cx="1632" cy="2"/>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8" name="Rectangle 538"/>
              <p:cNvSpPr>
                <a:spLocks noChangeArrowheads="1"/>
              </p:cNvSpPr>
              <p:nvPr/>
            </p:nvSpPr>
            <p:spPr bwMode="auto">
              <a:xfrm>
                <a:off x="279" y="1385"/>
                <a:ext cx="1632" cy="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79" name="Rectangle 539"/>
              <p:cNvSpPr>
                <a:spLocks noChangeArrowheads="1"/>
              </p:cNvSpPr>
              <p:nvPr/>
            </p:nvSpPr>
            <p:spPr bwMode="auto">
              <a:xfrm>
                <a:off x="279" y="1388"/>
                <a:ext cx="1632" cy="4"/>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0" name="Rectangle 540"/>
              <p:cNvSpPr>
                <a:spLocks noChangeArrowheads="1"/>
              </p:cNvSpPr>
              <p:nvPr/>
            </p:nvSpPr>
            <p:spPr bwMode="auto">
              <a:xfrm>
                <a:off x="279" y="1392"/>
                <a:ext cx="1632" cy="3"/>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1" name="Rectangle 541"/>
              <p:cNvSpPr>
                <a:spLocks noChangeArrowheads="1"/>
              </p:cNvSpPr>
              <p:nvPr/>
            </p:nvSpPr>
            <p:spPr bwMode="auto">
              <a:xfrm>
                <a:off x="279" y="1395"/>
                <a:ext cx="1632" cy="3"/>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2" name="Rectangle 542"/>
              <p:cNvSpPr>
                <a:spLocks noChangeArrowheads="1"/>
              </p:cNvSpPr>
              <p:nvPr/>
            </p:nvSpPr>
            <p:spPr bwMode="auto">
              <a:xfrm>
                <a:off x="279" y="1398"/>
                <a:ext cx="1632" cy="4"/>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3" name="Rectangle 543"/>
              <p:cNvSpPr>
                <a:spLocks noChangeArrowheads="1"/>
              </p:cNvSpPr>
              <p:nvPr/>
            </p:nvSpPr>
            <p:spPr bwMode="auto">
              <a:xfrm>
                <a:off x="279" y="1402"/>
                <a:ext cx="1632" cy="2"/>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4" name="Rectangle 544"/>
              <p:cNvSpPr>
                <a:spLocks noChangeArrowheads="1"/>
              </p:cNvSpPr>
              <p:nvPr/>
            </p:nvSpPr>
            <p:spPr bwMode="auto">
              <a:xfrm>
                <a:off x="279" y="1404"/>
                <a:ext cx="1632" cy="1"/>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5" name="Rectangle 545"/>
              <p:cNvSpPr>
                <a:spLocks noChangeArrowheads="1"/>
              </p:cNvSpPr>
              <p:nvPr/>
            </p:nvSpPr>
            <p:spPr bwMode="auto">
              <a:xfrm>
                <a:off x="279" y="1405"/>
                <a:ext cx="1632" cy="2"/>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6" name="Rectangle 546"/>
              <p:cNvSpPr>
                <a:spLocks noChangeArrowheads="1"/>
              </p:cNvSpPr>
              <p:nvPr/>
            </p:nvSpPr>
            <p:spPr bwMode="auto">
              <a:xfrm>
                <a:off x="279" y="1407"/>
                <a:ext cx="1632" cy="2"/>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7" name="Rectangle 547"/>
              <p:cNvSpPr>
                <a:spLocks noChangeArrowheads="1"/>
              </p:cNvSpPr>
              <p:nvPr/>
            </p:nvSpPr>
            <p:spPr bwMode="auto">
              <a:xfrm>
                <a:off x="279" y="1409"/>
                <a:ext cx="1632"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8" name="Rectangle 548"/>
              <p:cNvSpPr>
                <a:spLocks noChangeArrowheads="1"/>
              </p:cNvSpPr>
              <p:nvPr/>
            </p:nvSpPr>
            <p:spPr bwMode="auto">
              <a:xfrm>
                <a:off x="279" y="1411"/>
                <a:ext cx="1632" cy="1"/>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89" name="Rectangle 549"/>
              <p:cNvSpPr>
                <a:spLocks noChangeArrowheads="1"/>
              </p:cNvSpPr>
              <p:nvPr/>
            </p:nvSpPr>
            <p:spPr bwMode="auto">
              <a:xfrm>
                <a:off x="279" y="1412"/>
                <a:ext cx="1632" cy="2"/>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0" name="Rectangle 550"/>
              <p:cNvSpPr>
                <a:spLocks noChangeArrowheads="1"/>
              </p:cNvSpPr>
              <p:nvPr/>
            </p:nvSpPr>
            <p:spPr bwMode="auto">
              <a:xfrm>
                <a:off x="279" y="1414"/>
                <a:ext cx="1632" cy="2"/>
              </a:xfrm>
              <a:prstGeom prst="rect">
                <a:avLst/>
              </a:prstGeom>
              <a:solidFill>
                <a:srgbClr val="D5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1" name="Rectangle 551"/>
              <p:cNvSpPr>
                <a:spLocks noChangeArrowheads="1"/>
              </p:cNvSpPr>
              <p:nvPr/>
            </p:nvSpPr>
            <p:spPr bwMode="auto">
              <a:xfrm>
                <a:off x="279" y="1416"/>
                <a:ext cx="1632" cy="1"/>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2" name="Rectangle 552"/>
              <p:cNvSpPr>
                <a:spLocks noChangeArrowheads="1"/>
              </p:cNvSpPr>
              <p:nvPr/>
            </p:nvSpPr>
            <p:spPr bwMode="auto">
              <a:xfrm>
                <a:off x="279" y="1417"/>
                <a:ext cx="1632" cy="2"/>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3" name="Rectangle 553"/>
              <p:cNvSpPr>
                <a:spLocks noChangeArrowheads="1"/>
              </p:cNvSpPr>
              <p:nvPr/>
            </p:nvSpPr>
            <p:spPr bwMode="auto">
              <a:xfrm>
                <a:off x="279" y="1419"/>
                <a:ext cx="1632" cy="2"/>
              </a:xfrm>
              <a:prstGeom prst="rect">
                <a:avLst/>
              </a:prstGeom>
              <a:solidFill>
                <a:srgbClr val="D0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4" name="Rectangle 554"/>
              <p:cNvSpPr>
                <a:spLocks noChangeArrowheads="1"/>
              </p:cNvSpPr>
              <p:nvPr/>
            </p:nvSpPr>
            <p:spPr bwMode="auto">
              <a:xfrm>
                <a:off x="279" y="1421"/>
                <a:ext cx="1632" cy="2"/>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5" name="Rectangle 555"/>
              <p:cNvSpPr>
                <a:spLocks noChangeArrowheads="1"/>
              </p:cNvSpPr>
              <p:nvPr/>
            </p:nvSpPr>
            <p:spPr bwMode="auto">
              <a:xfrm>
                <a:off x="279" y="1423"/>
                <a:ext cx="1632" cy="1"/>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6" name="Rectangle 556"/>
              <p:cNvSpPr>
                <a:spLocks noChangeArrowheads="1"/>
              </p:cNvSpPr>
              <p:nvPr/>
            </p:nvSpPr>
            <p:spPr bwMode="auto">
              <a:xfrm>
                <a:off x="279" y="1424"/>
                <a:ext cx="1632" cy="2"/>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7" name="Rectangle 557"/>
              <p:cNvSpPr>
                <a:spLocks noChangeArrowheads="1"/>
              </p:cNvSpPr>
              <p:nvPr/>
            </p:nvSpPr>
            <p:spPr bwMode="auto">
              <a:xfrm>
                <a:off x="279" y="1426"/>
                <a:ext cx="1632" cy="2"/>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8" name="Rectangle 558"/>
              <p:cNvSpPr>
                <a:spLocks noChangeArrowheads="1"/>
              </p:cNvSpPr>
              <p:nvPr/>
            </p:nvSpPr>
            <p:spPr bwMode="auto">
              <a:xfrm>
                <a:off x="279" y="1428"/>
                <a:ext cx="1632" cy="2"/>
              </a:xfrm>
              <a:prstGeom prst="rect">
                <a:avLst/>
              </a:prstGeom>
              <a:solidFill>
                <a:srgbClr val="C5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999" name="Rectangle 559"/>
              <p:cNvSpPr>
                <a:spLocks noChangeArrowheads="1"/>
              </p:cNvSpPr>
              <p:nvPr/>
            </p:nvSpPr>
            <p:spPr bwMode="auto">
              <a:xfrm>
                <a:off x="279" y="1430"/>
                <a:ext cx="1632" cy="1"/>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0" name="Rectangle 560"/>
              <p:cNvSpPr>
                <a:spLocks noChangeArrowheads="1"/>
              </p:cNvSpPr>
              <p:nvPr/>
            </p:nvSpPr>
            <p:spPr bwMode="auto">
              <a:xfrm>
                <a:off x="279" y="1431"/>
                <a:ext cx="1632" cy="2"/>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1" name="Rectangle 561"/>
              <p:cNvSpPr>
                <a:spLocks noChangeArrowheads="1"/>
              </p:cNvSpPr>
              <p:nvPr/>
            </p:nvSpPr>
            <p:spPr bwMode="auto">
              <a:xfrm>
                <a:off x="279" y="1433"/>
                <a:ext cx="1632" cy="2"/>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2" name="Rectangle 562"/>
              <p:cNvSpPr>
                <a:spLocks noChangeArrowheads="1"/>
              </p:cNvSpPr>
              <p:nvPr/>
            </p:nvSpPr>
            <p:spPr bwMode="auto">
              <a:xfrm>
                <a:off x="279" y="1435"/>
                <a:ext cx="1632" cy="1"/>
              </a:xfrm>
              <a:prstGeom prst="rect">
                <a:avLst/>
              </a:prstGeom>
              <a:solidFill>
                <a:srgbClr val="BA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3" name="Rectangle 563"/>
              <p:cNvSpPr>
                <a:spLocks noChangeArrowheads="1"/>
              </p:cNvSpPr>
              <p:nvPr/>
            </p:nvSpPr>
            <p:spPr bwMode="auto">
              <a:xfrm>
                <a:off x="279" y="1436"/>
                <a:ext cx="1632" cy="2"/>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4" name="Rectangle 564"/>
              <p:cNvSpPr>
                <a:spLocks noChangeArrowheads="1"/>
              </p:cNvSpPr>
              <p:nvPr/>
            </p:nvSpPr>
            <p:spPr bwMode="auto">
              <a:xfrm>
                <a:off x="279" y="1438"/>
                <a:ext cx="1632" cy="2"/>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5" name="Rectangle 565"/>
              <p:cNvSpPr>
                <a:spLocks noChangeArrowheads="1"/>
              </p:cNvSpPr>
              <p:nvPr/>
            </p:nvSpPr>
            <p:spPr bwMode="auto">
              <a:xfrm>
                <a:off x="279" y="1440"/>
                <a:ext cx="1632" cy="2"/>
              </a:xfrm>
              <a:prstGeom prst="rect">
                <a:avLst/>
              </a:prstGeom>
              <a:solidFill>
                <a:srgbClr val="B19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6" name="Rectangle 566"/>
              <p:cNvSpPr>
                <a:spLocks noChangeArrowheads="1"/>
              </p:cNvSpPr>
              <p:nvPr/>
            </p:nvSpPr>
            <p:spPr bwMode="auto">
              <a:xfrm>
                <a:off x="279" y="1442"/>
                <a:ext cx="1632" cy="1"/>
              </a:xfrm>
              <a:prstGeom prst="rect">
                <a:avLst/>
              </a:prstGeom>
              <a:solidFill>
                <a:srgbClr val="AD9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7" name="Rectangle 567"/>
              <p:cNvSpPr>
                <a:spLocks noChangeArrowheads="1"/>
              </p:cNvSpPr>
              <p:nvPr/>
            </p:nvSpPr>
            <p:spPr bwMode="auto">
              <a:xfrm>
                <a:off x="279" y="1443"/>
                <a:ext cx="1632" cy="2"/>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8" name="Rectangle 568"/>
              <p:cNvSpPr>
                <a:spLocks noChangeArrowheads="1"/>
              </p:cNvSpPr>
              <p:nvPr/>
            </p:nvSpPr>
            <p:spPr bwMode="auto">
              <a:xfrm>
                <a:off x="279" y="1445"/>
                <a:ext cx="1632" cy="2"/>
              </a:xfrm>
              <a:prstGeom prst="rect">
                <a:avLst/>
              </a:prstGeom>
              <a:solidFill>
                <a:srgbClr val="A69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09" name="Rectangle 569"/>
              <p:cNvSpPr>
                <a:spLocks noChangeArrowheads="1"/>
              </p:cNvSpPr>
              <p:nvPr/>
            </p:nvSpPr>
            <p:spPr bwMode="auto">
              <a:xfrm>
                <a:off x="279" y="1447"/>
                <a:ext cx="1632" cy="2"/>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0" name="Rectangle 570"/>
              <p:cNvSpPr>
                <a:spLocks noChangeArrowheads="1"/>
              </p:cNvSpPr>
              <p:nvPr/>
            </p:nvSpPr>
            <p:spPr bwMode="auto">
              <a:xfrm>
                <a:off x="279" y="1449"/>
                <a:ext cx="1632" cy="1"/>
              </a:xfrm>
              <a:prstGeom prst="rect">
                <a:avLst/>
              </a:prstGeom>
              <a:solidFill>
                <a:srgbClr val="9F8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1" name="Rectangle 571"/>
              <p:cNvSpPr>
                <a:spLocks noChangeArrowheads="1"/>
              </p:cNvSpPr>
              <p:nvPr/>
            </p:nvSpPr>
            <p:spPr bwMode="auto">
              <a:xfrm>
                <a:off x="279" y="1450"/>
                <a:ext cx="1632" cy="2"/>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2" name="Rectangle 572"/>
              <p:cNvSpPr>
                <a:spLocks noChangeArrowheads="1"/>
              </p:cNvSpPr>
              <p:nvPr/>
            </p:nvSpPr>
            <p:spPr bwMode="auto">
              <a:xfrm>
                <a:off x="279" y="1452"/>
                <a:ext cx="1632" cy="2"/>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3" name="Rectangle 573"/>
              <p:cNvSpPr>
                <a:spLocks noChangeArrowheads="1"/>
              </p:cNvSpPr>
              <p:nvPr/>
            </p:nvSpPr>
            <p:spPr bwMode="auto">
              <a:xfrm>
                <a:off x="279" y="1454"/>
                <a:ext cx="1632" cy="1"/>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4" name="Rectangle 574"/>
              <p:cNvSpPr>
                <a:spLocks noChangeArrowheads="1"/>
              </p:cNvSpPr>
              <p:nvPr/>
            </p:nvSpPr>
            <p:spPr bwMode="auto">
              <a:xfrm>
                <a:off x="279" y="1455"/>
                <a:ext cx="1632" cy="2"/>
              </a:xfrm>
              <a:prstGeom prst="rect">
                <a:avLst/>
              </a:prstGeom>
              <a:solidFill>
                <a:srgbClr val="8F7E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5" name="Rectangle 575"/>
              <p:cNvSpPr>
                <a:spLocks noChangeArrowheads="1"/>
              </p:cNvSpPr>
              <p:nvPr/>
            </p:nvSpPr>
            <p:spPr bwMode="auto">
              <a:xfrm>
                <a:off x="279" y="1457"/>
                <a:ext cx="1632" cy="2"/>
              </a:xfrm>
              <a:prstGeom prst="rect">
                <a:avLst/>
              </a:prstGeom>
              <a:solidFill>
                <a:srgbClr val="8B7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6" name="Rectangle 576"/>
              <p:cNvSpPr>
                <a:spLocks noChangeArrowheads="1"/>
              </p:cNvSpPr>
              <p:nvPr/>
            </p:nvSpPr>
            <p:spPr bwMode="auto">
              <a:xfrm>
                <a:off x="279" y="1459"/>
                <a:ext cx="1632" cy="2"/>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7" name="Rectangle 577"/>
              <p:cNvSpPr>
                <a:spLocks noChangeArrowheads="1"/>
              </p:cNvSpPr>
              <p:nvPr/>
            </p:nvSpPr>
            <p:spPr bwMode="auto">
              <a:xfrm>
                <a:off x="279" y="1461"/>
                <a:ext cx="1632" cy="1"/>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8" name="Rectangle 578"/>
              <p:cNvSpPr>
                <a:spLocks noChangeArrowheads="1"/>
              </p:cNvSpPr>
              <p:nvPr/>
            </p:nvSpPr>
            <p:spPr bwMode="auto">
              <a:xfrm>
                <a:off x="279" y="1462"/>
                <a:ext cx="1632" cy="2"/>
              </a:xfrm>
              <a:prstGeom prst="rect">
                <a:avLst/>
              </a:prstGeom>
              <a:solidFill>
                <a:srgbClr val="7F7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19" name="Rectangle 579"/>
              <p:cNvSpPr>
                <a:spLocks noChangeArrowheads="1"/>
              </p:cNvSpPr>
              <p:nvPr/>
            </p:nvSpPr>
            <p:spPr bwMode="auto">
              <a:xfrm>
                <a:off x="279" y="1464"/>
                <a:ext cx="1632" cy="2"/>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0" name="Rectangle 580"/>
              <p:cNvSpPr>
                <a:spLocks noChangeArrowheads="1"/>
              </p:cNvSpPr>
              <p:nvPr/>
            </p:nvSpPr>
            <p:spPr bwMode="auto">
              <a:xfrm>
                <a:off x="279" y="1466"/>
                <a:ext cx="1632" cy="1"/>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1" name="Rectangle 581"/>
              <p:cNvSpPr>
                <a:spLocks noChangeArrowheads="1"/>
              </p:cNvSpPr>
              <p:nvPr/>
            </p:nvSpPr>
            <p:spPr bwMode="auto">
              <a:xfrm>
                <a:off x="279" y="1467"/>
                <a:ext cx="1632" cy="2"/>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2" name="Rectangle 582"/>
              <p:cNvSpPr>
                <a:spLocks noChangeArrowheads="1"/>
              </p:cNvSpPr>
              <p:nvPr/>
            </p:nvSpPr>
            <p:spPr bwMode="auto">
              <a:xfrm>
                <a:off x="279" y="1469"/>
                <a:ext cx="1632" cy="2"/>
              </a:xfrm>
              <a:prstGeom prst="rect">
                <a:avLst/>
              </a:prstGeom>
              <a:solidFill>
                <a:srgbClr val="706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3" name="Rectangle 583"/>
              <p:cNvSpPr>
                <a:spLocks noChangeArrowheads="1"/>
              </p:cNvSpPr>
              <p:nvPr/>
            </p:nvSpPr>
            <p:spPr bwMode="auto">
              <a:xfrm>
                <a:off x="279" y="1471"/>
                <a:ext cx="1632" cy="2"/>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4" name="Rectangle 584"/>
              <p:cNvSpPr>
                <a:spLocks noChangeArrowheads="1"/>
              </p:cNvSpPr>
              <p:nvPr/>
            </p:nvSpPr>
            <p:spPr bwMode="auto">
              <a:xfrm>
                <a:off x="279" y="1473"/>
                <a:ext cx="1632" cy="1"/>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5" name="Rectangle 585"/>
              <p:cNvSpPr>
                <a:spLocks noChangeArrowheads="1"/>
              </p:cNvSpPr>
              <p:nvPr/>
            </p:nvSpPr>
            <p:spPr bwMode="auto">
              <a:xfrm>
                <a:off x="279" y="1474"/>
                <a:ext cx="1632" cy="2"/>
              </a:xfrm>
              <a:prstGeom prst="rect">
                <a:avLst/>
              </a:prstGeom>
              <a:solidFill>
                <a:srgbClr val="675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6" name="Rectangle 586"/>
              <p:cNvSpPr>
                <a:spLocks noChangeArrowheads="1"/>
              </p:cNvSpPr>
              <p:nvPr/>
            </p:nvSpPr>
            <p:spPr bwMode="auto">
              <a:xfrm>
                <a:off x="279" y="1476"/>
                <a:ext cx="1632" cy="2"/>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7" name="Rectangle 587"/>
              <p:cNvSpPr>
                <a:spLocks noChangeArrowheads="1"/>
              </p:cNvSpPr>
              <p:nvPr/>
            </p:nvSpPr>
            <p:spPr bwMode="auto">
              <a:xfrm>
                <a:off x="279" y="1478"/>
                <a:ext cx="1632" cy="2"/>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8" name="Rectangle 588"/>
              <p:cNvSpPr>
                <a:spLocks noChangeArrowheads="1"/>
              </p:cNvSpPr>
              <p:nvPr/>
            </p:nvSpPr>
            <p:spPr bwMode="auto">
              <a:xfrm>
                <a:off x="279" y="1480"/>
                <a:ext cx="1632" cy="1"/>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29" name="Rectangle 589"/>
              <p:cNvSpPr>
                <a:spLocks noChangeArrowheads="1"/>
              </p:cNvSpPr>
              <p:nvPr/>
            </p:nvSpPr>
            <p:spPr bwMode="auto">
              <a:xfrm>
                <a:off x="279" y="1481"/>
                <a:ext cx="1632" cy="2"/>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0" name="Rectangle 590"/>
              <p:cNvSpPr>
                <a:spLocks noChangeArrowheads="1"/>
              </p:cNvSpPr>
              <p:nvPr/>
            </p:nvSpPr>
            <p:spPr bwMode="auto">
              <a:xfrm>
                <a:off x="279" y="1483"/>
                <a:ext cx="1632" cy="2"/>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1" name="Rectangle 591"/>
              <p:cNvSpPr>
                <a:spLocks noChangeArrowheads="1"/>
              </p:cNvSpPr>
              <p:nvPr/>
            </p:nvSpPr>
            <p:spPr bwMode="auto">
              <a:xfrm>
                <a:off x="279" y="1485"/>
                <a:ext cx="1632" cy="1"/>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2" name="Rectangle 592"/>
              <p:cNvSpPr>
                <a:spLocks noChangeArrowheads="1"/>
              </p:cNvSpPr>
              <p:nvPr/>
            </p:nvSpPr>
            <p:spPr bwMode="auto">
              <a:xfrm>
                <a:off x="279" y="1486"/>
                <a:ext cx="1632" cy="2"/>
              </a:xfrm>
              <a:prstGeom prst="rect">
                <a:avLst/>
              </a:prstGeom>
              <a:solidFill>
                <a:srgbClr val="55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3" name="Rectangle 593"/>
              <p:cNvSpPr>
                <a:spLocks noChangeArrowheads="1"/>
              </p:cNvSpPr>
              <p:nvPr/>
            </p:nvSpPr>
            <p:spPr bwMode="auto">
              <a:xfrm>
                <a:off x="279" y="1488"/>
                <a:ext cx="1632" cy="2"/>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4" name="Rectangle 594"/>
              <p:cNvSpPr>
                <a:spLocks noChangeArrowheads="1"/>
              </p:cNvSpPr>
              <p:nvPr/>
            </p:nvSpPr>
            <p:spPr bwMode="auto">
              <a:xfrm>
                <a:off x="279" y="1490"/>
                <a:ext cx="1632" cy="2"/>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5" name="Rectangle 595"/>
              <p:cNvSpPr>
                <a:spLocks noChangeArrowheads="1"/>
              </p:cNvSpPr>
              <p:nvPr/>
            </p:nvSpPr>
            <p:spPr bwMode="auto">
              <a:xfrm>
                <a:off x="279" y="1492"/>
                <a:ext cx="1632" cy="1"/>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6" name="Rectangle 596"/>
              <p:cNvSpPr>
                <a:spLocks noChangeArrowheads="1"/>
              </p:cNvSpPr>
              <p:nvPr/>
            </p:nvSpPr>
            <p:spPr bwMode="auto">
              <a:xfrm>
                <a:off x="279" y="1493"/>
                <a:ext cx="1632" cy="2"/>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7" name="Rectangle 597"/>
              <p:cNvSpPr>
                <a:spLocks noChangeArrowheads="1"/>
              </p:cNvSpPr>
              <p:nvPr/>
            </p:nvSpPr>
            <p:spPr bwMode="auto">
              <a:xfrm>
                <a:off x="279" y="2588"/>
                <a:ext cx="1632" cy="1"/>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8" name="Rectangle 598"/>
              <p:cNvSpPr>
                <a:spLocks noChangeArrowheads="1"/>
              </p:cNvSpPr>
              <p:nvPr/>
            </p:nvSpPr>
            <p:spPr bwMode="auto">
              <a:xfrm>
                <a:off x="279" y="2589"/>
                <a:ext cx="1632" cy="2"/>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39" name="Rectangle 599"/>
              <p:cNvSpPr>
                <a:spLocks noChangeArrowheads="1"/>
              </p:cNvSpPr>
              <p:nvPr/>
            </p:nvSpPr>
            <p:spPr bwMode="auto">
              <a:xfrm>
                <a:off x="279" y="2591"/>
                <a:ext cx="1632" cy="2"/>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0" name="Rectangle 600"/>
              <p:cNvSpPr>
                <a:spLocks noChangeArrowheads="1"/>
              </p:cNvSpPr>
              <p:nvPr/>
            </p:nvSpPr>
            <p:spPr bwMode="auto">
              <a:xfrm>
                <a:off x="279" y="2593"/>
                <a:ext cx="1632" cy="2"/>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1" name="Rectangle 601"/>
              <p:cNvSpPr>
                <a:spLocks noChangeArrowheads="1"/>
              </p:cNvSpPr>
              <p:nvPr/>
            </p:nvSpPr>
            <p:spPr bwMode="auto">
              <a:xfrm>
                <a:off x="279" y="2595"/>
                <a:ext cx="1632" cy="1"/>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2" name="Rectangle 602"/>
              <p:cNvSpPr>
                <a:spLocks noChangeArrowheads="1"/>
              </p:cNvSpPr>
              <p:nvPr/>
            </p:nvSpPr>
            <p:spPr bwMode="auto">
              <a:xfrm>
                <a:off x="279" y="2596"/>
                <a:ext cx="1632" cy="2"/>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3" name="Rectangle 603"/>
              <p:cNvSpPr>
                <a:spLocks noChangeArrowheads="1"/>
              </p:cNvSpPr>
              <p:nvPr/>
            </p:nvSpPr>
            <p:spPr bwMode="auto">
              <a:xfrm>
                <a:off x="279" y="2598"/>
                <a:ext cx="1632" cy="2"/>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4" name="Rectangle 604"/>
              <p:cNvSpPr>
                <a:spLocks noChangeArrowheads="1"/>
              </p:cNvSpPr>
              <p:nvPr/>
            </p:nvSpPr>
            <p:spPr bwMode="auto">
              <a:xfrm>
                <a:off x="279" y="2600"/>
                <a:ext cx="1632" cy="2"/>
              </a:xfrm>
              <a:prstGeom prst="rect">
                <a:avLst/>
              </a:prstGeom>
              <a:solidFill>
                <a:srgbClr val="5A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5" name="Rectangle 605"/>
              <p:cNvSpPr>
                <a:spLocks noChangeArrowheads="1"/>
              </p:cNvSpPr>
              <p:nvPr/>
            </p:nvSpPr>
            <p:spPr bwMode="auto">
              <a:xfrm>
                <a:off x="279" y="2602"/>
                <a:ext cx="1632" cy="1"/>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046" name="Rectangle 606"/>
              <p:cNvSpPr>
                <a:spLocks noChangeArrowheads="1"/>
              </p:cNvSpPr>
              <p:nvPr/>
            </p:nvSpPr>
            <p:spPr bwMode="auto">
              <a:xfrm>
                <a:off x="279" y="2603"/>
                <a:ext cx="1632" cy="2"/>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grpSp>
        <p:sp>
          <p:nvSpPr>
            <p:cNvPr id="192" name="Rectangle 608"/>
            <p:cNvSpPr>
              <a:spLocks noChangeArrowheads="1"/>
            </p:cNvSpPr>
            <p:nvPr/>
          </p:nvSpPr>
          <p:spPr bwMode="auto">
            <a:xfrm>
              <a:off x="4219603" y="4185755"/>
              <a:ext cx="2590800" cy="3175"/>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3" name="Rectangle 609"/>
            <p:cNvSpPr>
              <a:spLocks noChangeArrowheads="1"/>
            </p:cNvSpPr>
            <p:nvPr/>
          </p:nvSpPr>
          <p:spPr bwMode="auto">
            <a:xfrm>
              <a:off x="4219603" y="4188930"/>
              <a:ext cx="2590800" cy="1588"/>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4" name="Rectangle 610"/>
            <p:cNvSpPr>
              <a:spLocks noChangeArrowheads="1"/>
            </p:cNvSpPr>
            <p:nvPr/>
          </p:nvSpPr>
          <p:spPr bwMode="auto">
            <a:xfrm>
              <a:off x="4219603" y="4190517"/>
              <a:ext cx="2590800" cy="3175"/>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5" name="Rectangle 611"/>
            <p:cNvSpPr>
              <a:spLocks noChangeArrowheads="1"/>
            </p:cNvSpPr>
            <p:nvPr/>
          </p:nvSpPr>
          <p:spPr bwMode="auto">
            <a:xfrm>
              <a:off x="4219603" y="4193692"/>
              <a:ext cx="2590800" cy="3175"/>
            </a:xfrm>
            <a:prstGeom prst="rect">
              <a:avLst/>
            </a:prstGeom>
            <a:solidFill>
              <a:srgbClr val="6B6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6" name="Rectangle 612"/>
            <p:cNvSpPr>
              <a:spLocks noChangeArrowheads="1"/>
            </p:cNvSpPr>
            <p:nvPr/>
          </p:nvSpPr>
          <p:spPr bwMode="auto">
            <a:xfrm>
              <a:off x="4219603" y="4196867"/>
              <a:ext cx="2590800" cy="3175"/>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7" name="Rectangle 613"/>
            <p:cNvSpPr>
              <a:spLocks noChangeArrowheads="1"/>
            </p:cNvSpPr>
            <p:nvPr/>
          </p:nvSpPr>
          <p:spPr bwMode="auto">
            <a:xfrm>
              <a:off x="4219603" y="4200042"/>
              <a:ext cx="2590800" cy="1588"/>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8" name="Rectangle 614"/>
            <p:cNvSpPr>
              <a:spLocks noChangeArrowheads="1"/>
            </p:cNvSpPr>
            <p:nvPr/>
          </p:nvSpPr>
          <p:spPr bwMode="auto">
            <a:xfrm>
              <a:off x="4219603" y="4201630"/>
              <a:ext cx="2590800" cy="3175"/>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199" name="Rectangle 615"/>
            <p:cNvSpPr>
              <a:spLocks noChangeArrowheads="1"/>
            </p:cNvSpPr>
            <p:nvPr/>
          </p:nvSpPr>
          <p:spPr bwMode="auto">
            <a:xfrm>
              <a:off x="4219603" y="4204805"/>
              <a:ext cx="2590800" cy="3175"/>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0" name="Rectangle 616"/>
            <p:cNvSpPr>
              <a:spLocks noChangeArrowheads="1"/>
            </p:cNvSpPr>
            <p:nvPr/>
          </p:nvSpPr>
          <p:spPr bwMode="auto">
            <a:xfrm>
              <a:off x="4219603" y="4207980"/>
              <a:ext cx="2590800" cy="3175"/>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1" name="Rectangle 617"/>
            <p:cNvSpPr>
              <a:spLocks noChangeArrowheads="1"/>
            </p:cNvSpPr>
            <p:nvPr/>
          </p:nvSpPr>
          <p:spPr bwMode="auto">
            <a:xfrm>
              <a:off x="4219603" y="4211155"/>
              <a:ext cx="2590800" cy="1588"/>
            </a:xfrm>
            <a:prstGeom prst="rect">
              <a:avLst/>
            </a:prstGeom>
            <a:solidFill>
              <a:srgbClr val="81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2" name="Rectangle 618"/>
            <p:cNvSpPr>
              <a:spLocks noChangeArrowheads="1"/>
            </p:cNvSpPr>
            <p:nvPr/>
          </p:nvSpPr>
          <p:spPr bwMode="auto">
            <a:xfrm>
              <a:off x="4219603" y="4212742"/>
              <a:ext cx="2590800" cy="3175"/>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3" name="Rectangle 619"/>
            <p:cNvSpPr>
              <a:spLocks noChangeArrowheads="1"/>
            </p:cNvSpPr>
            <p:nvPr/>
          </p:nvSpPr>
          <p:spPr bwMode="auto">
            <a:xfrm>
              <a:off x="4219603" y="4215917"/>
              <a:ext cx="2590800" cy="3175"/>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4" name="Rectangle 620"/>
            <p:cNvSpPr>
              <a:spLocks noChangeArrowheads="1"/>
            </p:cNvSpPr>
            <p:nvPr/>
          </p:nvSpPr>
          <p:spPr bwMode="auto">
            <a:xfrm>
              <a:off x="4219603" y="4219092"/>
              <a:ext cx="2590800" cy="1588"/>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5" name="Rectangle 621"/>
            <p:cNvSpPr>
              <a:spLocks noChangeArrowheads="1"/>
            </p:cNvSpPr>
            <p:nvPr/>
          </p:nvSpPr>
          <p:spPr bwMode="auto">
            <a:xfrm>
              <a:off x="4219603" y="4220680"/>
              <a:ext cx="2590800" cy="3175"/>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6" name="Rectangle 622"/>
            <p:cNvSpPr>
              <a:spLocks noChangeArrowheads="1"/>
            </p:cNvSpPr>
            <p:nvPr/>
          </p:nvSpPr>
          <p:spPr bwMode="auto">
            <a:xfrm>
              <a:off x="4219603" y="4223855"/>
              <a:ext cx="2590800" cy="3175"/>
            </a:xfrm>
            <a:prstGeom prst="rect">
              <a:avLst/>
            </a:prstGeom>
            <a:solidFill>
              <a:srgbClr val="95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7" name="Rectangle 623"/>
            <p:cNvSpPr>
              <a:spLocks noChangeArrowheads="1"/>
            </p:cNvSpPr>
            <p:nvPr/>
          </p:nvSpPr>
          <p:spPr bwMode="auto">
            <a:xfrm>
              <a:off x="4219603" y="4227030"/>
              <a:ext cx="2590800" cy="3175"/>
            </a:xfrm>
            <a:prstGeom prst="rect">
              <a:avLst/>
            </a:prstGeom>
            <a:solidFill>
              <a:srgbClr val="998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8" name="Rectangle 624"/>
            <p:cNvSpPr>
              <a:spLocks noChangeArrowheads="1"/>
            </p:cNvSpPr>
            <p:nvPr/>
          </p:nvSpPr>
          <p:spPr bwMode="auto">
            <a:xfrm>
              <a:off x="4219603" y="4230205"/>
              <a:ext cx="2590800" cy="1588"/>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09" name="Rectangle 625"/>
            <p:cNvSpPr>
              <a:spLocks noChangeArrowheads="1"/>
            </p:cNvSpPr>
            <p:nvPr/>
          </p:nvSpPr>
          <p:spPr bwMode="auto">
            <a:xfrm>
              <a:off x="4219603" y="4231792"/>
              <a:ext cx="2590800" cy="3175"/>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0" name="Rectangle 626"/>
            <p:cNvSpPr>
              <a:spLocks noChangeArrowheads="1"/>
            </p:cNvSpPr>
            <p:nvPr/>
          </p:nvSpPr>
          <p:spPr bwMode="auto">
            <a:xfrm>
              <a:off x="4219603" y="4234967"/>
              <a:ext cx="2590800" cy="3175"/>
            </a:xfrm>
            <a:prstGeom prst="rect">
              <a:avLst/>
            </a:prstGeom>
            <a:solidFill>
              <a:srgbClr val="A4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1" name="Rectangle 627"/>
            <p:cNvSpPr>
              <a:spLocks noChangeArrowheads="1"/>
            </p:cNvSpPr>
            <p:nvPr/>
          </p:nvSpPr>
          <p:spPr bwMode="auto">
            <a:xfrm>
              <a:off x="4219603" y="4238142"/>
              <a:ext cx="2590800" cy="3175"/>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2" name="Rectangle 628"/>
            <p:cNvSpPr>
              <a:spLocks noChangeArrowheads="1"/>
            </p:cNvSpPr>
            <p:nvPr/>
          </p:nvSpPr>
          <p:spPr bwMode="auto">
            <a:xfrm>
              <a:off x="4219603" y="4241317"/>
              <a:ext cx="2590800" cy="1588"/>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3" name="Rectangle 629"/>
            <p:cNvSpPr>
              <a:spLocks noChangeArrowheads="1"/>
            </p:cNvSpPr>
            <p:nvPr/>
          </p:nvSpPr>
          <p:spPr bwMode="auto">
            <a:xfrm>
              <a:off x="4219603" y="4242905"/>
              <a:ext cx="2590800" cy="3175"/>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4" name="Rectangle 630"/>
            <p:cNvSpPr>
              <a:spLocks noChangeArrowheads="1"/>
            </p:cNvSpPr>
            <p:nvPr/>
          </p:nvSpPr>
          <p:spPr bwMode="auto">
            <a:xfrm>
              <a:off x="4219603" y="4246080"/>
              <a:ext cx="2590800" cy="3175"/>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5" name="Rectangle 631"/>
            <p:cNvSpPr>
              <a:spLocks noChangeArrowheads="1"/>
            </p:cNvSpPr>
            <p:nvPr/>
          </p:nvSpPr>
          <p:spPr bwMode="auto">
            <a:xfrm>
              <a:off x="4219603" y="4249255"/>
              <a:ext cx="2590800" cy="1588"/>
            </a:xfrm>
            <a:prstGeom prst="rect">
              <a:avLst/>
            </a:prstGeom>
            <a:solidFill>
              <a:srgbClr val="B5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6" name="Rectangle 632"/>
            <p:cNvSpPr>
              <a:spLocks noChangeArrowheads="1"/>
            </p:cNvSpPr>
            <p:nvPr/>
          </p:nvSpPr>
          <p:spPr bwMode="auto">
            <a:xfrm>
              <a:off x="4219603" y="4250842"/>
              <a:ext cx="2590800" cy="3175"/>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7" name="Rectangle 633"/>
            <p:cNvSpPr>
              <a:spLocks noChangeArrowheads="1"/>
            </p:cNvSpPr>
            <p:nvPr/>
          </p:nvSpPr>
          <p:spPr bwMode="auto">
            <a:xfrm>
              <a:off x="4219603" y="4254017"/>
              <a:ext cx="2590800" cy="3175"/>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8" name="Rectangle 634"/>
            <p:cNvSpPr>
              <a:spLocks noChangeArrowheads="1"/>
            </p:cNvSpPr>
            <p:nvPr/>
          </p:nvSpPr>
          <p:spPr bwMode="auto">
            <a:xfrm>
              <a:off x="4219603" y="4257192"/>
              <a:ext cx="2590800" cy="3175"/>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19" name="Rectangle 635"/>
            <p:cNvSpPr>
              <a:spLocks noChangeArrowheads="1"/>
            </p:cNvSpPr>
            <p:nvPr/>
          </p:nvSpPr>
          <p:spPr bwMode="auto">
            <a:xfrm>
              <a:off x="4219603" y="4260367"/>
              <a:ext cx="2590800" cy="1588"/>
            </a:xfrm>
            <a:prstGeom prst="rect">
              <a:avLst/>
            </a:prstGeom>
            <a:solidFill>
              <a:srgbClr val="C1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0" name="Rectangle 636"/>
            <p:cNvSpPr>
              <a:spLocks noChangeArrowheads="1"/>
            </p:cNvSpPr>
            <p:nvPr/>
          </p:nvSpPr>
          <p:spPr bwMode="auto">
            <a:xfrm>
              <a:off x="4219603" y="4261955"/>
              <a:ext cx="2590800" cy="3175"/>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1" name="Rectangle 637"/>
            <p:cNvSpPr>
              <a:spLocks noChangeArrowheads="1"/>
            </p:cNvSpPr>
            <p:nvPr/>
          </p:nvSpPr>
          <p:spPr bwMode="auto">
            <a:xfrm>
              <a:off x="4219603" y="4265130"/>
              <a:ext cx="2590800" cy="3175"/>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2" name="Rectangle 638"/>
            <p:cNvSpPr>
              <a:spLocks noChangeArrowheads="1"/>
            </p:cNvSpPr>
            <p:nvPr/>
          </p:nvSpPr>
          <p:spPr bwMode="auto">
            <a:xfrm>
              <a:off x="4219603" y="4268305"/>
              <a:ext cx="2590800" cy="1588"/>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3" name="Rectangle 639"/>
            <p:cNvSpPr>
              <a:spLocks noChangeArrowheads="1"/>
            </p:cNvSpPr>
            <p:nvPr/>
          </p:nvSpPr>
          <p:spPr bwMode="auto">
            <a:xfrm>
              <a:off x="4219603" y="4269892"/>
              <a:ext cx="2590800" cy="3175"/>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4" name="Rectangle 640"/>
            <p:cNvSpPr>
              <a:spLocks noChangeArrowheads="1"/>
            </p:cNvSpPr>
            <p:nvPr/>
          </p:nvSpPr>
          <p:spPr bwMode="auto">
            <a:xfrm>
              <a:off x="4219603" y="4273067"/>
              <a:ext cx="2590800" cy="3175"/>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5" name="Rectangle 641"/>
            <p:cNvSpPr>
              <a:spLocks noChangeArrowheads="1"/>
            </p:cNvSpPr>
            <p:nvPr/>
          </p:nvSpPr>
          <p:spPr bwMode="auto">
            <a:xfrm>
              <a:off x="4219603" y="4276242"/>
              <a:ext cx="2590800" cy="3175"/>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6" name="Rectangle 642"/>
            <p:cNvSpPr>
              <a:spLocks noChangeArrowheads="1"/>
            </p:cNvSpPr>
            <p:nvPr/>
          </p:nvSpPr>
          <p:spPr bwMode="auto">
            <a:xfrm>
              <a:off x="4219603" y="4279417"/>
              <a:ext cx="2590800" cy="1588"/>
            </a:xfrm>
            <a:prstGeom prst="rect">
              <a:avLst/>
            </a:prstGeom>
            <a:solidFill>
              <a:srgbClr val="D1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7" name="Rectangle 643"/>
            <p:cNvSpPr>
              <a:spLocks noChangeArrowheads="1"/>
            </p:cNvSpPr>
            <p:nvPr/>
          </p:nvSpPr>
          <p:spPr bwMode="auto">
            <a:xfrm>
              <a:off x="4219603" y="4281005"/>
              <a:ext cx="2590800" cy="3175"/>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8" name="Rectangle 644"/>
            <p:cNvSpPr>
              <a:spLocks noChangeArrowheads="1"/>
            </p:cNvSpPr>
            <p:nvPr/>
          </p:nvSpPr>
          <p:spPr bwMode="auto">
            <a:xfrm>
              <a:off x="4219603" y="4284180"/>
              <a:ext cx="2590800" cy="3175"/>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29" name="Rectangle 645"/>
            <p:cNvSpPr>
              <a:spLocks noChangeArrowheads="1"/>
            </p:cNvSpPr>
            <p:nvPr/>
          </p:nvSpPr>
          <p:spPr bwMode="auto">
            <a:xfrm>
              <a:off x="4219603" y="4287355"/>
              <a:ext cx="2590800" cy="3175"/>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0" name="Rectangle 646"/>
            <p:cNvSpPr>
              <a:spLocks noChangeArrowheads="1"/>
            </p:cNvSpPr>
            <p:nvPr/>
          </p:nvSpPr>
          <p:spPr bwMode="auto">
            <a:xfrm>
              <a:off x="4219603" y="4290530"/>
              <a:ext cx="2590800" cy="1588"/>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1" name="Rectangle 647"/>
            <p:cNvSpPr>
              <a:spLocks noChangeArrowheads="1"/>
            </p:cNvSpPr>
            <p:nvPr/>
          </p:nvSpPr>
          <p:spPr bwMode="auto">
            <a:xfrm>
              <a:off x="4219603" y="4292117"/>
              <a:ext cx="2590800"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2" name="Rectangle 648"/>
            <p:cNvSpPr>
              <a:spLocks noChangeArrowheads="1"/>
            </p:cNvSpPr>
            <p:nvPr/>
          </p:nvSpPr>
          <p:spPr bwMode="auto">
            <a:xfrm>
              <a:off x="4219603" y="4295292"/>
              <a:ext cx="2590800"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3" name="Rectangle 649"/>
            <p:cNvSpPr>
              <a:spLocks noChangeArrowheads="1"/>
            </p:cNvSpPr>
            <p:nvPr/>
          </p:nvSpPr>
          <p:spPr bwMode="auto">
            <a:xfrm>
              <a:off x="4219603" y="4298467"/>
              <a:ext cx="2590800" cy="1588"/>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4" name="Rectangle 650"/>
            <p:cNvSpPr>
              <a:spLocks noChangeArrowheads="1"/>
            </p:cNvSpPr>
            <p:nvPr/>
          </p:nvSpPr>
          <p:spPr bwMode="auto">
            <a:xfrm>
              <a:off x="4219603" y="4300055"/>
              <a:ext cx="2590800"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5" name="Rectangle 651"/>
            <p:cNvSpPr>
              <a:spLocks noChangeArrowheads="1"/>
            </p:cNvSpPr>
            <p:nvPr/>
          </p:nvSpPr>
          <p:spPr bwMode="auto">
            <a:xfrm>
              <a:off x="4219603" y="4303230"/>
              <a:ext cx="2590800" cy="3175"/>
            </a:xfrm>
            <a:prstGeom prst="rect">
              <a:avLst/>
            </a:prstGeom>
            <a:solidFill>
              <a:srgbClr val="DC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6" name="Rectangle 652"/>
            <p:cNvSpPr>
              <a:spLocks noChangeArrowheads="1"/>
            </p:cNvSpPr>
            <p:nvPr/>
          </p:nvSpPr>
          <p:spPr bwMode="auto">
            <a:xfrm>
              <a:off x="4219603" y="4306405"/>
              <a:ext cx="2590800" cy="3175"/>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7" name="Rectangle 653"/>
            <p:cNvSpPr>
              <a:spLocks noChangeArrowheads="1"/>
            </p:cNvSpPr>
            <p:nvPr/>
          </p:nvSpPr>
          <p:spPr bwMode="auto">
            <a:xfrm>
              <a:off x="4219603" y="4309580"/>
              <a:ext cx="2590800" cy="476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8" name="Rectangle 654"/>
            <p:cNvSpPr>
              <a:spLocks noChangeArrowheads="1"/>
            </p:cNvSpPr>
            <p:nvPr/>
          </p:nvSpPr>
          <p:spPr bwMode="auto">
            <a:xfrm>
              <a:off x="4219603" y="4314342"/>
              <a:ext cx="2590800" cy="6350"/>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39" name="Rectangle 655"/>
            <p:cNvSpPr>
              <a:spLocks noChangeArrowheads="1"/>
            </p:cNvSpPr>
            <p:nvPr/>
          </p:nvSpPr>
          <p:spPr bwMode="auto">
            <a:xfrm>
              <a:off x="4219603" y="4320692"/>
              <a:ext cx="2590800" cy="1588"/>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0" name="Rectangle 656"/>
            <p:cNvSpPr>
              <a:spLocks noChangeArrowheads="1"/>
            </p:cNvSpPr>
            <p:nvPr/>
          </p:nvSpPr>
          <p:spPr bwMode="auto">
            <a:xfrm>
              <a:off x="4219603" y="4322280"/>
              <a:ext cx="2590800" cy="6350"/>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1" name="Rectangle 657"/>
            <p:cNvSpPr>
              <a:spLocks noChangeArrowheads="1"/>
            </p:cNvSpPr>
            <p:nvPr/>
          </p:nvSpPr>
          <p:spPr bwMode="auto">
            <a:xfrm>
              <a:off x="4219603" y="4328630"/>
              <a:ext cx="2590800" cy="476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2" name="Rectangle 658"/>
            <p:cNvSpPr>
              <a:spLocks noChangeArrowheads="1"/>
            </p:cNvSpPr>
            <p:nvPr/>
          </p:nvSpPr>
          <p:spPr bwMode="auto">
            <a:xfrm>
              <a:off x="4219603" y="4333392"/>
              <a:ext cx="2590800" cy="6350"/>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3" name="Rectangle 659"/>
            <p:cNvSpPr>
              <a:spLocks noChangeArrowheads="1"/>
            </p:cNvSpPr>
            <p:nvPr/>
          </p:nvSpPr>
          <p:spPr bwMode="auto">
            <a:xfrm>
              <a:off x="4219603" y="4339742"/>
              <a:ext cx="2590800" cy="1588"/>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4" name="Rectangle 660"/>
            <p:cNvSpPr>
              <a:spLocks noChangeArrowheads="1"/>
            </p:cNvSpPr>
            <p:nvPr/>
          </p:nvSpPr>
          <p:spPr bwMode="auto">
            <a:xfrm>
              <a:off x="4219603" y="4341330"/>
              <a:ext cx="2590800" cy="3175"/>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5" name="Rectangle 661"/>
            <p:cNvSpPr>
              <a:spLocks noChangeArrowheads="1"/>
            </p:cNvSpPr>
            <p:nvPr/>
          </p:nvSpPr>
          <p:spPr bwMode="auto">
            <a:xfrm>
              <a:off x="4219603" y="4344505"/>
              <a:ext cx="2590800"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6" name="Rectangle 662"/>
            <p:cNvSpPr>
              <a:spLocks noChangeArrowheads="1"/>
            </p:cNvSpPr>
            <p:nvPr/>
          </p:nvSpPr>
          <p:spPr bwMode="auto">
            <a:xfrm>
              <a:off x="4219603" y="4347680"/>
              <a:ext cx="2590800"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7" name="Rectangle 663"/>
            <p:cNvSpPr>
              <a:spLocks noChangeArrowheads="1"/>
            </p:cNvSpPr>
            <p:nvPr/>
          </p:nvSpPr>
          <p:spPr bwMode="auto">
            <a:xfrm>
              <a:off x="4219603" y="4350855"/>
              <a:ext cx="2590800" cy="1588"/>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8" name="Rectangle 664"/>
            <p:cNvSpPr>
              <a:spLocks noChangeArrowheads="1"/>
            </p:cNvSpPr>
            <p:nvPr/>
          </p:nvSpPr>
          <p:spPr bwMode="auto">
            <a:xfrm>
              <a:off x="4219603" y="4352442"/>
              <a:ext cx="2590800" cy="3175"/>
            </a:xfrm>
            <a:prstGeom prst="rect">
              <a:avLst/>
            </a:prstGeom>
            <a:solidFill>
              <a:srgbClr val="D6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49" name="Rectangle 665"/>
            <p:cNvSpPr>
              <a:spLocks noChangeArrowheads="1"/>
            </p:cNvSpPr>
            <p:nvPr/>
          </p:nvSpPr>
          <p:spPr bwMode="auto">
            <a:xfrm>
              <a:off x="4219603" y="4355617"/>
              <a:ext cx="2590800" cy="3175"/>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0" name="Rectangle 666"/>
            <p:cNvSpPr>
              <a:spLocks noChangeArrowheads="1"/>
            </p:cNvSpPr>
            <p:nvPr/>
          </p:nvSpPr>
          <p:spPr bwMode="auto">
            <a:xfrm>
              <a:off x="4219603" y="4358792"/>
              <a:ext cx="2590800" cy="1588"/>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1" name="Rectangle 667"/>
            <p:cNvSpPr>
              <a:spLocks noChangeArrowheads="1"/>
            </p:cNvSpPr>
            <p:nvPr/>
          </p:nvSpPr>
          <p:spPr bwMode="auto">
            <a:xfrm>
              <a:off x="4219603" y="4360380"/>
              <a:ext cx="2590800" cy="3175"/>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2" name="Rectangle 668"/>
            <p:cNvSpPr>
              <a:spLocks noChangeArrowheads="1"/>
            </p:cNvSpPr>
            <p:nvPr/>
          </p:nvSpPr>
          <p:spPr bwMode="auto">
            <a:xfrm>
              <a:off x="4219603" y="4363555"/>
              <a:ext cx="2590800" cy="3175"/>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3" name="Rectangle 669"/>
            <p:cNvSpPr>
              <a:spLocks noChangeArrowheads="1"/>
            </p:cNvSpPr>
            <p:nvPr/>
          </p:nvSpPr>
          <p:spPr bwMode="auto">
            <a:xfrm>
              <a:off x="4219603" y="4366730"/>
              <a:ext cx="2590800" cy="3175"/>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4" name="Rectangle 670"/>
            <p:cNvSpPr>
              <a:spLocks noChangeArrowheads="1"/>
            </p:cNvSpPr>
            <p:nvPr/>
          </p:nvSpPr>
          <p:spPr bwMode="auto">
            <a:xfrm>
              <a:off x="4219603" y="4369905"/>
              <a:ext cx="2590800" cy="1588"/>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5" name="Rectangle 671"/>
            <p:cNvSpPr>
              <a:spLocks noChangeArrowheads="1"/>
            </p:cNvSpPr>
            <p:nvPr/>
          </p:nvSpPr>
          <p:spPr bwMode="auto">
            <a:xfrm>
              <a:off x="4219603" y="4371492"/>
              <a:ext cx="2590800" cy="3175"/>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6" name="Rectangle 672"/>
            <p:cNvSpPr>
              <a:spLocks noChangeArrowheads="1"/>
            </p:cNvSpPr>
            <p:nvPr/>
          </p:nvSpPr>
          <p:spPr bwMode="auto">
            <a:xfrm>
              <a:off x="4219603" y="4374667"/>
              <a:ext cx="2590800" cy="3175"/>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7" name="Rectangle 673"/>
            <p:cNvSpPr>
              <a:spLocks noChangeArrowheads="1"/>
            </p:cNvSpPr>
            <p:nvPr/>
          </p:nvSpPr>
          <p:spPr bwMode="auto">
            <a:xfrm>
              <a:off x="4219603" y="4377842"/>
              <a:ext cx="2590800" cy="3175"/>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8" name="Rectangle 674"/>
            <p:cNvSpPr>
              <a:spLocks noChangeArrowheads="1"/>
            </p:cNvSpPr>
            <p:nvPr/>
          </p:nvSpPr>
          <p:spPr bwMode="auto">
            <a:xfrm>
              <a:off x="4219603" y="4381017"/>
              <a:ext cx="2590800" cy="1588"/>
            </a:xfrm>
            <a:prstGeom prst="rect">
              <a:avLst/>
            </a:prstGeom>
            <a:solidFill>
              <a:srgbClr val="C2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59" name="Rectangle 675"/>
            <p:cNvSpPr>
              <a:spLocks noChangeArrowheads="1"/>
            </p:cNvSpPr>
            <p:nvPr/>
          </p:nvSpPr>
          <p:spPr bwMode="auto">
            <a:xfrm>
              <a:off x="4219603" y="4382605"/>
              <a:ext cx="2590800" cy="3175"/>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0" name="Rectangle 676"/>
            <p:cNvSpPr>
              <a:spLocks noChangeArrowheads="1"/>
            </p:cNvSpPr>
            <p:nvPr/>
          </p:nvSpPr>
          <p:spPr bwMode="auto">
            <a:xfrm>
              <a:off x="4219603" y="4385780"/>
              <a:ext cx="2590800" cy="3175"/>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1" name="Rectangle 677"/>
            <p:cNvSpPr>
              <a:spLocks noChangeArrowheads="1"/>
            </p:cNvSpPr>
            <p:nvPr/>
          </p:nvSpPr>
          <p:spPr bwMode="auto">
            <a:xfrm>
              <a:off x="4219603" y="4388955"/>
              <a:ext cx="2590800" cy="1588"/>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2" name="Rectangle 678"/>
            <p:cNvSpPr>
              <a:spLocks noChangeArrowheads="1"/>
            </p:cNvSpPr>
            <p:nvPr/>
          </p:nvSpPr>
          <p:spPr bwMode="auto">
            <a:xfrm>
              <a:off x="4219603" y="4390542"/>
              <a:ext cx="2590800" cy="3175"/>
            </a:xfrm>
            <a:prstGeom prst="rect">
              <a:avLst/>
            </a:prstGeom>
            <a:solidFill>
              <a:srgbClr val="B6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3" name="Rectangle 679"/>
            <p:cNvSpPr>
              <a:spLocks noChangeArrowheads="1"/>
            </p:cNvSpPr>
            <p:nvPr/>
          </p:nvSpPr>
          <p:spPr bwMode="auto">
            <a:xfrm>
              <a:off x="4219603" y="4393717"/>
              <a:ext cx="2590800" cy="3175"/>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4" name="Rectangle 680"/>
            <p:cNvSpPr>
              <a:spLocks noChangeArrowheads="1"/>
            </p:cNvSpPr>
            <p:nvPr/>
          </p:nvSpPr>
          <p:spPr bwMode="auto">
            <a:xfrm>
              <a:off x="4219603" y="4396892"/>
              <a:ext cx="2590800" cy="3175"/>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5" name="Rectangle 681"/>
            <p:cNvSpPr>
              <a:spLocks noChangeArrowheads="1"/>
            </p:cNvSpPr>
            <p:nvPr/>
          </p:nvSpPr>
          <p:spPr bwMode="auto">
            <a:xfrm>
              <a:off x="4219603" y="4400067"/>
              <a:ext cx="2590800" cy="1588"/>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6" name="Rectangle 682"/>
            <p:cNvSpPr>
              <a:spLocks noChangeArrowheads="1"/>
            </p:cNvSpPr>
            <p:nvPr/>
          </p:nvSpPr>
          <p:spPr bwMode="auto">
            <a:xfrm>
              <a:off x="4219603" y="4401655"/>
              <a:ext cx="2590800" cy="3175"/>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7" name="Rectangle 683"/>
            <p:cNvSpPr>
              <a:spLocks noChangeArrowheads="1"/>
            </p:cNvSpPr>
            <p:nvPr/>
          </p:nvSpPr>
          <p:spPr bwMode="auto">
            <a:xfrm>
              <a:off x="4219603" y="4404830"/>
              <a:ext cx="2590800" cy="3175"/>
            </a:xfrm>
            <a:prstGeom prst="rect">
              <a:avLst/>
            </a:prstGeom>
            <a:solidFill>
              <a:srgbClr val="A5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8" name="Rectangle 684"/>
            <p:cNvSpPr>
              <a:spLocks noChangeArrowheads="1"/>
            </p:cNvSpPr>
            <p:nvPr/>
          </p:nvSpPr>
          <p:spPr bwMode="auto">
            <a:xfrm>
              <a:off x="4219603" y="4408005"/>
              <a:ext cx="2590800" cy="3175"/>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69" name="Rectangle 685"/>
            <p:cNvSpPr>
              <a:spLocks noChangeArrowheads="1"/>
            </p:cNvSpPr>
            <p:nvPr/>
          </p:nvSpPr>
          <p:spPr bwMode="auto">
            <a:xfrm>
              <a:off x="4219603" y="4411180"/>
              <a:ext cx="2590800" cy="1588"/>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0" name="Rectangle 686"/>
            <p:cNvSpPr>
              <a:spLocks noChangeArrowheads="1"/>
            </p:cNvSpPr>
            <p:nvPr/>
          </p:nvSpPr>
          <p:spPr bwMode="auto">
            <a:xfrm>
              <a:off x="4219603" y="4412767"/>
              <a:ext cx="2590800" cy="3175"/>
            </a:xfrm>
            <a:prstGeom prst="rect">
              <a:avLst/>
            </a:prstGeom>
            <a:solidFill>
              <a:srgbClr val="998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1" name="Rectangle 687"/>
            <p:cNvSpPr>
              <a:spLocks noChangeArrowheads="1"/>
            </p:cNvSpPr>
            <p:nvPr/>
          </p:nvSpPr>
          <p:spPr bwMode="auto">
            <a:xfrm>
              <a:off x="4219603" y="4415942"/>
              <a:ext cx="2590800" cy="3175"/>
            </a:xfrm>
            <a:prstGeom prst="rect">
              <a:avLst/>
            </a:prstGeom>
            <a:solidFill>
              <a:srgbClr val="96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2" name="Rectangle 688"/>
            <p:cNvSpPr>
              <a:spLocks noChangeArrowheads="1"/>
            </p:cNvSpPr>
            <p:nvPr/>
          </p:nvSpPr>
          <p:spPr bwMode="auto">
            <a:xfrm>
              <a:off x="4219603" y="4419117"/>
              <a:ext cx="2590800" cy="1588"/>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3" name="Rectangle 689"/>
            <p:cNvSpPr>
              <a:spLocks noChangeArrowheads="1"/>
            </p:cNvSpPr>
            <p:nvPr/>
          </p:nvSpPr>
          <p:spPr bwMode="auto">
            <a:xfrm>
              <a:off x="4219603" y="4420705"/>
              <a:ext cx="2590800" cy="3175"/>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4" name="Rectangle 690"/>
            <p:cNvSpPr>
              <a:spLocks noChangeArrowheads="1"/>
            </p:cNvSpPr>
            <p:nvPr/>
          </p:nvSpPr>
          <p:spPr bwMode="auto">
            <a:xfrm>
              <a:off x="4219603" y="4423880"/>
              <a:ext cx="2590800" cy="3175"/>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5" name="Rectangle 691"/>
            <p:cNvSpPr>
              <a:spLocks noChangeArrowheads="1"/>
            </p:cNvSpPr>
            <p:nvPr/>
          </p:nvSpPr>
          <p:spPr bwMode="auto">
            <a:xfrm>
              <a:off x="4219603" y="4427055"/>
              <a:ext cx="2590800" cy="3175"/>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6" name="Rectangle 692"/>
            <p:cNvSpPr>
              <a:spLocks noChangeArrowheads="1"/>
            </p:cNvSpPr>
            <p:nvPr/>
          </p:nvSpPr>
          <p:spPr bwMode="auto">
            <a:xfrm>
              <a:off x="4219603" y="4430230"/>
              <a:ext cx="2590800" cy="1588"/>
            </a:xfrm>
            <a:prstGeom prst="rect">
              <a:avLst/>
            </a:prstGeom>
            <a:solidFill>
              <a:srgbClr val="82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7" name="Rectangle 693"/>
            <p:cNvSpPr>
              <a:spLocks noChangeArrowheads="1"/>
            </p:cNvSpPr>
            <p:nvPr/>
          </p:nvSpPr>
          <p:spPr bwMode="auto">
            <a:xfrm>
              <a:off x="4219603" y="4431817"/>
              <a:ext cx="2590800" cy="3175"/>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8" name="Rectangle 694"/>
            <p:cNvSpPr>
              <a:spLocks noChangeArrowheads="1"/>
            </p:cNvSpPr>
            <p:nvPr/>
          </p:nvSpPr>
          <p:spPr bwMode="auto">
            <a:xfrm>
              <a:off x="4219603" y="4434992"/>
              <a:ext cx="2590800" cy="3175"/>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79" name="Rectangle 695"/>
            <p:cNvSpPr>
              <a:spLocks noChangeArrowheads="1"/>
            </p:cNvSpPr>
            <p:nvPr/>
          </p:nvSpPr>
          <p:spPr bwMode="auto">
            <a:xfrm>
              <a:off x="4219603" y="4438167"/>
              <a:ext cx="2590800" cy="3175"/>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0" name="Rectangle 696"/>
            <p:cNvSpPr>
              <a:spLocks noChangeArrowheads="1"/>
            </p:cNvSpPr>
            <p:nvPr/>
          </p:nvSpPr>
          <p:spPr bwMode="auto">
            <a:xfrm>
              <a:off x="4219603" y="4441342"/>
              <a:ext cx="2590800" cy="1588"/>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1" name="Rectangle 697"/>
            <p:cNvSpPr>
              <a:spLocks noChangeArrowheads="1"/>
            </p:cNvSpPr>
            <p:nvPr/>
          </p:nvSpPr>
          <p:spPr bwMode="auto">
            <a:xfrm>
              <a:off x="4219603" y="4442930"/>
              <a:ext cx="2590800" cy="3175"/>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2" name="Rectangle 698"/>
            <p:cNvSpPr>
              <a:spLocks noChangeArrowheads="1"/>
            </p:cNvSpPr>
            <p:nvPr/>
          </p:nvSpPr>
          <p:spPr bwMode="auto">
            <a:xfrm>
              <a:off x="4219603" y="4446105"/>
              <a:ext cx="2590800" cy="3175"/>
            </a:xfrm>
            <a:prstGeom prst="rect">
              <a:avLst/>
            </a:prstGeom>
            <a:solidFill>
              <a:srgbClr val="6C6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3" name="Rectangle 699"/>
            <p:cNvSpPr>
              <a:spLocks noChangeArrowheads="1"/>
            </p:cNvSpPr>
            <p:nvPr/>
          </p:nvSpPr>
          <p:spPr bwMode="auto">
            <a:xfrm>
              <a:off x="4219603" y="4449280"/>
              <a:ext cx="2590800" cy="1588"/>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4" name="Rectangle 700"/>
            <p:cNvSpPr>
              <a:spLocks noChangeArrowheads="1"/>
            </p:cNvSpPr>
            <p:nvPr/>
          </p:nvSpPr>
          <p:spPr bwMode="auto">
            <a:xfrm>
              <a:off x="4219603" y="4450867"/>
              <a:ext cx="2590800" cy="3175"/>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5" name="Rectangle 701"/>
            <p:cNvSpPr>
              <a:spLocks noChangeArrowheads="1"/>
            </p:cNvSpPr>
            <p:nvPr/>
          </p:nvSpPr>
          <p:spPr bwMode="auto">
            <a:xfrm>
              <a:off x="4219603" y="4454042"/>
              <a:ext cx="2590800" cy="3175"/>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6" name="Rectangle 702"/>
            <p:cNvSpPr>
              <a:spLocks noChangeArrowheads="1"/>
            </p:cNvSpPr>
            <p:nvPr/>
          </p:nvSpPr>
          <p:spPr bwMode="auto">
            <a:xfrm>
              <a:off x="4219603" y="4457217"/>
              <a:ext cx="2590800" cy="3175"/>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7" name="Rectangle 703"/>
            <p:cNvSpPr>
              <a:spLocks noChangeArrowheads="1"/>
            </p:cNvSpPr>
            <p:nvPr/>
          </p:nvSpPr>
          <p:spPr bwMode="auto">
            <a:xfrm>
              <a:off x="4219603" y="4460392"/>
              <a:ext cx="2590800" cy="1588"/>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8" name="Rectangle 704"/>
            <p:cNvSpPr>
              <a:spLocks noChangeArrowheads="1"/>
            </p:cNvSpPr>
            <p:nvPr/>
          </p:nvSpPr>
          <p:spPr bwMode="auto">
            <a:xfrm>
              <a:off x="4219603" y="4461980"/>
              <a:ext cx="2590800" cy="3175"/>
            </a:xfrm>
            <a:prstGeom prst="rect">
              <a:avLst/>
            </a:prstGeom>
            <a:solidFill>
              <a:srgbClr val="5A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89" name="Rectangle 705"/>
            <p:cNvSpPr>
              <a:spLocks noChangeArrowheads="1"/>
            </p:cNvSpPr>
            <p:nvPr/>
          </p:nvSpPr>
          <p:spPr bwMode="auto">
            <a:xfrm>
              <a:off x="4219603" y="4465155"/>
              <a:ext cx="2590800" cy="3175"/>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0" name="Rectangle 706"/>
            <p:cNvSpPr>
              <a:spLocks noChangeArrowheads="1"/>
            </p:cNvSpPr>
            <p:nvPr/>
          </p:nvSpPr>
          <p:spPr bwMode="auto">
            <a:xfrm>
              <a:off x="4219603" y="4468330"/>
              <a:ext cx="2590800" cy="1588"/>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1" name="Rectangle 707"/>
            <p:cNvSpPr>
              <a:spLocks noChangeArrowheads="1"/>
            </p:cNvSpPr>
            <p:nvPr/>
          </p:nvSpPr>
          <p:spPr bwMode="auto">
            <a:xfrm>
              <a:off x="4219603" y="4469917"/>
              <a:ext cx="2590800" cy="3175"/>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2" name="Rectangle 708"/>
            <p:cNvSpPr>
              <a:spLocks noChangeArrowheads="1"/>
            </p:cNvSpPr>
            <p:nvPr/>
          </p:nvSpPr>
          <p:spPr bwMode="auto">
            <a:xfrm>
              <a:off x="4219603" y="4473092"/>
              <a:ext cx="2590800" cy="3175"/>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3" name="Rectangle 709"/>
            <p:cNvSpPr>
              <a:spLocks noChangeArrowheads="1"/>
            </p:cNvSpPr>
            <p:nvPr/>
          </p:nvSpPr>
          <p:spPr bwMode="auto">
            <a:xfrm>
              <a:off x="4219603" y="4476267"/>
              <a:ext cx="2590800"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4" name="Rectangle 710"/>
            <p:cNvSpPr>
              <a:spLocks noChangeArrowheads="1"/>
            </p:cNvSpPr>
            <p:nvPr/>
          </p:nvSpPr>
          <p:spPr bwMode="auto">
            <a:xfrm>
              <a:off x="4219603" y="4479442"/>
              <a:ext cx="2590800" cy="1588"/>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295" name="Rectangle 711"/>
            <p:cNvSpPr>
              <a:spLocks noChangeArrowheads="1"/>
            </p:cNvSpPr>
            <p:nvPr/>
          </p:nvSpPr>
          <p:spPr bwMode="auto">
            <a:xfrm>
              <a:off x="4219603" y="4481030"/>
              <a:ext cx="2590800" cy="3175"/>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pic>
          <p:nvPicPr>
            <p:cNvPr id="296" name="Picture 713"/>
            <p:cNvPicPr>
              <a:picLocks noChangeAspect="1" noChangeArrowheads="1"/>
            </p:cNvPicPr>
            <p:nvPr/>
          </p:nvPicPr>
          <p:blipFill>
            <a:blip r:embed="rId16" cstate="print"/>
            <a:srcRect/>
            <a:stretch>
              <a:fillRect/>
            </a:stretch>
          </p:blipFill>
          <p:spPr bwMode="auto">
            <a:xfrm>
              <a:off x="3231515" y="3696275"/>
              <a:ext cx="901700" cy="565150"/>
            </a:xfrm>
            <a:prstGeom prst="rect">
              <a:avLst/>
            </a:prstGeom>
            <a:noFill/>
            <a:ln w="9525">
              <a:noFill/>
              <a:miter lim="800000"/>
              <a:headEnd/>
              <a:tailEnd/>
            </a:ln>
          </p:spPr>
        </p:pic>
        <p:pic>
          <p:nvPicPr>
            <p:cNvPr id="297" name="Picture 727"/>
            <p:cNvPicPr>
              <a:picLocks noChangeAspect="1" noChangeArrowheads="1"/>
            </p:cNvPicPr>
            <p:nvPr/>
          </p:nvPicPr>
          <p:blipFill>
            <a:blip r:embed="rId3" cstate="print"/>
            <a:srcRect/>
            <a:stretch>
              <a:fillRect/>
            </a:stretch>
          </p:blipFill>
          <p:spPr bwMode="auto">
            <a:xfrm>
              <a:off x="8162953" y="3544405"/>
              <a:ext cx="1001713" cy="641350"/>
            </a:xfrm>
            <a:prstGeom prst="rect">
              <a:avLst/>
            </a:prstGeom>
            <a:noFill/>
            <a:ln w="9525">
              <a:noFill/>
              <a:miter lim="800000"/>
              <a:headEnd/>
              <a:tailEnd/>
            </a:ln>
          </p:spPr>
        </p:pic>
        <p:pic>
          <p:nvPicPr>
            <p:cNvPr id="298" name="Picture 730"/>
            <p:cNvPicPr>
              <a:picLocks noChangeAspect="1" noChangeArrowheads="1"/>
            </p:cNvPicPr>
            <p:nvPr/>
          </p:nvPicPr>
          <p:blipFill>
            <a:blip r:embed="rId4" cstate="print"/>
            <a:srcRect/>
            <a:stretch>
              <a:fillRect/>
            </a:stretch>
          </p:blipFill>
          <p:spPr bwMode="auto">
            <a:xfrm>
              <a:off x="8328053" y="2536342"/>
              <a:ext cx="561975" cy="384175"/>
            </a:xfrm>
            <a:prstGeom prst="rect">
              <a:avLst/>
            </a:prstGeom>
            <a:noFill/>
            <a:ln w="9525">
              <a:noFill/>
              <a:miter lim="800000"/>
              <a:headEnd/>
              <a:tailEnd/>
            </a:ln>
          </p:spPr>
        </p:pic>
        <p:pic>
          <p:nvPicPr>
            <p:cNvPr id="299" name="Picture 731"/>
            <p:cNvPicPr>
              <a:picLocks noChangeAspect="1" noChangeArrowheads="1"/>
            </p:cNvPicPr>
            <p:nvPr/>
          </p:nvPicPr>
          <p:blipFill>
            <a:blip r:embed="rId5" cstate="print"/>
            <a:srcRect/>
            <a:stretch>
              <a:fillRect/>
            </a:stretch>
          </p:blipFill>
          <p:spPr bwMode="auto">
            <a:xfrm>
              <a:off x="8335990" y="2955442"/>
              <a:ext cx="708025" cy="608013"/>
            </a:xfrm>
            <a:prstGeom prst="rect">
              <a:avLst/>
            </a:prstGeom>
            <a:noFill/>
            <a:ln w="9525">
              <a:noFill/>
              <a:miter lim="800000"/>
              <a:headEnd/>
              <a:tailEnd/>
            </a:ln>
          </p:spPr>
        </p:pic>
        <p:sp>
          <p:nvSpPr>
            <p:cNvPr id="300" name="Rectangle 961"/>
            <p:cNvSpPr>
              <a:spLocks noChangeArrowheads="1"/>
            </p:cNvSpPr>
            <p:nvPr/>
          </p:nvSpPr>
          <p:spPr bwMode="auto">
            <a:xfrm>
              <a:off x="6967565" y="2098192"/>
              <a:ext cx="2592388" cy="1588"/>
            </a:xfrm>
            <a:prstGeom prst="rect">
              <a:avLst/>
            </a:prstGeom>
            <a:solidFill>
              <a:srgbClr val="4E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1" name="Rectangle 962"/>
            <p:cNvSpPr>
              <a:spLocks noChangeArrowheads="1"/>
            </p:cNvSpPr>
            <p:nvPr/>
          </p:nvSpPr>
          <p:spPr bwMode="auto">
            <a:xfrm>
              <a:off x="6967565" y="2099780"/>
              <a:ext cx="2592388" cy="3175"/>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2" name="Rectangle 963"/>
            <p:cNvSpPr>
              <a:spLocks noChangeArrowheads="1"/>
            </p:cNvSpPr>
            <p:nvPr/>
          </p:nvSpPr>
          <p:spPr bwMode="auto">
            <a:xfrm>
              <a:off x="6967565" y="2102955"/>
              <a:ext cx="2592388"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3" name="Rectangle 964"/>
            <p:cNvSpPr>
              <a:spLocks noChangeArrowheads="1"/>
            </p:cNvSpPr>
            <p:nvPr/>
          </p:nvSpPr>
          <p:spPr bwMode="auto">
            <a:xfrm>
              <a:off x="6967565" y="2106130"/>
              <a:ext cx="2592388" cy="3175"/>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4" name="Rectangle 965"/>
            <p:cNvSpPr>
              <a:spLocks noChangeArrowheads="1"/>
            </p:cNvSpPr>
            <p:nvPr/>
          </p:nvSpPr>
          <p:spPr bwMode="auto">
            <a:xfrm>
              <a:off x="6967565" y="2109305"/>
              <a:ext cx="2592388" cy="1588"/>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5" name="Rectangle 966"/>
            <p:cNvSpPr>
              <a:spLocks noChangeArrowheads="1"/>
            </p:cNvSpPr>
            <p:nvPr/>
          </p:nvSpPr>
          <p:spPr bwMode="auto">
            <a:xfrm>
              <a:off x="6967565" y="2110892"/>
              <a:ext cx="2592388" cy="3175"/>
            </a:xfrm>
            <a:prstGeom prst="rect">
              <a:avLst/>
            </a:prstGeom>
            <a:solidFill>
              <a:srgbClr val="55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6" name="Rectangle 967"/>
            <p:cNvSpPr>
              <a:spLocks noChangeArrowheads="1"/>
            </p:cNvSpPr>
            <p:nvPr/>
          </p:nvSpPr>
          <p:spPr bwMode="auto">
            <a:xfrm>
              <a:off x="6967565" y="2114067"/>
              <a:ext cx="2592388" cy="3175"/>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7" name="Rectangle 968"/>
            <p:cNvSpPr>
              <a:spLocks noChangeArrowheads="1"/>
            </p:cNvSpPr>
            <p:nvPr/>
          </p:nvSpPr>
          <p:spPr bwMode="auto">
            <a:xfrm>
              <a:off x="6967565" y="2117242"/>
              <a:ext cx="2592388" cy="3175"/>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8" name="Rectangle 969"/>
            <p:cNvSpPr>
              <a:spLocks noChangeArrowheads="1"/>
            </p:cNvSpPr>
            <p:nvPr/>
          </p:nvSpPr>
          <p:spPr bwMode="auto">
            <a:xfrm>
              <a:off x="6967565" y="2120417"/>
              <a:ext cx="2592388" cy="1588"/>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09" name="Rectangle 970"/>
            <p:cNvSpPr>
              <a:spLocks noChangeArrowheads="1"/>
            </p:cNvSpPr>
            <p:nvPr/>
          </p:nvSpPr>
          <p:spPr bwMode="auto">
            <a:xfrm>
              <a:off x="6967565" y="2122005"/>
              <a:ext cx="2592388" cy="3175"/>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0" name="Rectangle 971"/>
            <p:cNvSpPr>
              <a:spLocks noChangeArrowheads="1"/>
            </p:cNvSpPr>
            <p:nvPr/>
          </p:nvSpPr>
          <p:spPr bwMode="auto">
            <a:xfrm>
              <a:off x="6967565" y="2125180"/>
              <a:ext cx="2592388" cy="3175"/>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1" name="Rectangle 972"/>
            <p:cNvSpPr>
              <a:spLocks noChangeArrowheads="1"/>
            </p:cNvSpPr>
            <p:nvPr/>
          </p:nvSpPr>
          <p:spPr bwMode="auto">
            <a:xfrm>
              <a:off x="6967565" y="2128355"/>
              <a:ext cx="2592388" cy="1588"/>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2" name="Rectangle 973"/>
            <p:cNvSpPr>
              <a:spLocks noChangeArrowheads="1"/>
            </p:cNvSpPr>
            <p:nvPr/>
          </p:nvSpPr>
          <p:spPr bwMode="auto">
            <a:xfrm>
              <a:off x="6967565" y="2129942"/>
              <a:ext cx="2592388" cy="3175"/>
            </a:xfrm>
            <a:prstGeom prst="rect">
              <a:avLst/>
            </a:prstGeom>
            <a:solidFill>
              <a:srgbClr val="676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3" name="Rectangle 974"/>
            <p:cNvSpPr>
              <a:spLocks noChangeArrowheads="1"/>
            </p:cNvSpPr>
            <p:nvPr/>
          </p:nvSpPr>
          <p:spPr bwMode="auto">
            <a:xfrm>
              <a:off x="6967565" y="2133117"/>
              <a:ext cx="2592388" cy="3175"/>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4" name="Rectangle 975"/>
            <p:cNvSpPr>
              <a:spLocks noChangeArrowheads="1"/>
            </p:cNvSpPr>
            <p:nvPr/>
          </p:nvSpPr>
          <p:spPr bwMode="auto">
            <a:xfrm>
              <a:off x="6967565" y="2136292"/>
              <a:ext cx="2592388" cy="3175"/>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5" name="Rectangle 976"/>
            <p:cNvSpPr>
              <a:spLocks noChangeArrowheads="1"/>
            </p:cNvSpPr>
            <p:nvPr/>
          </p:nvSpPr>
          <p:spPr bwMode="auto">
            <a:xfrm>
              <a:off x="6967565" y="2139467"/>
              <a:ext cx="2592388" cy="1588"/>
            </a:xfrm>
            <a:prstGeom prst="rect">
              <a:avLst/>
            </a:prstGeom>
            <a:solidFill>
              <a:srgbClr val="716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6" name="Rectangle 977"/>
            <p:cNvSpPr>
              <a:spLocks noChangeArrowheads="1"/>
            </p:cNvSpPr>
            <p:nvPr/>
          </p:nvSpPr>
          <p:spPr bwMode="auto">
            <a:xfrm>
              <a:off x="6967565" y="2141055"/>
              <a:ext cx="2592388" cy="3175"/>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7" name="Rectangle 978"/>
            <p:cNvSpPr>
              <a:spLocks noChangeArrowheads="1"/>
            </p:cNvSpPr>
            <p:nvPr/>
          </p:nvSpPr>
          <p:spPr bwMode="auto">
            <a:xfrm>
              <a:off x="6967565" y="2144230"/>
              <a:ext cx="2592388" cy="3175"/>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8" name="Rectangle 979"/>
            <p:cNvSpPr>
              <a:spLocks noChangeArrowheads="1"/>
            </p:cNvSpPr>
            <p:nvPr/>
          </p:nvSpPr>
          <p:spPr bwMode="auto">
            <a:xfrm>
              <a:off x="6967565" y="2147405"/>
              <a:ext cx="2592388" cy="1588"/>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19" name="Rectangle 980"/>
            <p:cNvSpPr>
              <a:spLocks noChangeArrowheads="1"/>
            </p:cNvSpPr>
            <p:nvPr/>
          </p:nvSpPr>
          <p:spPr bwMode="auto">
            <a:xfrm>
              <a:off x="6967565" y="2148992"/>
              <a:ext cx="2592388" cy="3175"/>
            </a:xfrm>
            <a:prstGeom prst="rect">
              <a:avLst/>
            </a:prstGeom>
            <a:solidFill>
              <a:srgbClr val="807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0" name="Rectangle 981"/>
            <p:cNvSpPr>
              <a:spLocks noChangeArrowheads="1"/>
            </p:cNvSpPr>
            <p:nvPr/>
          </p:nvSpPr>
          <p:spPr bwMode="auto">
            <a:xfrm>
              <a:off x="6967565" y="2152167"/>
              <a:ext cx="2592388" cy="3175"/>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1" name="Rectangle 982"/>
            <p:cNvSpPr>
              <a:spLocks noChangeArrowheads="1"/>
            </p:cNvSpPr>
            <p:nvPr/>
          </p:nvSpPr>
          <p:spPr bwMode="auto">
            <a:xfrm>
              <a:off x="6967565" y="2155342"/>
              <a:ext cx="2592388" cy="3175"/>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2" name="Rectangle 983"/>
            <p:cNvSpPr>
              <a:spLocks noChangeArrowheads="1"/>
            </p:cNvSpPr>
            <p:nvPr/>
          </p:nvSpPr>
          <p:spPr bwMode="auto">
            <a:xfrm>
              <a:off x="6967565" y="2158517"/>
              <a:ext cx="2592388" cy="1588"/>
            </a:xfrm>
            <a:prstGeom prst="rect">
              <a:avLst/>
            </a:prstGeom>
            <a:solidFill>
              <a:srgbClr val="8B7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3" name="Rectangle 984"/>
            <p:cNvSpPr>
              <a:spLocks noChangeArrowheads="1"/>
            </p:cNvSpPr>
            <p:nvPr/>
          </p:nvSpPr>
          <p:spPr bwMode="auto">
            <a:xfrm>
              <a:off x="6967565" y="2160105"/>
              <a:ext cx="2592388" cy="3175"/>
            </a:xfrm>
            <a:prstGeom prst="rect">
              <a:avLst/>
            </a:prstGeom>
            <a:solidFill>
              <a:srgbClr val="8F7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4" name="Rectangle 985"/>
            <p:cNvSpPr>
              <a:spLocks noChangeArrowheads="1"/>
            </p:cNvSpPr>
            <p:nvPr/>
          </p:nvSpPr>
          <p:spPr bwMode="auto">
            <a:xfrm>
              <a:off x="6967565" y="2163280"/>
              <a:ext cx="2592388" cy="3175"/>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5" name="Rectangle 986"/>
            <p:cNvSpPr>
              <a:spLocks noChangeArrowheads="1"/>
            </p:cNvSpPr>
            <p:nvPr/>
          </p:nvSpPr>
          <p:spPr bwMode="auto">
            <a:xfrm>
              <a:off x="6967565" y="2166455"/>
              <a:ext cx="2592388" cy="3175"/>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6" name="Rectangle 987"/>
            <p:cNvSpPr>
              <a:spLocks noChangeArrowheads="1"/>
            </p:cNvSpPr>
            <p:nvPr/>
          </p:nvSpPr>
          <p:spPr bwMode="auto">
            <a:xfrm>
              <a:off x="6967565" y="2169630"/>
              <a:ext cx="2592388" cy="1588"/>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7" name="Rectangle 988"/>
            <p:cNvSpPr>
              <a:spLocks noChangeArrowheads="1"/>
            </p:cNvSpPr>
            <p:nvPr/>
          </p:nvSpPr>
          <p:spPr bwMode="auto">
            <a:xfrm>
              <a:off x="6967565" y="2171217"/>
              <a:ext cx="2592388" cy="3175"/>
            </a:xfrm>
            <a:prstGeom prst="rect">
              <a:avLst/>
            </a:prstGeom>
            <a:solidFill>
              <a:srgbClr val="9F8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8" name="Rectangle 989"/>
            <p:cNvSpPr>
              <a:spLocks noChangeArrowheads="1"/>
            </p:cNvSpPr>
            <p:nvPr/>
          </p:nvSpPr>
          <p:spPr bwMode="auto">
            <a:xfrm>
              <a:off x="6967565" y="2174392"/>
              <a:ext cx="2592388" cy="3175"/>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29" name="Rectangle 990"/>
            <p:cNvSpPr>
              <a:spLocks noChangeArrowheads="1"/>
            </p:cNvSpPr>
            <p:nvPr/>
          </p:nvSpPr>
          <p:spPr bwMode="auto">
            <a:xfrm>
              <a:off x="6967565" y="2177567"/>
              <a:ext cx="2592388" cy="1588"/>
            </a:xfrm>
            <a:prstGeom prst="rect">
              <a:avLst/>
            </a:prstGeom>
            <a:solidFill>
              <a:srgbClr val="A79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0" name="Rectangle 991"/>
            <p:cNvSpPr>
              <a:spLocks noChangeArrowheads="1"/>
            </p:cNvSpPr>
            <p:nvPr/>
          </p:nvSpPr>
          <p:spPr bwMode="auto">
            <a:xfrm>
              <a:off x="6967565" y="2179155"/>
              <a:ext cx="2592388" cy="3175"/>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1" name="Rectangle 992"/>
            <p:cNvSpPr>
              <a:spLocks noChangeArrowheads="1"/>
            </p:cNvSpPr>
            <p:nvPr/>
          </p:nvSpPr>
          <p:spPr bwMode="auto">
            <a:xfrm>
              <a:off x="6967565" y="2182330"/>
              <a:ext cx="2592388" cy="3175"/>
            </a:xfrm>
            <a:prstGeom prst="rect">
              <a:avLst/>
            </a:prstGeom>
            <a:solidFill>
              <a:srgbClr val="AE9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2" name="Rectangle 993"/>
            <p:cNvSpPr>
              <a:spLocks noChangeArrowheads="1"/>
            </p:cNvSpPr>
            <p:nvPr/>
          </p:nvSpPr>
          <p:spPr bwMode="auto">
            <a:xfrm>
              <a:off x="6967565" y="2185505"/>
              <a:ext cx="2592388" cy="3175"/>
            </a:xfrm>
            <a:prstGeom prst="rect">
              <a:avLst/>
            </a:prstGeom>
            <a:solidFill>
              <a:srgbClr val="B19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3" name="Rectangle 994"/>
            <p:cNvSpPr>
              <a:spLocks noChangeArrowheads="1"/>
            </p:cNvSpPr>
            <p:nvPr/>
          </p:nvSpPr>
          <p:spPr bwMode="auto">
            <a:xfrm>
              <a:off x="6967565" y="2188680"/>
              <a:ext cx="2592388" cy="1588"/>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4" name="Rectangle 995"/>
            <p:cNvSpPr>
              <a:spLocks noChangeArrowheads="1"/>
            </p:cNvSpPr>
            <p:nvPr/>
          </p:nvSpPr>
          <p:spPr bwMode="auto">
            <a:xfrm>
              <a:off x="6967565" y="2190267"/>
              <a:ext cx="2592388" cy="3175"/>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5" name="Rectangle 996"/>
            <p:cNvSpPr>
              <a:spLocks noChangeArrowheads="1"/>
            </p:cNvSpPr>
            <p:nvPr/>
          </p:nvSpPr>
          <p:spPr bwMode="auto">
            <a:xfrm>
              <a:off x="6967565" y="2193442"/>
              <a:ext cx="2592388" cy="3175"/>
            </a:xfrm>
            <a:prstGeom prst="rect">
              <a:avLst/>
            </a:prstGeom>
            <a:solidFill>
              <a:srgbClr val="BB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6" name="Rectangle 997"/>
            <p:cNvSpPr>
              <a:spLocks noChangeArrowheads="1"/>
            </p:cNvSpPr>
            <p:nvPr/>
          </p:nvSpPr>
          <p:spPr bwMode="auto">
            <a:xfrm>
              <a:off x="6967565" y="2196617"/>
              <a:ext cx="2592388" cy="3175"/>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7" name="Rectangle 998"/>
            <p:cNvSpPr>
              <a:spLocks noChangeArrowheads="1"/>
            </p:cNvSpPr>
            <p:nvPr/>
          </p:nvSpPr>
          <p:spPr bwMode="auto">
            <a:xfrm>
              <a:off x="6967565" y="2199792"/>
              <a:ext cx="2592388" cy="1588"/>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8" name="Rectangle 999"/>
            <p:cNvSpPr>
              <a:spLocks noChangeArrowheads="1"/>
            </p:cNvSpPr>
            <p:nvPr/>
          </p:nvSpPr>
          <p:spPr bwMode="auto">
            <a:xfrm>
              <a:off x="6967565" y="2201380"/>
              <a:ext cx="2592388" cy="3175"/>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39" name="Rectangle 1000"/>
            <p:cNvSpPr>
              <a:spLocks noChangeArrowheads="1"/>
            </p:cNvSpPr>
            <p:nvPr/>
          </p:nvSpPr>
          <p:spPr bwMode="auto">
            <a:xfrm>
              <a:off x="6967565" y="2204555"/>
              <a:ext cx="2592388" cy="3175"/>
            </a:xfrm>
            <a:prstGeom prst="rect">
              <a:avLst/>
            </a:prstGeom>
            <a:solidFill>
              <a:srgbClr val="C6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0" name="Rectangle 1001"/>
            <p:cNvSpPr>
              <a:spLocks noChangeArrowheads="1"/>
            </p:cNvSpPr>
            <p:nvPr/>
          </p:nvSpPr>
          <p:spPr bwMode="auto">
            <a:xfrm>
              <a:off x="6967565" y="2207730"/>
              <a:ext cx="2592388" cy="1588"/>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1" name="Rectangle 1002"/>
            <p:cNvSpPr>
              <a:spLocks noChangeArrowheads="1"/>
            </p:cNvSpPr>
            <p:nvPr/>
          </p:nvSpPr>
          <p:spPr bwMode="auto">
            <a:xfrm>
              <a:off x="6967565" y="2209317"/>
              <a:ext cx="2592388" cy="3175"/>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2" name="Rectangle 1003"/>
            <p:cNvSpPr>
              <a:spLocks noChangeArrowheads="1"/>
            </p:cNvSpPr>
            <p:nvPr/>
          </p:nvSpPr>
          <p:spPr bwMode="auto">
            <a:xfrm>
              <a:off x="6967565" y="2212492"/>
              <a:ext cx="2592388" cy="3175"/>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3" name="Rectangle 1004"/>
            <p:cNvSpPr>
              <a:spLocks noChangeArrowheads="1"/>
            </p:cNvSpPr>
            <p:nvPr/>
          </p:nvSpPr>
          <p:spPr bwMode="auto">
            <a:xfrm>
              <a:off x="6967565" y="2215667"/>
              <a:ext cx="2592388" cy="3175"/>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4" name="Rectangle 1005"/>
            <p:cNvSpPr>
              <a:spLocks noChangeArrowheads="1"/>
            </p:cNvSpPr>
            <p:nvPr/>
          </p:nvSpPr>
          <p:spPr bwMode="auto">
            <a:xfrm>
              <a:off x="6967565" y="2218842"/>
              <a:ext cx="2592388" cy="1588"/>
            </a:xfrm>
            <a:prstGeom prst="rect">
              <a:avLst/>
            </a:prstGeom>
            <a:solidFill>
              <a:srgbClr val="D1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5" name="Rectangle 1006"/>
            <p:cNvSpPr>
              <a:spLocks noChangeArrowheads="1"/>
            </p:cNvSpPr>
            <p:nvPr/>
          </p:nvSpPr>
          <p:spPr bwMode="auto">
            <a:xfrm>
              <a:off x="6967565" y="2220430"/>
              <a:ext cx="2592388" cy="3175"/>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6" name="Rectangle 1007"/>
            <p:cNvSpPr>
              <a:spLocks noChangeArrowheads="1"/>
            </p:cNvSpPr>
            <p:nvPr/>
          </p:nvSpPr>
          <p:spPr bwMode="auto">
            <a:xfrm>
              <a:off x="6967565" y="2223605"/>
              <a:ext cx="2592388" cy="3175"/>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7" name="Rectangle 1008"/>
            <p:cNvSpPr>
              <a:spLocks noChangeArrowheads="1"/>
            </p:cNvSpPr>
            <p:nvPr/>
          </p:nvSpPr>
          <p:spPr bwMode="auto">
            <a:xfrm>
              <a:off x="6967565" y="2226780"/>
              <a:ext cx="2592388" cy="3175"/>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8" name="Rectangle 1010"/>
            <p:cNvSpPr>
              <a:spLocks noChangeArrowheads="1"/>
            </p:cNvSpPr>
            <p:nvPr/>
          </p:nvSpPr>
          <p:spPr bwMode="auto">
            <a:xfrm>
              <a:off x="6967566" y="2229955"/>
              <a:ext cx="2592388" cy="1588"/>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49" name="Rectangle 1011"/>
            <p:cNvSpPr>
              <a:spLocks noChangeArrowheads="1"/>
            </p:cNvSpPr>
            <p:nvPr/>
          </p:nvSpPr>
          <p:spPr bwMode="auto">
            <a:xfrm>
              <a:off x="6967566" y="2231542"/>
              <a:ext cx="2592388"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0" name="Rectangle 1012"/>
            <p:cNvSpPr>
              <a:spLocks noChangeArrowheads="1"/>
            </p:cNvSpPr>
            <p:nvPr/>
          </p:nvSpPr>
          <p:spPr bwMode="auto">
            <a:xfrm>
              <a:off x="6967566" y="2234717"/>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1" name="Rectangle 1013"/>
            <p:cNvSpPr>
              <a:spLocks noChangeArrowheads="1"/>
            </p:cNvSpPr>
            <p:nvPr/>
          </p:nvSpPr>
          <p:spPr bwMode="auto">
            <a:xfrm>
              <a:off x="6967566" y="2237892"/>
              <a:ext cx="2592388" cy="1588"/>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2" name="Rectangle 1014"/>
            <p:cNvSpPr>
              <a:spLocks noChangeArrowheads="1"/>
            </p:cNvSpPr>
            <p:nvPr/>
          </p:nvSpPr>
          <p:spPr bwMode="auto">
            <a:xfrm>
              <a:off x="6967566" y="2239480"/>
              <a:ext cx="2592388"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3" name="Rectangle 1015"/>
            <p:cNvSpPr>
              <a:spLocks noChangeArrowheads="1"/>
            </p:cNvSpPr>
            <p:nvPr/>
          </p:nvSpPr>
          <p:spPr bwMode="auto">
            <a:xfrm>
              <a:off x="6967566" y="2242655"/>
              <a:ext cx="2592388" cy="3175"/>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4" name="Rectangle 1016"/>
            <p:cNvSpPr>
              <a:spLocks noChangeArrowheads="1"/>
            </p:cNvSpPr>
            <p:nvPr/>
          </p:nvSpPr>
          <p:spPr bwMode="auto">
            <a:xfrm>
              <a:off x="6967566" y="2245830"/>
              <a:ext cx="2592388" cy="3175"/>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5" name="Rectangle 1017"/>
            <p:cNvSpPr>
              <a:spLocks noChangeArrowheads="1"/>
            </p:cNvSpPr>
            <p:nvPr/>
          </p:nvSpPr>
          <p:spPr bwMode="auto">
            <a:xfrm>
              <a:off x="6967566" y="2249005"/>
              <a:ext cx="2592388" cy="476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6" name="Rectangle 1018"/>
            <p:cNvSpPr>
              <a:spLocks noChangeArrowheads="1"/>
            </p:cNvSpPr>
            <p:nvPr/>
          </p:nvSpPr>
          <p:spPr bwMode="auto">
            <a:xfrm>
              <a:off x="6967566" y="2253767"/>
              <a:ext cx="2592388" cy="6350"/>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7" name="Rectangle 1019"/>
            <p:cNvSpPr>
              <a:spLocks noChangeArrowheads="1"/>
            </p:cNvSpPr>
            <p:nvPr/>
          </p:nvSpPr>
          <p:spPr bwMode="auto">
            <a:xfrm>
              <a:off x="6967566" y="2260117"/>
              <a:ext cx="2592388" cy="4763"/>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8" name="Rectangle 1020"/>
            <p:cNvSpPr>
              <a:spLocks noChangeArrowheads="1"/>
            </p:cNvSpPr>
            <p:nvPr/>
          </p:nvSpPr>
          <p:spPr bwMode="auto">
            <a:xfrm>
              <a:off x="6967566" y="2264880"/>
              <a:ext cx="2592388" cy="4763"/>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59" name="Rectangle 1021"/>
            <p:cNvSpPr>
              <a:spLocks noChangeArrowheads="1"/>
            </p:cNvSpPr>
            <p:nvPr/>
          </p:nvSpPr>
          <p:spPr bwMode="auto">
            <a:xfrm>
              <a:off x="6967566" y="2269642"/>
              <a:ext cx="2592388" cy="6350"/>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0" name="Rectangle 1022"/>
            <p:cNvSpPr>
              <a:spLocks noChangeArrowheads="1"/>
            </p:cNvSpPr>
            <p:nvPr/>
          </p:nvSpPr>
          <p:spPr bwMode="auto">
            <a:xfrm>
              <a:off x="6967566" y="2275992"/>
              <a:ext cx="2592388" cy="3175"/>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1" name="Rectangle 1023"/>
            <p:cNvSpPr>
              <a:spLocks noChangeArrowheads="1"/>
            </p:cNvSpPr>
            <p:nvPr/>
          </p:nvSpPr>
          <p:spPr bwMode="auto">
            <a:xfrm>
              <a:off x="6967566" y="2279167"/>
              <a:ext cx="2592388" cy="1588"/>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2" name="Rectangle 1024"/>
            <p:cNvSpPr>
              <a:spLocks noChangeArrowheads="1"/>
            </p:cNvSpPr>
            <p:nvPr/>
          </p:nvSpPr>
          <p:spPr bwMode="auto">
            <a:xfrm>
              <a:off x="6967566" y="2280755"/>
              <a:ext cx="2592388"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3" name="Rectangle 1025"/>
            <p:cNvSpPr>
              <a:spLocks noChangeArrowheads="1"/>
            </p:cNvSpPr>
            <p:nvPr/>
          </p:nvSpPr>
          <p:spPr bwMode="auto">
            <a:xfrm>
              <a:off x="6967566" y="2283930"/>
              <a:ext cx="2592388" cy="3175"/>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4" name="Rectangle 1026"/>
            <p:cNvSpPr>
              <a:spLocks noChangeArrowheads="1"/>
            </p:cNvSpPr>
            <p:nvPr/>
          </p:nvSpPr>
          <p:spPr bwMode="auto">
            <a:xfrm>
              <a:off x="6967566" y="2287105"/>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5" name="Rectangle 1027"/>
            <p:cNvSpPr>
              <a:spLocks noChangeArrowheads="1"/>
            </p:cNvSpPr>
            <p:nvPr/>
          </p:nvSpPr>
          <p:spPr bwMode="auto">
            <a:xfrm>
              <a:off x="6967566" y="2290280"/>
              <a:ext cx="2592388" cy="1588"/>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6" name="Rectangle 1028"/>
            <p:cNvSpPr>
              <a:spLocks noChangeArrowheads="1"/>
            </p:cNvSpPr>
            <p:nvPr/>
          </p:nvSpPr>
          <p:spPr bwMode="auto">
            <a:xfrm>
              <a:off x="6967566" y="2291867"/>
              <a:ext cx="2592388" cy="3175"/>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7" name="Rectangle 1029"/>
            <p:cNvSpPr>
              <a:spLocks noChangeArrowheads="1"/>
            </p:cNvSpPr>
            <p:nvPr/>
          </p:nvSpPr>
          <p:spPr bwMode="auto">
            <a:xfrm>
              <a:off x="6967566" y="2295042"/>
              <a:ext cx="2592388" cy="3175"/>
            </a:xfrm>
            <a:prstGeom prst="rect">
              <a:avLst/>
            </a:prstGeom>
            <a:solidFill>
              <a:srgbClr val="D5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8" name="Rectangle 1030"/>
            <p:cNvSpPr>
              <a:spLocks noChangeArrowheads="1"/>
            </p:cNvSpPr>
            <p:nvPr/>
          </p:nvSpPr>
          <p:spPr bwMode="auto">
            <a:xfrm>
              <a:off x="6967566" y="2298217"/>
              <a:ext cx="2592388" cy="1588"/>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69" name="Rectangle 1031"/>
            <p:cNvSpPr>
              <a:spLocks noChangeArrowheads="1"/>
            </p:cNvSpPr>
            <p:nvPr/>
          </p:nvSpPr>
          <p:spPr bwMode="auto">
            <a:xfrm>
              <a:off x="6967566" y="2299805"/>
              <a:ext cx="2592388" cy="3175"/>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0" name="Rectangle 1032"/>
            <p:cNvSpPr>
              <a:spLocks noChangeArrowheads="1"/>
            </p:cNvSpPr>
            <p:nvPr/>
          </p:nvSpPr>
          <p:spPr bwMode="auto">
            <a:xfrm>
              <a:off x="6967566" y="2302980"/>
              <a:ext cx="2592388" cy="3175"/>
            </a:xfrm>
            <a:prstGeom prst="rect">
              <a:avLst/>
            </a:prstGeom>
            <a:solidFill>
              <a:srgbClr val="D0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1" name="Rectangle 1033"/>
            <p:cNvSpPr>
              <a:spLocks noChangeArrowheads="1"/>
            </p:cNvSpPr>
            <p:nvPr/>
          </p:nvSpPr>
          <p:spPr bwMode="auto">
            <a:xfrm>
              <a:off x="6967566" y="2306155"/>
              <a:ext cx="2592388" cy="3175"/>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2" name="Rectangle 1034"/>
            <p:cNvSpPr>
              <a:spLocks noChangeArrowheads="1"/>
            </p:cNvSpPr>
            <p:nvPr/>
          </p:nvSpPr>
          <p:spPr bwMode="auto">
            <a:xfrm>
              <a:off x="6967566" y="2309330"/>
              <a:ext cx="2592388" cy="1588"/>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3" name="Rectangle 1035"/>
            <p:cNvSpPr>
              <a:spLocks noChangeArrowheads="1"/>
            </p:cNvSpPr>
            <p:nvPr/>
          </p:nvSpPr>
          <p:spPr bwMode="auto">
            <a:xfrm>
              <a:off x="6967566" y="2310917"/>
              <a:ext cx="2592388" cy="3175"/>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4" name="Rectangle 1036"/>
            <p:cNvSpPr>
              <a:spLocks noChangeArrowheads="1"/>
            </p:cNvSpPr>
            <p:nvPr/>
          </p:nvSpPr>
          <p:spPr bwMode="auto">
            <a:xfrm>
              <a:off x="6967566" y="2314092"/>
              <a:ext cx="2592388" cy="3175"/>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5" name="Rectangle 1037"/>
            <p:cNvSpPr>
              <a:spLocks noChangeArrowheads="1"/>
            </p:cNvSpPr>
            <p:nvPr/>
          </p:nvSpPr>
          <p:spPr bwMode="auto">
            <a:xfrm>
              <a:off x="6967566" y="2317267"/>
              <a:ext cx="2592388" cy="3175"/>
            </a:xfrm>
            <a:prstGeom prst="rect">
              <a:avLst/>
            </a:prstGeom>
            <a:solidFill>
              <a:srgbClr val="C5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6" name="Rectangle 1038"/>
            <p:cNvSpPr>
              <a:spLocks noChangeArrowheads="1"/>
            </p:cNvSpPr>
            <p:nvPr/>
          </p:nvSpPr>
          <p:spPr bwMode="auto">
            <a:xfrm>
              <a:off x="6967566" y="2320442"/>
              <a:ext cx="2592388" cy="1588"/>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7" name="Rectangle 1039"/>
            <p:cNvSpPr>
              <a:spLocks noChangeArrowheads="1"/>
            </p:cNvSpPr>
            <p:nvPr/>
          </p:nvSpPr>
          <p:spPr bwMode="auto">
            <a:xfrm>
              <a:off x="6967566" y="2322030"/>
              <a:ext cx="2592388" cy="3175"/>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8" name="Rectangle 1040"/>
            <p:cNvSpPr>
              <a:spLocks noChangeArrowheads="1"/>
            </p:cNvSpPr>
            <p:nvPr/>
          </p:nvSpPr>
          <p:spPr bwMode="auto">
            <a:xfrm>
              <a:off x="6967566" y="2325205"/>
              <a:ext cx="2592388" cy="3175"/>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79" name="Rectangle 1041"/>
            <p:cNvSpPr>
              <a:spLocks noChangeArrowheads="1"/>
            </p:cNvSpPr>
            <p:nvPr/>
          </p:nvSpPr>
          <p:spPr bwMode="auto">
            <a:xfrm>
              <a:off x="6967566" y="2328380"/>
              <a:ext cx="2592388" cy="1588"/>
            </a:xfrm>
            <a:prstGeom prst="rect">
              <a:avLst/>
            </a:prstGeom>
            <a:solidFill>
              <a:srgbClr val="BA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0" name="Rectangle 1042"/>
            <p:cNvSpPr>
              <a:spLocks noChangeArrowheads="1"/>
            </p:cNvSpPr>
            <p:nvPr/>
          </p:nvSpPr>
          <p:spPr bwMode="auto">
            <a:xfrm>
              <a:off x="6967566" y="2329967"/>
              <a:ext cx="2592388" cy="3175"/>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1" name="Rectangle 1043"/>
            <p:cNvSpPr>
              <a:spLocks noChangeArrowheads="1"/>
            </p:cNvSpPr>
            <p:nvPr/>
          </p:nvSpPr>
          <p:spPr bwMode="auto">
            <a:xfrm>
              <a:off x="6967566" y="2333142"/>
              <a:ext cx="2592388" cy="3175"/>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2" name="Rectangle 1044"/>
            <p:cNvSpPr>
              <a:spLocks noChangeArrowheads="1"/>
            </p:cNvSpPr>
            <p:nvPr/>
          </p:nvSpPr>
          <p:spPr bwMode="auto">
            <a:xfrm>
              <a:off x="6967566" y="2336317"/>
              <a:ext cx="2592388" cy="3175"/>
            </a:xfrm>
            <a:prstGeom prst="rect">
              <a:avLst/>
            </a:prstGeom>
            <a:solidFill>
              <a:srgbClr val="B19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3" name="Rectangle 1045"/>
            <p:cNvSpPr>
              <a:spLocks noChangeArrowheads="1"/>
            </p:cNvSpPr>
            <p:nvPr/>
          </p:nvSpPr>
          <p:spPr bwMode="auto">
            <a:xfrm>
              <a:off x="6967566" y="2339492"/>
              <a:ext cx="2592388" cy="1588"/>
            </a:xfrm>
            <a:prstGeom prst="rect">
              <a:avLst/>
            </a:prstGeom>
            <a:solidFill>
              <a:srgbClr val="AD9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4" name="Rectangle 1046"/>
            <p:cNvSpPr>
              <a:spLocks noChangeArrowheads="1"/>
            </p:cNvSpPr>
            <p:nvPr/>
          </p:nvSpPr>
          <p:spPr bwMode="auto">
            <a:xfrm>
              <a:off x="6967566" y="2341080"/>
              <a:ext cx="2592388" cy="3175"/>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5" name="Rectangle 1047"/>
            <p:cNvSpPr>
              <a:spLocks noChangeArrowheads="1"/>
            </p:cNvSpPr>
            <p:nvPr/>
          </p:nvSpPr>
          <p:spPr bwMode="auto">
            <a:xfrm>
              <a:off x="6967566" y="2344255"/>
              <a:ext cx="2592388" cy="3175"/>
            </a:xfrm>
            <a:prstGeom prst="rect">
              <a:avLst/>
            </a:prstGeom>
            <a:solidFill>
              <a:srgbClr val="A69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6" name="Rectangle 1048"/>
            <p:cNvSpPr>
              <a:spLocks noChangeArrowheads="1"/>
            </p:cNvSpPr>
            <p:nvPr/>
          </p:nvSpPr>
          <p:spPr bwMode="auto">
            <a:xfrm>
              <a:off x="6967566" y="2347430"/>
              <a:ext cx="2592388" cy="3175"/>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7" name="Rectangle 1049"/>
            <p:cNvSpPr>
              <a:spLocks noChangeArrowheads="1"/>
            </p:cNvSpPr>
            <p:nvPr/>
          </p:nvSpPr>
          <p:spPr bwMode="auto">
            <a:xfrm>
              <a:off x="6967566" y="2350605"/>
              <a:ext cx="2592388" cy="1588"/>
            </a:xfrm>
            <a:prstGeom prst="rect">
              <a:avLst/>
            </a:prstGeom>
            <a:solidFill>
              <a:srgbClr val="9F8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8" name="Rectangle 1050"/>
            <p:cNvSpPr>
              <a:spLocks noChangeArrowheads="1"/>
            </p:cNvSpPr>
            <p:nvPr/>
          </p:nvSpPr>
          <p:spPr bwMode="auto">
            <a:xfrm>
              <a:off x="6967566" y="2352192"/>
              <a:ext cx="2592388" cy="3175"/>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89" name="Rectangle 1051"/>
            <p:cNvSpPr>
              <a:spLocks noChangeArrowheads="1"/>
            </p:cNvSpPr>
            <p:nvPr/>
          </p:nvSpPr>
          <p:spPr bwMode="auto">
            <a:xfrm>
              <a:off x="6967566" y="2355367"/>
              <a:ext cx="2592388" cy="3175"/>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0" name="Rectangle 1052"/>
            <p:cNvSpPr>
              <a:spLocks noChangeArrowheads="1"/>
            </p:cNvSpPr>
            <p:nvPr/>
          </p:nvSpPr>
          <p:spPr bwMode="auto">
            <a:xfrm>
              <a:off x="6967566" y="2358542"/>
              <a:ext cx="2592388" cy="1588"/>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1" name="Rectangle 1053"/>
            <p:cNvSpPr>
              <a:spLocks noChangeArrowheads="1"/>
            </p:cNvSpPr>
            <p:nvPr/>
          </p:nvSpPr>
          <p:spPr bwMode="auto">
            <a:xfrm>
              <a:off x="6967566" y="2360130"/>
              <a:ext cx="2592388" cy="3175"/>
            </a:xfrm>
            <a:prstGeom prst="rect">
              <a:avLst/>
            </a:prstGeom>
            <a:solidFill>
              <a:srgbClr val="8F7E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2" name="Rectangle 1054"/>
            <p:cNvSpPr>
              <a:spLocks noChangeArrowheads="1"/>
            </p:cNvSpPr>
            <p:nvPr/>
          </p:nvSpPr>
          <p:spPr bwMode="auto">
            <a:xfrm>
              <a:off x="6967566" y="2363305"/>
              <a:ext cx="2592388" cy="3175"/>
            </a:xfrm>
            <a:prstGeom prst="rect">
              <a:avLst/>
            </a:prstGeom>
            <a:solidFill>
              <a:srgbClr val="8B7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3" name="Rectangle 1055"/>
            <p:cNvSpPr>
              <a:spLocks noChangeArrowheads="1"/>
            </p:cNvSpPr>
            <p:nvPr/>
          </p:nvSpPr>
          <p:spPr bwMode="auto">
            <a:xfrm>
              <a:off x="6967566" y="2366480"/>
              <a:ext cx="2592388" cy="3175"/>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4" name="Rectangle 1056"/>
            <p:cNvSpPr>
              <a:spLocks noChangeArrowheads="1"/>
            </p:cNvSpPr>
            <p:nvPr/>
          </p:nvSpPr>
          <p:spPr bwMode="auto">
            <a:xfrm>
              <a:off x="6967566" y="2369655"/>
              <a:ext cx="2592388" cy="1588"/>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5" name="Rectangle 1057"/>
            <p:cNvSpPr>
              <a:spLocks noChangeArrowheads="1"/>
            </p:cNvSpPr>
            <p:nvPr/>
          </p:nvSpPr>
          <p:spPr bwMode="auto">
            <a:xfrm>
              <a:off x="6967566" y="2371242"/>
              <a:ext cx="2592388" cy="3175"/>
            </a:xfrm>
            <a:prstGeom prst="rect">
              <a:avLst/>
            </a:prstGeom>
            <a:solidFill>
              <a:srgbClr val="7F7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6" name="Rectangle 1058"/>
            <p:cNvSpPr>
              <a:spLocks noChangeArrowheads="1"/>
            </p:cNvSpPr>
            <p:nvPr/>
          </p:nvSpPr>
          <p:spPr bwMode="auto">
            <a:xfrm>
              <a:off x="6967566" y="2374417"/>
              <a:ext cx="2592388" cy="3175"/>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7" name="Rectangle 1059"/>
            <p:cNvSpPr>
              <a:spLocks noChangeArrowheads="1"/>
            </p:cNvSpPr>
            <p:nvPr/>
          </p:nvSpPr>
          <p:spPr bwMode="auto">
            <a:xfrm>
              <a:off x="6967566" y="2377592"/>
              <a:ext cx="2592388" cy="1588"/>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8" name="Rectangle 1060"/>
            <p:cNvSpPr>
              <a:spLocks noChangeArrowheads="1"/>
            </p:cNvSpPr>
            <p:nvPr/>
          </p:nvSpPr>
          <p:spPr bwMode="auto">
            <a:xfrm>
              <a:off x="6967566" y="2379180"/>
              <a:ext cx="2592388" cy="3175"/>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399" name="Rectangle 1061"/>
            <p:cNvSpPr>
              <a:spLocks noChangeArrowheads="1"/>
            </p:cNvSpPr>
            <p:nvPr/>
          </p:nvSpPr>
          <p:spPr bwMode="auto">
            <a:xfrm>
              <a:off x="6967566" y="2382355"/>
              <a:ext cx="2592388" cy="3175"/>
            </a:xfrm>
            <a:prstGeom prst="rect">
              <a:avLst/>
            </a:prstGeom>
            <a:solidFill>
              <a:srgbClr val="706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0" name="Rectangle 1062"/>
            <p:cNvSpPr>
              <a:spLocks noChangeArrowheads="1"/>
            </p:cNvSpPr>
            <p:nvPr/>
          </p:nvSpPr>
          <p:spPr bwMode="auto">
            <a:xfrm>
              <a:off x="6967566" y="2385530"/>
              <a:ext cx="2592388" cy="3175"/>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1" name="Rectangle 1063"/>
            <p:cNvSpPr>
              <a:spLocks noChangeArrowheads="1"/>
            </p:cNvSpPr>
            <p:nvPr/>
          </p:nvSpPr>
          <p:spPr bwMode="auto">
            <a:xfrm>
              <a:off x="6967566" y="2388705"/>
              <a:ext cx="2592388" cy="1588"/>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2" name="Rectangle 1064"/>
            <p:cNvSpPr>
              <a:spLocks noChangeArrowheads="1"/>
            </p:cNvSpPr>
            <p:nvPr/>
          </p:nvSpPr>
          <p:spPr bwMode="auto">
            <a:xfrm>
              <a:off x="6967566" y="2390292"/>
              <a:ext cx="2592388" cy="3175"/>
            </a:xfrm>
            <a:prstGeom prst="rect">
              <a:avLst/>
            </a:prstGeom>
            <a:solidFill>
              <a:srgbClr val="675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3" name="Rectangle 1065"/>
            <p:cNvSpPr>
              <a:spLocks noChangeArrowheads="1"/>
            </p:cNvSpPr>
            <p:nvPr/>
          </p:nvSpPr>
          <p:spPr bwMode="auto">
            <a:xfrm>
              <a:off x="6967566" y="2393467"/>
              <a:ext cx="2592388" cy="3175"/>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4" name="Rectangle 1066"/>
            <p:cNvSpPr>
              <a:spLocks noChangeArrowheads="1"/>
            </p:cNvSpPr>
            <p:nvPr/>
          </p:nvSpPr>
          <p:spPr bwMode="auto">
            <a:xfrm>
              <a:off x="6967566" y="2396642"/>
              <a:ext cx="2592388" cy="3175"/>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5" name="Rectangle 1067"/>
            <p:cNvSpPr>
              <a:spLocks noChangeArrowheads="1"/>
            </p:cNvSpPr>
            <p:nvPr/>
          </p:nvSpPr>
          <p:spPr bwMode="auto">
            <a:xfrm>
              <a:off x="6967566" y="2399817"/>
              <a:ext cx="2592388" cy="1588"/>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6" name="Rectangle 1068"/>
            <p:cNvSpPr>
              <a:spLocks noChangeArrowheads="1"/>
            </p:cNvSpPr>
            <p:nvPr/>
          </p:nvSpPr>
          <p:spPr bwMode="auto">
            <a:xfrm>
              <a:off x="6967566" y="2401405"/>
              <a:ext cx="2592388" cy="3175"/>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7" name="Rectangle 1069"/>
            <p:cNvSpPr>
              <a:spLocks noChangeArrowheads="1"/>
            </p:cNvSpPr>
            <p:nvPr/>
          </p:nvSpPr>
          <p:spPr bwMode="auto">
            <a:xfrm>
              <a:off x="6967566" y="2404580"/>
              <a:ext cx="2592388" cy="3175"/>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8" name="Rectangle 1070"/>
            <p:cNvSpPr>
              <a:spLocks noChangeArrowheads="1"/>
            </p:cNvSpPr>
            <p:nvPr/>
          </p:nvSpPr>
          <p:spPr bwMode="auto">
            <a:xfrm>
              <a:off x="6967566" y="2407755"/>
              <a:ext cx="2592388" cy="1588"/>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09" name="Rectangle 1071"/>
            <p:cNvSpPr>
              <a:spLocks noChangeArrowheads="1"/>
            </p:cNvSpPr>
            <p:nvPr/>
          </p:nvSpPr>
          <p:spPr bwMode="auto">
            <a:xfrm>
              <a:off x="6967566" y="2409342"/>
              <a:ext cx="2592388" cy="3175"/>
            </a:xfrm>
            <a:prstGeom prst="rect">
              <a:avLst/>
            </a:prstGeom>
            <a:solidFill>
              <a:srgbClr val="55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0" name="Rectangle 1072"/>
            <p:cNvSpPr>
              <a:spLocks noChangeArrowheads="1"/>
            </p:cNvSpPr>
            <p:nvPr/>
          </p:nvSpPr>
          <p:spPr bwMode="auto">
            <a:xfrm>
              <a:off x="6967566" y="2412517"/>
              <a:ext cx="2592388" cy="3175"/>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1" name="Rectangle 1073"/>
            <p:cNvSpPr>
              <a:spLocks noChangeArrowheads="1"/>
            </p:cNvSpPr>
            <p:nvPr/>
          </p:nvSpPr>
          <p:spPr bwMode="auto">
            <a:xfrm>
              <a:off x="6967566" y="2415692"/>
              <a:ext cx="2592388" cy="3175"/>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2" name="Rectangle 1074"/>
            <p:cNvSpPr>
              <a:spLocks noChangeArrowheads="1"/>
            </p:cNvSpPr>
            <p:nvPr/>
          </p:nvSpPr>
          <p:spPr bwMode="auto">
            <a:xfrm>
              <a:off x="6967566" y="2418867"/>
              <a:ext cx="2592388" cy="1588"/>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3" name="Rectangle 1075"/>
            <p:cNvSpPr>
              <a:spLocks noChangeArrowheads="1"/>
            </p:cNvSpPr>
            <p:nvPr/>
          </p:nvSpPr>
          <p:spPr bwMode="auto">
            <a:xfrm>
              <a:off x="6967566" y="2420455"/>
              <a:ext cx="2592388" cy="3175"/>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4" name="Rectangle 1076"/>
            <p:cNvSpPr>
              <a:spLocks noChangeArrowheads="1"/>
            </p:cNvSpPr>
            <p:nvPr/>
          </p:nvSpPr>
          <p:spPr bwMode="auto">
            <a:xfrm>
              <a:off x="6967566" y="4158767"/>
              <a:ext cx="2592388" cy="1588"/>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5" name="Rectangle 1077"/>
            <p:cNvSpPr>
              <a:spLocks noChangeArrowheads="1"/>
            </p:cNvSpPr>
            <p:nvPr/>
          </p:nvSpPr>
          <p:spPr bwMode="auto">
            <a:xfrm>
              <a:off x="6967566" y="4160355"/>
              <a:ext cx="2592388" cy="3175"/>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6" name="Rectangle 1078"/>
            <p:cNvSpPr>
              <a:spLocks noChangeArrowheads="1"/>
            </p:cNvSpPr>
            <p:nvPr/>
          </p:nvSpPr>
          <p:spPr bwMode="auto">
            <a:xfrm>
              <a:off x="6967566" y="4163530"/>
              <a:ext cx="2592388"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7" name="Rectangle 1079"/>
            <p:cNvSpPr>
              <a:spLocks noChangeArrowheads="1"/>
            </p:cNvSpPr>
            <p:nvPr/>
          </p:nvSpPr>
          <p:spPr bwMode="auto">
            <a:xfrm>
              <a:off x="6967566" y="4166705"/>
              <a:ext cx="2592388" cy="3175"/>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8" name="Rectangle 1080"/>
            <p:cNvSpPr>
              <a:spLocks noChangeArrowheads="1"/>
            </p:cNvSpPr>
            <p:nvPr/>
          </p:nvSpPr>
          <p:spPr bwMode="auto">
            <a:xfrm>
              <a:off x="6967566" y="4169880"/>
              <a:ext cx="2592388" cy="1588"/>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19" name="Rectangle 1081"/>
            <p:cNvSpPr>
              <a:spLocks noChangeArrowheads="1"/>
            </p:cNvSpPr>
            <p:nvPr/>
          </p:nvSpPr>
          <p:spPr bwMode="auto">
            <a:xfrm>
              <a:off x="6967566" y="4171467"/>
              <a:ext cx="2592388" cy="3175"/>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0" name="Rectangle 1082"/>
            <p:cNvSpPr>
              <a:spLocks noChangeArrowheads="1"/>
            </p:cNvSpPr>
            <p:nvPr/>
          </p:nvSpPr>
          <p:spPr bwMode="auto">
            <a:xfrm>
              <a:off x="6967566" y="4174642"/>
              <a:ext cx="2592388" cy="3175"/>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1" name="Rectangle 1083"/>
            <p:cNvSpPr>
              <a:spLocks noChangeArrowheads="1"/>
            </p:cNvSpPr>
            <p:nvPr/>
          </p:nvSpPr>
          <p:spPr bwMode="auto">
            <a:xfrm>
              <a:off x="6967566" y="4177817"/>
              <a:ext cx="2592388" cy="3175"/>
            </a:xfrm>
            <a:prstGeom prst="rect">
              <a:avLst/>
            </a:prstGeom>
            <a:solidFill>
              <a:srgbClr val="5A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2" name="Rectangle 1084"/>
            <p:cNvSpPr>
              <a:spLocks noChangeArrowheads="1"/>
            </p:cNvSpPr>
            <p:nvPr/>
          </p:nvSpPr>
          <p:spPr bwMode="auto">
            <a:xfrm>
              <a:off x="6967566" y="4180992"/>
              <a:ext cx="2592388" cy="1588"/>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3" name="Rectangle 1085"/>
            <p:cNvSpPr>
              <a:spLocks noChangeArrowheads="1"/>
            </p:cNvSpPr>
            <p:nvPr/>
          </p:nvSpPr>
          <p:spPr bwMode="auto">
            <a:xfrm>
              <a:off x="6967566" y="4182580"/>
              <a:ext cx="2592388" cy="3175"/>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4" name="Rectangle 1086"/>
            <p:cNvSpPr>
              <a:spLocks noChangeArrowheads="1"/>
            </p:cNvSpPr>
            <p:nvPr/>
          </p:nvSpPr>
          <p:spPr bwMode="auto">
            <a:xfrm>
              <a:off x="6967566" y="4185755"/>
              <a:ext cx="2592388" cy="3175"/>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5" name="Rectangle 1087"/>
            <p:cNvSpPr>
              <a:spLocks noChangeArrowheads="1"/>
            </p:cNvSpPr>
            <p:nvPr/>
          </p:nvSpPr>
          <p:spPr bwMode="auto">
            <a:xfrm>
              <a:off x="6967566" y="4188930"/>
              <a:ext cx="2592388" cy="1588"/>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6" name="Rectangle 1088"/>
            <p:cNvSpPr>
              <a:spLocks noChangeArrowheads="1"/>
            </p:cNvSpPr>
            <p:nvPr/>
          </p:nvSpPr>
          <p:spPr bwMode="auto">
            <a:xfrm>
              <a:off x="6967566" y="4190517"/>
              <a:ext cx="2592388" cy="3175"/>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7" name="Rectangle 1089"/>
            <p:cNvSpPr>
              <a:spLocks noChangeArrowheads="1"/>
            </p:cNvSpPr>
            <p:nvPr/>
          </p:nvSpPr>
          <p:spPr bwMode="auto">
            <a:xfrm>
              <a:off x="6967566" y="4193692"/>
              <a:ext cx="2592388" cy="3175"/>
            </a:xfrm>
            <a:prstGeom prst="rect">
              <a:avLst/>
            </a:prstGeom>
            <a:solidFill>
              <a:srgbClr val="6B6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8" name="Rectangle 1090"/>
            <p:cNvSpPr>
              <a:spLocks noChangeArrowheads="1"/>
            </p:cNvSpPr>
            <p:nvPr/>
          </p:nvSpPr>
          <p:spPr bwMode="auto">
            <a:xfrm>
              <a:off x="6967566" y="4196867"/>
              <a:ext cx="2592388" cy="3175"/>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29" name="Rectangle 1091"/>
            <p:cNvSpPr>
              <a:spLocks noChangeArrowheads="1"/>
            </p:cNvSpPr>
            <p:nvPr/>
          </p:nvSpPr>
          <p:spPr bwMode="auto">
            <a:xfrm>
              <a:off x="6967566" y="4200042"/>
              <a:ext cx="2592388" cy="1588"/>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0" name="Rectangle 1092"/>
            <p:cNvSpPr>
              <a:spLocks noChangeArrowheads="1"/>
            </p:cNvSpPr>
            <p:nvPr/>
          </p:nvSpPr>
          <p:spPr bwMode="auto">
            <a:xfrm>
              <a:off x="6967566" y="4201630"/>
              <a:ext cx="2592388" cy="3175"/>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1" name="Rectangle 1093"/>
            <p:cNvSpPr>
              <a:spLocks noChangeArrowheads="1"/>
            </p:cNvSpPr>
            <p:nvPr/>
          </p:nvSpPr>
          <p:spPr bwMode="auto">
            <a:xfrm>
              <a:off x="6967566" y="4204805"/>
              <a:ext cx="2592388" cy="3175"/>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2" name="Rectangle 1094"/>
            <p:cNvSpPr>
              <a:spLocks noChangeArrowheads="1"/>
            </p:cNvSpPr>
            <p:nvPr/>
          </p:nvSpPr>
          <p:spPr bwMode="auto">
            <a:xfrm>
              <a:off x="6967566" y="4207980"/>
              <a:ext cx="2592388" cy="3175"/>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3" name="Rectangle 1095"/>
            <p:cNvSpPr>
              <a:spLocks noChangeArrowheads="1"/>
            </p:cNvSpPr>
            <p:nvPr/>
          </p:nvSpPr>
          <p:spPr bwMode="auto">
            <a:xfrm>
              <a:off x="6967566" y="4211155"/>
              <a:ext cx="2592388" cy="1588"/>
            </a:xfrm>
            <a:prstGeom prst="rect">
              <a:avLst/>
            </a:prstGeom>
            <a:solidFill>
              <a:srgbClr val="81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4" name="Rectangle 1096"/>
            <p:cNvSpPr>
              <a:spLocks noChangeArrowheads="1"/>
            </p:cNvSpPr>
            <p:nvPr/>
          </p:nvSpPr>
          <p:spPr bwMode="auto">
            <a:xfrm>
              <a:off x="6967566" y="4212742"/>
              <a:ext cx="2592388" cy="3175"/>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5" name="Rectangle 1097"/>
            <p:cNvSpPr>
              <a:spLocks noChangeArrowheads="1"/>
            </p:cNvSpPr>
            <p:nvPr/>
          </p:nvSpPr>
          <p:spPr bwMode="auto">
            <a:xfrm>
              <a:off x="6967566" y="4215917"/>
              <a:ext cx="2592388" cy="3175"/>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6" name="Rectangle 1098"/>
            <p:cNvSpPr>
              <a:spLocks noChangeArrowheads="1"/>
            </p:cNvSpPr>
            <p:nvPr/>
          </p:nvSpPr>
          <p:spPr bwMode="auto">
            <a:xfrm>
              <a:off x="6967566" y="4219092"/>
              <a:ext cx="2592388" cy="1588"/>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7" name="Rectangle 1099"/>
            <p:cNvSpPr>
              <a:spLocks noChangeArrowheads="1"/>
            </p:cNvSpPr>
            <p:nvPr/>
          </p:nvSpPr>
          <p:spPr bwMode="auto">
            <a:xfrm>
              <a:off x="6967566" y="4220680"/>
              <a:ext cx="2592388" cy="3175"/>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8" name="Rectangle 1100"/>
            <p:cNvSpPr>
              <a:spLocks noChangeArrowheads="1"/>
            </p:cNvSpPr>
            <p:nvPr/>
          </p:nvSpPr>
          <p:spPr bwMode="auto">
            <a:xfrm>
              <a:off x="6967566" y="4223855"/>
              <a:ext cx="2592388" cy="3175"/>
            </a:xfrm>
            <a:prstGeom prst="rect">
              <a:avLst/>
            </a:prstGeom>
            <a:solidFill>
              <a:srgbClr val="95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39" name="Rectangle 1101"/>
            <p:cNvSpPr>
              <a:spLocks noChangeArrowheads="1"/>
            </p:cNvSpPr>
            <p:nvPr/>
          </p:nvSpPr>
          <p:spPr bwMode="auto">
            <a:xfrm>
              <a:off x="6967566" y="4227030"/>
              <a:ext cx="2592388" cy="3175"/>
            </a:xfrm>
            <a:prstGeom prst="rect">
              <a:avLst/>
            </a:prstGeom>
            <a:solidFill>
              <a:srgbClr val="998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0" name="Rectangle 1102"/>
            <p:cNvSpPr>
              <a:spLocks noChangeArrowheads="1"/>
            </p:cNvSpPr>
            <p:nvPr/>
          </p:nvSpPr>
          <p:spPr bwMode="auto">
            <a:xfrm>
              <a:off x="6967566" y="4230205"/>
              <a:ext cx="2592388" cy="1588"/>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1" name="Rectangle 1103"/>
            <p:cNvSpPr>
              <a:spLocks noChangeArrowheads="1"/>
            </p:cNvSpPr>
            <p:nvPr/>
          </p:nvSpPr>
          <p:spPr bwMode="auto">
            <a:xfrm>
              <a:off x="6967566" y="4231792"/>
              <a:ext cx="2592388" cy="3175"/>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2" name="Rectangle 1104"/>
            <p:cNvSpPr>
              <a:spLocks noChangeArrowheads="1"/>
            </p:cNvSpPr>
            <p:nvPr/>
          </p:nvSpPr>
          <p:spPr bwMode="auto">
            <a:xfrm>
              <a:off x="6967566" y="4234967"/>
              <a:ext cx="2592388" cy="3175"/>
            </a:xfrm>
            <a:prstGeom prst="rect">
              <a:avLst/>
            </a:prstGeom>
            <a:solidFill>
              <a:srgbClr val="A4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3" name="Rectangle 1105"/>
            <p:cNvSpPr>
              <a:spLocks noChangeArrowheads="1"/>
            </p:cNvSpPr>
            <p:nvPr/>
          </p:nvSpPr>
          <p:spPr bwMode="auto">
            <a:xfrm>
              <a:off x="6967566" y="4238142"/>
              <a:ext cx="2592388" cy="3175"/>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4" name="Rectangle 1106"/>
            <p:cNvSpPr>
              <a:spLocks noChangeArrowheads="1"/>
            </p:cNvSpPr>
            <p:nvPr/>
          </p:nvSpPr>
          <p:spPr bwMode="auto">
            <a:xfrm>
              <a:off x="6967566" y="4241317"/>
              <a:ext cx="2592388" cy="1588"/>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5" name="Rectangle 1107"/>
            <p:cNvSpPr>
              <a:spLocks noChangeArrowheads="1"/>
            </p:cNvSpPr>
            <p:nvPr/>
          </p:nvSpPr>
          <p:spPr bwMode="auto">
            <a:xfrm>
              <a:off x="6967566" y="4242905"/>
              <a:ext cx="2592388" cy="3175"/>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6" name="Rectangle 1108"/>
            <p:cNvSpPr>
              <a:spLocks noChangeArrowheads="1"/>
            </p:cNvSpPr>
            <p:nvPr/>
          </p:nvSpPr>
          <p:spPr bwMode="auto">
            <a:xfrm>
              <a:off x="6967566" y="4246080"/>
              <a:ext cx="2592388" cy="3175"/>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7" name="Rectangle 1109"/>
            <p:cNvSpPr>
              <a:spLocks noChangeArrowheads="1"/>
            </p:cNvSpPr>
            <p:nvPr/>
          </p:nvSpPr>
          <p:spPr bwMode="auto">
            <a:xfrm>
              <a:off x="6967566" y="4249255"/>
              <a:ext cx="2592388" cy="1588"/>
            </a:xfrm>
            <a:prstGeom prst="rect">
              <a:avLst/>
            </a:prstGeom>
            <a:solidFill>
              <a:srgbClr val="B5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8" name="Rectangle 1110"/>
            <p:cNvSpPr>
              <a:spLocks noChangeArrowheads="1"/>
            </p:cNvSpPr>
            <p:nvPr/>
          </p:nvSpPr>
          <p:spPr bwMode="auto">
            <a:xfrm>
              <a:off x="6967566" y="4250842"/>
              <a:ext cx="2592388" cy="3175"/>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49" name="Rectangle 1111"/>
            <p:cNvSpPr>
              <a:spLocks noChangeArrowheads="1"/>
            </p:cNvSpPr>
            <p:nvPr/>
          </p:nvSpPr>
          <p:spPr bwMode="auto">
            <a:xfrm>
              <a:off x="6967566" y="4254017"/>
              <a:ext cx="2592388" cy="3175"/>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0" name="Rectangle 1112"/>
            <p:cNvSpPr>
              <a:spLocks noChangeArrowheads="1"/>
            </p:cNvSpPr>
            <p:nvPr/>
          </p:nvSpPr>
          <p:spPr bwMode="auto">
            <a:xfrm>
              <a:off x="6967566" y="4257192"/>
              <a:ext cx="2592388" cy="3175"/>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1" name="Rectangle 1113"/>
            <p:cNvSpPr>
              <a:spLocks noChangeArrowheads="1"/>
            </p:cNvSpPr>
            <p:nvPr/>
          </p:nvSpPr>
          <p:spPr bwMode="auto">
            <a:xfrm>
              <a:off x="6967566" y="4260367"/>
              <a:ext cx="2592388" cy="1588"/>
            </a:xfrm>
            <a:prstGeom prst="rect">
              <a:avLst/>
            </a:prstGeom>
            <a:solidFill>
              <a:srgbClr val="C1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2" name="Rectangle 1114"/>
            <p:cNvSpPr>
              <a:spLocks noChangeArrowheads="1"/>
            </p:cNvSpPr>
            <p:nvPr/>
          </p:nvSpPr>
          <p:spPr bwMode="auto">
            <a:xfrm>
              <a:off x="6967566" y="4261955"/>
              <a:ext cx="2592388" cy="3175"/>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3" name="Rectangle 1115"/>
            <p:cNvSpPr>
              <a:spLocks noChangeArrowheads="1"/>
            </p:cNvSpPr>
            <p:nvPr/>
          </p:nvSpPr>
          <p:spPr bwMode="auto">
            <a:xfrm>
              <a:off x="6967566" y="4265130"/>
              <a:ext cx="2592388" cy="3175"/>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4" name="Rectangle 1116"/>
            <p:cNvSpPr>
              <a:spLocks noChangeArrowheads="1"/>
            </p:cNvSpPr>
            <p:nvPr/>
          </p:nvSpPr>
          <p:spPr bwMode="auto">
            <a:xfrm>
              <a:off x="6967566" y="4268305"/>
              <a:ext cx="2592388" cy="1588"/>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5" name="Rectangle 1117"/>
            <p:cNvSpPr>
              <a:spLocks noChangeArrowheads="1"/>
            </p:cNvSpPr>
            <p:nvPr/>
          </p:nvSpPr>
          <p:spPr bwMode="auto">
            <a:xfrm>
              <a:off x="6967566" y="4269892"/>
              <a:ext cx="2592388" cy="3175"/>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6" name="Rectangle 1118"/>
            <p:cNvSpPr>
              <a:spLocks noChangeArrowheads="1"/>
            </p:cNvSpPr>
            <p:nvPr/>
          </p:nvSpPr>
          <p:spPr bwMode="auto">
            <a:xfrm>
              <a:off x="6967566" y="4273067"/>
              <a:ext cx="2592388" cy="3175"/>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7" name="Rectangle 1119"/>
            <p:cNvSpPr>
              <a:spLocks noChangeArrowheads="1"/>
            </p:cNvSpPr>
            <p:nvPr/>
          </p:nvSpPr>
          <p:spPr bwMode="auto">
            <a:xfrm>
              <a:off x="6967566" y="4276242"/>
              <a:ext cx="2592388" cy="3175"/>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8" name="Rectangle 1120"/>
            <p:cNvSpPr>
              <a:spLocks noChangeArrowheads="1"/>
            </p:cNvSpPr>
            <p:nvPr/>
          </p:nvSpPr>
          <p:spPr bwMode="auto">
            <a:xfrm>
              <a:off x="6967566" y="4279417"/>
              <a:ext cx="2592388" cy="1588"/>
            </a:xfrm>
            <a:prstGeom prst="rect">
              <a:avLst/>
            </a:prstGeom>
            <a:solidFill>
              <a:srgbClr val="D1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59" name="Rectangle 1121"/>
            <p:cNvSpPr>
              <a:spLocks noChangeArrowheads="1"/>
            </p:cNvSpPr>
            <p:nvPr/>
          </p:nvSpPr>
          <p:spPr bwMode="auto">
            <a:xfrm>
              <a:off x="6967566" y="4281005"/>
              <a:ext cx="2592388" cy="3175"/>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0" name="Rectangle 1122"/>
            <p:cNvSpPr>
              <a:spLocks noChangeArrowheads="1"/>
            </p:cNvSpPr>
            <p:nvPr/>
          </p:nvSpPr>
          <p:spPr bwMode="auto">
            <a:xfrm>
              <a:off x="6967566" y="4284180"/>
              <a:ext cx="2592388" cy="3175"/>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1" name="Rectangle 1123"/>
            <p:cNvSpPr>
              <a:spLocks noChangeArrowheads="1"/>
            </p:cNvSpPr>
            <p:nvPr/>
          </p:nvSpPr>
          <p:spPr bwMode="auto">
            <a:xfrm>
              <a:off x="6967566" y="4287355"/>
              <a:ext cx="2592388" cy="3175"/>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2" name="Rectangle 1124"/>
            <p:cNvSpPr>
              <a:spLocks noChangeArrowheads="1"/>
            </p:cNvSpPr>
            <p:nvPr/>
          </p:nvSpPr>
          <p:spPr bwMode="auto">
            <a:xfrm>
              <a:off x="6967566" y="4290530"/>
              <a:ext cx="2592388" cy="1588"/>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3" name="Rectangle 1125"/>
            <p:cNvSpPr>
              <a:spLocks noChangeArrowheads="1"/>
            </p:cNvSpPr>
            <p:nvPr/>
          </p:nvSpPr>
          <p:spPr bwMode="auto">
            <a:xfrm>
              <a:off x="6967566" y="4292117"/>
              <a:ext cx="2592388"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4" name="Rectangle 1126"/>
            <p:cNvSpPr>
              <a:spLocks noChangeArrowheads="1"/>
            </p:cNvSpPr>
            <p:nvPr/>
          </p:nvSpPr>
          <p:spPr bwMode="auto">
            <a:xfrm>
              <a:off x="6967566" y="4295292"/>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5" name="Rectangle 1127"/>
            <p:cNvSpPr>
              <a:spLocks noChangeArrowheads="1"/>
            </p:cNvSpPr>
            <p:nvPr/>
          </p:nvSpPr>
          <p:spPr bwMode="auto">
            <a:xfrm>
              <a:off x="6967566" y="4298467"/>
              <a:ext cx="2592388" cy="1588"/>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6" name="Rectangle 1128"/>
            <p:cNvSpPr>
              <a:spLocks noChangeArrowheads="1"/>
            </p:cNvSpPr>
            <p:nvPr/>
          </p:nvSpPr>
          <p:spPr bwMode="auto">
            <a:xfrm>
              <a:off x="6967566" y="4300055"/>
              <a:ext cx="2592388" cy="3175"/>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7" name="Rectangle 1129"/>
            <p:cNvSpPr>
              <a:spLocks noChangeArrowheads="1"/>
            </p:cNvSpPr>
            <p:nvPr/>
          </p:nvSpPr>
          <p:spPr bwMode="auto">
            <a:xfrm>
              <a:off x="6967566" y="4303230"/>
              <a:ext cx="2592388" cy="3175"/>
            </a:xfrm>
            <a:prstGeom prst="rect">
              <a:avLst/>
            </a:prstGeom>
            <a:solidFill>
              <a:srgbClr val="DC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8" name="Rectangle 1130"/>
            <p:cNvSpPr>
              <a:spLocks noChangeArrowheads="1"/>
            </p:cNvSpPr>
            <p:nvPr/>
          </p:nvSpPr>
          <p:spPr bwMode="auto">
            <a:xfrm>
              <a:off x="6967566" y="4306405"/>
              <a:ext cx="2592388" cy="3175"/>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69" name="Rectangle 1131"/>
            <p:cNvSpPr>
              <a:spLocks noChangeArrowheads="1"/>
            </p:cNvSpPr>
            <p:nvPr/>
          </p:nvSpPr>
          <p:spPr bwMode="auto">
            <a:xfrm>
              <a:off x="6967566" y="4309580"/>
              <a:ext cx="2592388" cy="476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0" name="Rectangle 1132"/>
            <p:cNvSpPr>
              <a:spLocks noChangeArrowheads="1"/>
            </p:cNvSpPr>
            <p:nvPr/>
          </p:nvSpPr>
          <p:spPr bwMode="auto">
            <a:xfrm>
              <a:off x="6967566" y="4314342"/>
              <a:ext cx="2592388" cy="6350"/>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1" name="Rectangle 1133"/>
            <p:cNvSpPr>
              <a:spLocks noChangeArrowheads="1"/>
            </p:cNvSpPr>
            <p:nvPr/>
          </p:nvSpPr>
          <p:spPr bwMode="auto">
            <a:xfrm>
              <a:off x="6967566" y="4320692"/>
              <a:ext cx="2592388" cy="1588"/>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2" name="Rectangle 1134"/>
            <p:cNvSpPr>
              <a:spLocks noChangeArrowheads="1"/>
            </p:cNvSpPr>
            <p:nvPr/>
          </p:nvSpPr>
          <p:spPr bwMode="auto">
            <a:xfrm>
              <a:off x="6967566" y="4322280"/>
              <a:ext cx="2592388" cy="6350"/>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3" name="Rectangle 1135"/>
            <p:cNvSpPr>
              <a:spLocks noChangeArrowheads="1"/>
            </p:cNvSpPr>
            <p:nvPr/>
          </p:nvSpPr>
          <p:spPr bwMode="auto">
            <a:xfrm>
              <a:off x="6967566" y="4328630"/>
              <a:ext cx="2592388" cy="476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4" name="Rectangle 1136"/>
            <p:cNvSpPr>
              <a:spLocks noChangeArrowheads="1"/>
            </p:cNvSpPr>
            <p:nvPr/>
          </p:nvSpPr>
          <p:spPr bwMode="auto">
            <a:xfrm>
              <a:off x="6967566" y="4333392"/>
              <a:ext cx="2592388" cy="6350"/>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5" name="Rectangle 1137"/>
            <p:cNvSpPr>
              <a:spLocks noChangeArrowheads="1"/>
            </p:cNvSpPr>
            <p:nvPr/>
          </p:nvSpPr>
          <p:spPr bwMode="auto">
            <a:xfrm>
              <a:off x="6967566" y="4339742"/>
              <a:ext cx="2592388" cy="1588"/>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6" name="Rectangle 1138"/>
            <p:cNvSpPr>
              <a:spLocks noChangeArrowheads="1"/>
            </p:cNvSpPr>
            <p:nvPr/>
          </p:nvSpPr>
          <p:spPr bwMode="auto">
            <a:xfrm>
              <a:off x="6967566" y="4341330"/>
              <a:ext cx="2592388" cy="3175"/>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7" name="Rectangle 1139"/>
            <p:cNvSpPr>
              <a:spLocks noChangeArrowheads="1"/>
            </p:cNvSpPr>
            <p:nvPr/>
          </p:nvSpPr>
          <p:spPr bwMode="auto">
            <a:xfrm>
              <a:off x="6967566" y="4344505"/>
              <a:ext cx="2592388" cy="3175"/>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8" name="Rectangle 1140"/>
            <p:cNvSpPr>
              <a:spLocks noChangeArrowheads="1"/>
            </p:cNvSpPr>
            <p:nvPr/>
          </p:nvSpPr>
          <p:spPr bwMode="auto">
            <a:xfrm>
              <a:off x="6967566" y="4347680"/>
              <a:ext cx="2592388" cy="3175"/>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79" name="Rectangle 1141"/>
            <p:cNvSpPr>
              <a:spLocks noChangeArrowheads="1"/>
            </p:cNvSpPr>
            <p:nvPr/>
          </p:nvSpPr>
          <p:spPr bwMode="auto">
            <a:xfrm>
              <a:off x="6967566" y="4350855"/>
              <a:ext cx="2592388" cy="1588"/>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0" name="Rectangle 1142"/>
            <p:cNvSpPr>
              <a:spLocks noChangeArrowheads="1"/>
            </p:cNvSpPr>
            <p:nvPr/>
          </p:nvSpPr>
          <p:spPr bwMode="auto">
            <a:xfrm>
              <a:off x="6967566" y="4352442"/>
              <a:ext cx="2592388" cy="3175"/>
            </a:xfrm>
            <a:prstGeom prst="rect">
              <a:avLst/>
            </a:prstGeom>
            <a:solidFill>
              <a:srgbClr val="D6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1" name="Rectangle 1143"/>
            <p:cNvSpPr>
              <a:spLocks noChangeArrowheads="1"/>
            </p:cNvSpPr>
            <p:nvPr/>
          </p:nvSpPr>
          <p:spPr bwMode="auto">
            <a:xfrm>
              <a:off x="6967566" y="4355617"/>
              <a:ext cx="2592388" cy="3175"/>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2" name="Rectangle 1144"/>
            <p:cNvSpPr>
              <a:spLocks noChangeArrowheads="1"/>
            </p:cNvSpPr>
            <p:nvPr/>
          </p:nvSpPr>
          <p:spPr bwMode="auto">
            <a:xfrm>
              <a:off x="6967566" y="4358792"/>
              <a:ext cx="2592388" cy="1588"/>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3" name="Rectangle 1145"/>
            <p:cNvSpPr>
              <a:spLocks noChangeArrowheads="1"/>
            </p:cNvSpPr>
            <p:nvPr/>
          </p:nvSpPr>
          <p:spPr bwMode="auto">
            <a:xfrm>
              <a:off x="6967566" y="4360380"/>
              <a:ext cx="2592388" cy="3175"/>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4" name="Rectangle 1146"/>
            <p:cNvSpPr>
              <a:spLocks noChangeArrowheads="1"/>
            </p:cNvSpPr>
            <p:nvPr/>
          </p:nvSpPr>
          <p:spPr bwMode="auto">
            <a:xfrm>
              <a:off x="6967566" y="4363555"/>
              <a:ext cx="2592388" cy="3175"/>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5" name="Rectangle 1147"/>
            <p:cNvSpPr>
              <a:spLocks noChangeArrowheads="1"/>
            </p:cNvSpPr>
            <p:nvPr/>
          </p:nvSpPr>
          <p:spPr bwMode="auto">
            <a:xfrm>
              <a:off x="6967566" y="4366730"/>
              <a:ext cx="2592388" cy="3175"/>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6" name="Rectangle 1148"/>
            <p:cNvSpPr>
              <a:spLocks noChangeArrowheads="1"/>
            </p:cNvSpPr>
            <p:nvPr/>
          </p:nvSpPr>
          <p:spPr bwMode="auto">
            <a:xfrm>
              <a:off x="6967566" y="4369905"/>
              <a:ext cx="2592388" cy="1588"/>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7" name="Rectangle 1149"/>
            <p:cNvSpPr>
              <a:spLocks noChangeArrowheads="1"/>
            </p:cNvSpPr>
            <p:nvPr/>
          </p:nvSpPr>
          <p:spPr bwMode="auto">
            <a:xfrm>
              <a:off x="6967566" y="4371492"/>
              <a:ext cx="2592388" cy="3175"/>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8" name="Rectangle 1150"/>
            <p:cNvSpPr>
              <a:spLocks noChangeArrowheads="1"/>
            </p:cNvSpPr>
            <p:nvPr/>
          </p:nvSpPr>
          <p:spPr bwMode="auto">
            <a:xfrm>
              <a:off x="6967566" y="4374667"/>
              <a:ext cx="2592388" cy="3175"/>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89" name="Rectangle 1151"/>
            <p:cNvSpPr>
              <a:spLocks noChangeArrowheads="1"/>
            </p:cNvSpPr>
            <p:nvPr/>
          </p:nvSpPr>
          <p:spPr bwMode="auto">
            <a:xfrm>
              <a:off x="6967566" y="4377842"/>
              <a:ext cx="2592388" cy="3175"/>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0" name="Rectangle 1152"/>
            <p:cNvSpPr>
              <a:spLocks noChangeArrowheads="1"/>
            </p:cNvSpPr>
            <p:nvPr/>
          </p:nvSpPr>
          <p:spPr bwMode="auto">
            <a:xfrm>
              <a:off x="6967566" y="4381017"/>
              <a:ext cx="2592388" cy="1588"/>
            </a:xfrm>
            <a:prstGeom prst="rect">
              <a:avLst/>
            </a:prstGeom>
            <a:solidFill>
              <a:srgbClr val="C2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1" name="Rectangle 1153"/>
            <p:cNvSpPr>
              <a:spLocks noChangeArrowheads="1"/>
            </p:cNvSpPr>
            <p:nvPr/>
          </p:nvSpPr>
          <p:spPr bwMode="auto">
            <a:xfrm>
              <a:off x="6967566" y="4382605"/>
              <a:ext cx="2592388" cy="3175"/>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2" name="Rectangle 1154"/>
            <p:cNvSpPr>
              <a:spLocks noChangeArrowheads="1"/>
            </p:cNvSpPr>
            <p:nvPr/>
          </p:nvSpPr>
          <p:spPr bwMode="auto">
            <a:xfrm>
              <a:off x="6967566" y="4385780"/>
              <a:ext cx="2592388" cy="3175"/>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3" name="Rectangle 1155"/>
            <p:cNvSpPr>
              <a:spLocks noChangeArrowheads="1"/>
            </p:cNvSpPr>
            <p:nvPr/>
          </p:nvSpPr>
          <p:spPr bwMode="auto">
            <a:xfrm>
              <a:off x="6967566" y="4388955"/>
              <a:ext cx="2592388" cy="1588"/>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4" name="Rectangle 1156"/>
            <p:cNvSpPr>
              <a:spLocks noChangeArrowheads="1"/>
            </p:cNvSpPr>
            <p:nvPr/>
          </p:nvSpPr>
          <p:spPr bwMode="auto">
            <a:xfrm>
              <a:off x="6967566" y="4390542"/>
              <a:ext cx="2592388" cy="3175"/>
            </a:xfrm>
            <a:prstGeom prst="rect">
              <a:avLst/>
            </a:prstGeom>
            <a:solidFill>
              <a:srgbClr val="B6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5" name="Rectangle 1157"/>
            <p:cNvSpPr>
              <a:spLocks noChangeArrowheads="1"/>
            </p:cNvSpPr>
            <p:nvPr/>
          </p:nvSpPr>
          <p:spPr bwMode="auto">
            <a:xfrm>
              <a:off x="6967566" y="4393717"/>
              <a:ext cx="2592388" cy="3175"/>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6" name="Rectangle 1158"/>
            <p:cNvSpPr>
              <a:spLocks noChangeArrowheads="1"/>
            </p:cNvSpPr>
            <p:nvPr/>
          </p:nvSpPr>
          <p:spPr bwMode="auto">
            <a:xfrm>
              <a:off x="6967566" y="4396892"/>
              <a:ext cx="2592388" cy="3175"/>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7" name="Rectangle 1159"/>
            <p:cNvSpPr>
              <a:spLocks noChangeArrowheads="1"/>
            </p:cNvSpPr>
            <p:nvPr/>
          </p:nvSpPr>
          <p:spPr bwMode="auto">
            <a:xfrm>
              <a:off x="6967566" y="4400067"/>
              <a:ext cx="2592388" cy="1588"/>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8" name="Rectangle 1160"/>
            <p:cNvSpPr>
              <a:spLocks noChangeArrowheads="1"/>
            </p:cNvSpPr>
            <p:nvPr/>
          </p:nvSpPr>
          <p:spPr bwMode="auto">
            <a:xfrm>
              <a:off x="6967566" y="4401655"/>
              <a:ext cx="2592388" cy="3175"/>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499" name="Rectangle 1161"/>
            <p:cNvSpPr>
              <a:spLocks noChangeArrowheads="1"/>
            </p:cNvSpPr>
            <p:nvPr/>
          </p:nvSpPr>
          <p:spPr bwMode="auto">
            <a:xfrm>
              <a:off x="6967566" y="4404830"/>
              <a:ext cx="2592388" cy="3175"/>
            </a:xfrm>
            <a:prstGeom prst="rect">
              <a:avLst/>
            </a:prstGeom>
            <a:solidFill>
              <a:srgbClr val="A5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0" name="Rectangle 1162"/>
            <p:cNvSpPr>
              <a:spLocks noChangeArrowheads="1"/>
            </p:cNvSpPr>
            <p:nvPr/>
          </p:nvSpPr>
          <p:spPr bwMode="auto">
            <a:xfrm>
              <a:off x="6967566" y="4408005"/>
              <a:ext cx="2592388" cy="3175"/>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1" name="Rectangle 1163"/>
            <p:cNvSpPr>
              <a:spLocks noChangeArrowheads="1"/>
            </p:cNvSpPr>
            <p:nvPr/>
          </p:nvSpPr>
          <p:spPr bwMode="auto">
            <a:xfrm>
              <a:off x="6967566" y="4411180"/>
              <a:ext cx="2592388" cy="1588"/>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2" name="Rectangle 1164"/>
            <p:cNvSpPr>
              <a:spLocks noChangeArrowheads="1"/>
            </p:cNvSpPr>
            <p:nvPr/>
          </p:nvSpPr>
          <p:spPr bwMode="auto">
            <a:xfrm>
              <a:off x="6967566" y="4412767"/>
              <a:ext cx="2592388" cy="3175"/>
            </a:xfrm>
            <a:prstGeom prst="rect">
              <a:avLst/>
            </a:prstGeom>
            <a:solidFill>
              <a:srgbClr val="998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3" name="Rectangle 1165"/>
            <p:cNvSpPr>
              <a:spLocks noChangeArrowheads="1"/>
            </p:cNvSpPr>
            <p:nvPr/>
          </p:nvSpPr>
          <p:spPr bwMode="auto">
            <a:xfrm>
              <a:off x="6967566" y="4415942"/>
              <a:ext cx="2592388" cy="3175"/>
            </a:xfrm>
            <a:prstGeom prst="rect">
              <a:avLst/>
            </a:prstGeom>
            <a:solidFill>
              <a:srgbClr val="96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4" name="Rectangle 1166"/>
            <p:cNvSpPr>
              <a:spLocks noChangeArrowheads="1"/>
            </p:cNvSpPr>
            <p:nvPr/>
          </p:nvSpPr>
          <p:spPr bwMode="auto">
            <a:xfrm>
              <a:off x="6967566" y="4419117"/>
              <a:ext cx="2592388" cy="1588"/>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5" name="Rectangle 1167"/>
            <p:cNvSpPr>
              <a:spLocks noChangeArrowheads="1"/>
            </p:cNvSpPr>
            <p:nvPr/>
          </p:nvSpPr>
          <p:spPr bwMode="auto">
            <a:xfrm>
              <a:off x="6967566" y="4420705"/>
              <a:ext cx="2592388" cy="3175"/>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6" name="Rectangle 1168"/>
            <p:cNvSpPr>
              <a:spLocks noChangeArrowheads="1"/>
            </p:cNvSpPr>
            <p:nvPr/>
          </p:nvSpPr>
          <p:spPr bwMode="auto">
            <a:xfrm>
              <a:off x="6967566" y="4423880"/>
              <a:ext cx="2592388" cy="3175"/>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7" name="Rectangle 1169"/>
            <p:cNvSpPr>
              <a:spLocks noChangeArrowheads="1"/>
            </p:cNvSpPr>
            <p:nvPr/>
          </p:nvSpPr>
          <p:spPr bwMode="auto">
            <a:xfrm>
              <a:off x="6967566" y="4427055"/>
              <a:ext cx="2592388" cy="3175"/>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8" name="Rectangle 1170"/>
            <p:cNvSpPr>
              <a:spLocks noChangeArrowheads="1"/>
            </p:cNvSpPr>
            <p:nvPr/>
          </p:nvSpPr>
          <p:spPr bwMode="auto">
            <a:xfrm>
              <a:off x="6967566" y="4430230"/>
              <a:ext cx="2592388" cy="1588"/>
            </a:xfrm>
            <a:prstGeom prst="rect">
              <a:avLst/>
            </a:prstGeom>
            <a:solidFill>
              <a:srgbClr val="82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09" name="Rectangle 1171"/>
            <p:cNvSpPr>
              <a:spLocks noChangeArrowheads="1"/>
            </p:cNvSpPr>
            <p:nvPr/>
          </p:nvSpPr>
          <p:spPr bwMode="auto">
            <a:xfrm>
              <a:off x="6967566" y="4431817"/>
              <a:ext cx="2592388" cy="3175"/>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0" name="Rectangle 1172"/>
            <p:cNvSpPr>
              <a:spLocks noChangeArrowheads="1"/>
            </p:cNvSpPr>
            <p:nvPr/>
          </p:nvSpPr>
          <p:spPr bwMode="auto">
            <a:xfrm>
              <a:off x="6967566" y="4434992"/>
              <a:ext cx="2592388" cy="3175"/>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1" name="Rectangle 1173"/>
            <p:cNvSpPr>
              <a:spLocks noChangeArrowheads="1"/>
            </p:cNvSpPr>
            <p:nvPr/>
          </p:nvSpPr>
          <p:spPr bwMode="auto">
            <a:xfrm>
              <a:off x="6967566" y="4438167"/>
              <a:ext cx="2592388" cy="3175"/>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2" name="Rectangle 1174"/>
            <p:cNvSpPr>
              <a:spLocks noChangeArrowheads="1"/>
            </p:cNvSpPr>
            <p:nvPr/>
          </p:nvSpPr>
          <p:spPr bwMode="auto">
            <a:xfrm>
              <a:off x="6967566" y="4441342"/>
              <a:ext cx="2592388" cy="1588"/>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3" name="Rectangle 1175"/>
            <p:cNvSpPr>
              <a:spLocks noChangeArrowheads="1"/>
            </p:cNvSpPr>
            <p:nvPr/>
          </p:nvSpPr>
          <p:spPr bwMode="auto">
            <a:xfrm>
              <a:off x="6967566" y="4442930"/>
              <a:ext cx="2592388" cy="3175"/>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4" name="Rectangle 1176"/>
            <p:cNvSpPr>
              <a:spLocks noChangeArrowheads="1"/>
            </p:cNvSpPr>
            <p:nvPr/>
          </p:nvSpPr>
          <p:spPr bwMode="auto">
            <a:xfrm>
              <a:off x="6967566" y="4446105"/>
              <a:ext cx="2592388" cy="3175"/>
            </a:xfrm>
            <a:prstGeom prst="rect">
              <a:avLst/>
            </a:prstGeom>
            <a:solidFill>
              <a:srgbClr val="6C6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5" name="Rectangle 1177"/>
            <p:cNvSpPr>
              <a:spLocks noChangeArrowheads="1"/>
            </p:cNvSpPr>
            <p:nvPr/>
          </p:nvSpPr>
          <p:spPr bwMode="auto">
            <a:xfrm>
              <a:off x="6967566" y="4449280"/>
              <a:ext cx="2592388" cy="1588"/>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6" name="Rectangle 1178"/>
            <p:cNvSpPr>
              <a:spLocks noChangeArrowheads="1"/>
            </p:cNvSpPr>
            <p:nvPr/>
          </p:nvSpPr>
          <p:spPr bwMode="auto">
            <a:xfrm>
              <a:off x="6967566" y="4450867"/>
              <a:ext cx="2592388" cy="3175"/>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7" name="Rectangle 1179"/>
            <p:cNvSpPr>
              <a:spLocks noChangeArrowheads="1"/>
            </p:cNvSpPr>
            <p:nvPr/>
          </p:nvSpPr>
          <p:spPr bwMode="auto">
            <a:xfrm>
              <a:off x="6967566" y="4454042"/>
              <a:ext cx="2592388" cy="3175"/>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8" name="Rectangle 1180"/>
            <p:cNvSpPr>
              <a:spLocks noChangeArrowheads="1"/>
            </p:cNvSpPr>
            <p:nvPr/>
          </p:nvSpPr>
          <p:spPr bwMode="auto">
            <a:xfrm>
              <a:off x="6967566" y="4457217"/>
              <a:ext cx="2592388" cy="3175"/>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19" name="Rectangle 1181"/>
            <p:cNvSpPr>
              <a:spLocks noChangeArrowheads="1"/>
            </p:cNvSpPr>
            <p:nvPr/>
          </p:nvSpPr>
          <p:spPr bwMode="auto">
            <a:xfrm>
              <a:off x="6967566" y="4460392"/>
              <a:ext cx="2592388" cy="1588"/>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0" name="Rectangle 1182"/>
            <p:cNvSpPr>
              <a:spLocks noChangeArrowheads="1"/>
            </p:cNvSpPr>
            <p:nvPr/>
          </p:nvSpPr>
          <p:spPr bwMode="auto">
            <a:xfrm>
              <a:off x="6967566" y="4461980"/>
              <a:ext cx="2592388" cy="3175"/>
            </a:xfrm>
            <a:prstGeom prst="rect">
              <a:avLst/>
            </a:prstGeom>
            <a:solidFill>
              <a:srgbClr val="5A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1" name="Rectangle 1183"/>
            <p:cNvSpPr>
              <a:spLocks noChangeArrowheads="1"/>
            </p:cNvSpPr>
            <p:nvPr/>
          </p:nvSpPr>
          <p:spPr bwMode="auto">
            <a:xfrm>
              <a:off x="6967566" y="4465155"/>
              <a:ext cx="2592388" cy="3175"/>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2" name="Rectangle 1184"/>
            <p:cNvSpPr>
              <a:spLocks noChangeArrowheads="1"/>
            </p:cNvSpPr>
            <p:nvPr/>
          </p:nvSpPr>
          <p:spPr bwMode="auto">
            <a:xfrm>
              <a:off x="6967566" y="4468330"/>
              <a:ext cx="2592388" cy="1588"/>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3" name="Rectangle 1185"/>
            <p:cNvSpPr>
              <a:spLocks noChangeArrowheads="1"/>
            </p:cNvSpPr>
            <p:nvPr/>
          </p:nvSpPr>
          <p:spPr bwMode="auto">
            <a:xfrm>
              <a:off x="6967566" y="4469917"/>
              <a:ext cx="2592388" cy="3175"/>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4" name="Rectangle 1186"/>
            <p:cNvSpPr>
              <a:spLocks noChangeArrowheads="1"/>
            </p:cNvSpPr>
            <p:nvPr/>
          </p:nvSpPr>
          <p:spPr bwMode="auto">
            <a:xfrm>
              <a:off x="6967566" y="4473092"/>
              <a:ext cx="2592388" cy="3175"/>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5" name="Rectangle 1187"/>
            <p:cNvSpPr>
              <a:spLocks noChangeArrowheads="1"/>
            </p:cNvSpPr>
            <p:nvPr/>
          </p:nvSpPr>
          <p:spPr bwMode="auto">
            <a:xfrm>
              <a:off x="6967566" y="4476267"/>
              <a:ext cx="2592388"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6" name="Rectangle 1188"/>
            <p:cNvSpPr>
              <a:spLocks noChangeArrowheads="1"/>
            </p:cNvSpPr>
            <p:nvPr/>
          </p:nvSpPr>
          <p:spPr bwMode="auto">
            <a:xfrm>
              <a:off x="6967566" y="4479442"/>
              <a:ext cx="2592388" cy="1588"/>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27" name="Rectangle 1189"/>
            <p:cNvSpPr>
              <a:spLocks noChangeArrowheads="1"/>
            </p:cNvSpPr>
            <p:nvPr/>
          </p:nvSpPr>
          <p:spPr bwMode="auto">
            <a:xfrm>
              <a:off x="6967566" y="4481030"/>
              <a:ext cx="2592388" cy="3175"/>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pic>
          <p:nvPicPr>
            <p:cNvPr id="528" name="Picture 1192"/>
            <p:cNvPicPr>
              <a:picLocks noChangeAspect="1" noChangeArrowheads="1"/>
            </p:cNvPicPr>
            <p:nvPr/>
          </p:nvPicPr>
          <p:blipFill>
            <a:blip r:embed="rId8" cstate="print"/>
            <a:srcRect/>
            <a:stretch>
              <a:fillRect/>
            </a:stretch>
          </p:blipFill>
          <p:spPr bwMode="auto">
            <a:xfrm>
              <a:off x="9026553" y="3544405"/>
              <a:ext cx="96838" cy="165100"/>
            </a:xfrm>
            <a:prstGeom prst="rect">
              <a:avLst/>
            </a:prstGeom>
            <a:noFill/>
            <a:ln w="9525">
              <a:noFill/>
              <a:miter lim="800000"/>
              <a:headEnd/>
              <a:tailEnd/>
            </a:ln>
          </p:spPr>
        </p:pic>
        <p:pic>
          <p:nvPicPr>
            <p:cNvPr id="529" name="Picture 1193"/>
            <p:cNvPicPr>
              <a:picLocks noChangeAspect="1" noChangeArrowheads="1"/>
            </p:cNvPicPr>
            <p:nvPr/>
          </p:nvPicPr>
          <p:blipFill>
            <a:blip r:embed="rId9" cstate="print"/>
            <a:srcRect/>
            <a:stretch>
              <a:fillRect/>
            </a:stretch>
          </p:blipFill>
          <p:spPr bwMode="auto">
            <a:xfrm>
              <a:off x="8890028" y="2790342"/>
              <a:ext cx="155575" cy="112713"/>
            </a:xfrm>
            <a:prstGeom prst="rect">
              <a:avLst/>
            </a:prstGeom>
            <a:noFill/>
            <a:ln w="9525">
              <a:noFill/>
              <a:miter lim="800000"/>
              <a:headEnd/>
              <a:tailEnd/>
            </a:ln>
          </p:spPr>
        </p:pic>
        <p:pic>
          <p:nvPicPr>
            <p:cNvPr id="530" name="Picture 1194"/>
            <p:cNvPicPr>
              <a:picLocks noChangeAspect="1" noChangeArrowheads="1"/>
            </p:cNvPicPr>
            <p:nvPr/>
          </p:nvPicPr>
          <p:blipFill>
            <a:blip r:embed="rId10" cstate="print"/>
            <a:srcRect/>
            <a:stretch>
              <a:fillRect/>
            </a:stretch>
          </p:blipFill>
          <p:spPr bwMode="auto">
            <a:xfrm>
              <a:off x="8204228" y="3064980"/>
              <a:ext cx="142875" cy="134938"/>
            </a:xfrm>
            <a:prstGeom prst="rect">
              <a:avLst/>
            </a:prstGeom>
            <a:noFill/>
            <a:ln w="9525">
              <a:noFill/>
              <a:miter lim="800000"/>
              <a:headEnd/>
              <a:tailEnd/>
            </a:ln>
          </p:spPr>
        </p:pic>
        <p:pic>
          <p:nvPicPr>
            <p:cNvPr id="531" name="Picture 1195"/>
            <p:cNvPicPr>
              <a:picLocks noChangeAspect="1" noChangeArrowheads="1"/>
            </p:cNvPicPr>
            <p:nvPr/>
          </p:nvPicPr>
          <p:blipFill>
            <a:blip r:embed="rId11" cstate="print"/>
            <a:srcRect/>
            <a:stretch>
              <a:fillRect/>
            </a:stretch>
          </p:blipFill>
          <p:spPr bwMode="auto">
            <a:xfrm>
              <a:off x="7929591" y="2579205"/>
              <a:ext cx="157163" cy="111125"/>
            </a:xfrm>
            <a:prstGeom prst="rect">
              <a:avLst/>
            </a:prstGeom>
            <a:noFill/>
            <a:ln w="9525">
              <a:noFill/>
              <a:miter lim="800000"/>
              <a:headEnd/>
              <a:tailEnd/>
            </a:ln>
          </p:spPr>
        </p:pic>
        <p:pic>
          <p:nvPicPr>
            <p:cNvPr id="532" name="Picture 1197"/>
            <p:cNvPicPr>
              <a:picLocks noChangeAspect="1" noChangeArrowheads="1"/>
            </p:cNvPicPr>
            <p:nvPr/>
          </p:nvPicPr>
          <p:blipFill>
            <a:blip r:embed="rId10" cstate="print"/>
            <a:srcRect/>
            <a:stretch>
              <a:fillRect/>
            </a:stretch>
          </p:blipFill>
          <p:spPr bwMode="auto">
            <a:xfrm>
              <a:off x="7861328" y="3680930"/>
              <a:ext cx="142875" cy="134938"/>
            </a:xfrm>
            <a:prstGeom prst="rect">
              <a:avLst/>
            </a:prstGeom>
            <a:noFill/>
            <a:ln w="9525">
              <a:noFill/>
              <a:miter lim="800000"/>
              <a:headEnd/>
              <a:tailEnd/>
            </a:ln>
          </p:spPr>
        </p:pic>
        <p:pic>
          <p:nvPicPr>
            <p:cNvPr id="533" name="Picture 1198"/>
            <p:cNvPicPr>
              <a:picLocks noChangeAspect="1" noChangeArrowheads="1"/>
            </p:cNvPicPr>
            <p:nvPr/>
          </p:nvPicPr>
          <p:blipFill>
            <a:blip r:embed="rId13" cstate="print"/>
            <a:srcRect/>
            <a:stretch>
              <a:fillRect/>
            </a:stretch>
          </p:blipFill>
          <p:spPr bwMode="auto">
            <a:xfrm>
              <a:off x="8272491" y="2517292"/>
              <a:ext cx="96838" cy="163513"/>
            </a:xfrm>
            <a:prstGeom prst="rect">
              <a:avLst/>
            </a:prstGeom>
            <a:noFill/>
            <a:ln w="9525">
              <a:noFill/>
              <a:miter lim="800000"/>
              <a:headEnd/>
              <a:tailEnd/>
            </a:ln>
          </p:spPr>
        </p:pic>
        <p:pic>
          <p:nvPicPr>
            <p:cNvPr id="534" name="Picture 1199"/>
            <p:cNvPicPr>
              <a:picLocks noChangeAspect="1" noChangeArrowheads="1"/>
            </p:cNvPicPr>
            <p:nvPr/>
          </p:nvPicPr>
          <p:blipFill>
            <a:blip r:embed="rId14" cstate="print"/>
            <a:srcRect/>
            <a:stretch>
              <a:fillRect/>
            </a:stretch>
          </p:blipFill>
          <p:spPr bwMode="auto">
            <a:xfrm>
              <a:off x="8712228" y="3596792"/>
              <a:ext cx="155575" cy="109538"/>
            </a:xfrm>
            <a:prstGeom prst="rect">
              <a:avLst/>
            </a:prstGeom>
            <a:noFill/>
            <a:ln w="9525">
              <a:noFill/>
              <a:miter lim="800000"/>
              <a:headEnd/>
              <a:tailEnd/>
            </a:ln>
          </p:spPr>
        </p:pic>
        <p:pic>
          <p:nvPicPr>
            <p:cNvPr id="535" name="Picture 1200"/>
            <p:cNvPicPr>
              <a:picLocks noChangeAspect="1" noChangeArrowheads="1"/>
            </p:cNvPicPr>
            <p:nvPr/>
          </p:nvPicPr>
          <p:blipFill>
            <a:blip r:embed="rId12" cstate="print"/>
            <a:srcRect/>
            <a:stretch>
              <a:fillRect/>
            </a:stretch>
          </p:blipFill>
          <p:spPr bwMode="auto">
            <a:xfrm>
              <a:off x="8821766" y="2996717"/>
              <a:ext cx="106363" cy="158750"/>
            </a:xfrm>
            <a:prstGeom prst="rect">
              <a:avLst/>
            </a:prstGeom>
            <a:noFill/>
            <a:ln w="9525">
              <a:noFill/>
              <a:miter lim="800000"/>
              <a:headEnd/>
              <a:tailEnd/>
            </a:ln>
          </p:spPr>
        </p:pic>
        <p:pic>
          <p:nvPicPr>
            <p:cNvPr id="536" name="Picture 1201"/>
            <p:cNvPicPr>
              <a:picLocks noChangeAspect="1" noChangeArrowheads="1"/>
            </p:cNvPicPr>
            <p:nvPr/>
          </p:nvPicPr>
          <p:blipFill>
            <a:blip r:embed="rId15" cstate="print"/>
            <a:srcRect/>
            <a:stretch>
              <a:fillRect/>
            </a:stretch>
          </p:blipFill>
          <p:spPr bwMode="auto">
            <a:xfrm>
              <a:off x="8031191" y="3850792"/>
              <a:ext cx="98425" cy="165100"/>
            </a:xfrm>
            <a:prstGeom prst="rect">
              <a:avLst/>
            </a:prstGeom>
            <a:noFill/>
            <a:ln w="9525">
              <a:noFill/>
              <a:miter lim="800000"/>
              <a:headEnd/>
              <a:tailEnd/>
            </a:ln>
          </p:spPr>
        </p:pic>
        <p:sp>
          <p:nvSpPr>
            <p:cNvPr id="537" name="Rectangle 1205"/>
            <p:cNvSpPr>
              <a:spLocks noChangeArrowheads="1"/>
            </p:cNvSpPr>
            <p:nvPr/>
          </p:nvSpPr>
          <p:spPr bwMode="auto">
            <a:xfrm>
              <a:off x="4223413" y="2098192"/>
              <a:ext cx="2590800" cy="1588"/>
            </a:xfrm>
            <a:prstGeom prst="rect">
              <a:avLst/>
            </a:prstGeom>
            <a:solidFill>
              <a:srgbClr val="4E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38" name="Rectangle 1206"/>
            <p:cNvSpPr>
              <a:spLocks noChangeArrowheads="1"/>
            </p:cNvSpPr>
            <p:nvPr/>
          </p:nvSpPr>
          <p:spPr bwMode="auto">
            <a:xfrm>
              <a:off x="4223413" y="2099780"/>
              <a:ext cx="2590800" cy="3175"/>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39" name="Rectangle 1207"/>
            <p:cNvSpPr>
              <a:spLocks noChangeArrowheads="1"/>
            </p:cNvSpPr>
            <p:nvPr/>
          </p:nvSpPr>
          <p:spPr bwMode="auto">
            <a:xfrm>
              <a:off x="4223413" y="2102955"/>
              <a:ext cx="2590800"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0" name="Rectangle 1208"/>
            <p:cNvSpPr>
              <a:spLocks noChangeArrowheads="1"/>
            </p:cNvSpPr>
            <p:nvPr/>
          </p:nvSpPr>
          <p:spPr bwMode="auto">
            <a:xfrm>
              <a:off x="4223413" y="2106130"/>
              <a:ext cx="2590800" cy="3175"/>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1" name="Rectangle 1209"/>
            <p:cNvSpPr>
              <a:spLocks noChangeArrowheads="1"/>
            </p:cNvSpPr>
            <p:nvPr/>
          </p:nvSpPr>
          <p:spPr bwMode="auto">
            <a:xfrm>
              <a:off x="4223413" y="2109305"/>
              <a:ext cx="2590800" cy="1588"/>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grpSp>
          <p:nvGrpSpPr>
            <p:cNvPr id="542" name="Group 1411"/>
            <p:cNvGrpSpPr>
              <a:grpSpLocks/>
            </p:cNvGrpSpPr>
            <p:nvPr/>
          </p:nvGrpSpPr>
          <p:grpSpPr bwMode="auto">
            <a:xfrm>
              <a:off x="4219603" y="2111012"/>
              <a:ext cx="2590800" cy="2309927"/>
              <a:chOff x="279" y="1298"/>
              <a:chExt cx="1632" cy="1455"/>
            </a:xfrm>
          </p:grpSpPr>
          <p:sp>
            <p:nvSpPr>
              <p:cNvPr id="650" name="Rectangle 1211"/>
              <p:cNvSpPr>
                <a:spLocks noChangeArrowheads="1"/>
              </p:cNvSpPr>
              <p:nvPr/>
            </p:nvSpPr>
            <p:spPr bwMode="auto">
              <a:xfrm>
                <a:off x="279" y="1298"/>
                <a:ext cx="1632" cy="2"/>
              </a:xfrm>
              <a:prstGeom prst="rect">
                <a:avLst/>
              </a:prstGeom>
              <a:solidFill>
                <a:srgbClr val="55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1" name="Rectangle 1212"/>
              <p:cNvSpPr>
                <a:spLocks noChangeArrowheads="1"/>
              </p:cNvSpPr>
              <p:nvPr/>
            </p:nvSpPr>
            <p:spPr bwMode="auto">
              <a:xfrm>
                <a:off x="279" y="1300"/>
                <a:ext cx="1632" cy="2"/>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2" name="Rectangle 1213"/>
              <p:cNvSpPr>
                <a:spLocks noChangeArrowheads="1"/>
              </p:cNvSpPr>
              <p:nvPr/>
            </p:nvSpPr>
            <p:spPr bwMode="auto">
              <a:xfrm>
                <a:off x="279" y="1302"/>
                <a:ext cx="1632" cy="2"/>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3" name="Rectangle 1214"/>
              <p:cNvSpPr>
                <a:spLocks noChangeArrowheads="1"/>
              </p:cNvSpPr>
              <p:nvPr/>
            </p:nvSpPr>
            <p:spPr bwMode="auto">
              <a:xfrm>
                <a:off x="279" y="1304"/>
                <a:ext cx="1632" cy="1"/>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4" name="Rectangle 1215"/>
              <p:cNvSpPr>
                <a:spLocks noChangeArrowheads="1"/>
              </p:cNvSpPr>
              <p:nvPr/>
            </p:nvSpPr>
            <p:spPr bwMode="auto">
              <a:xfrm>
                <a:off x="279" y="1305"/>
                <a:ext cx="1632" cy="2"/>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5" name="Rectangle 1216"/>
              <p:cNvSpPr>
                <a:spLocks noChangeArrowheads="1"/>
              </p:cNvSpPr>
              <p:nvPr/>
            </p:nvSpPr>
            <p:spPr bwMode="auto">
              <a:xfrm>
                <a:off x="279" y="1307"/>
                <a:ext cx="1632" cy="2"/>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6" name="Rectangle 1217"/>
              <p:cNvSpPr>
                <a:spLocks noChangeArrowheads="1"/>
              </p:cNvSpPr>
              <p:nvPr/>
            </p:nvSpPr>
            <p:spPr bwMode="auto">
              <a:xfrm>
                <a:off x="279" y="1309"/>
                <a:ext cx="1632" cy="1"/>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7" name="Rectangle 1218"/>
              <p:cNvSpPr>
                <a:spLocks noChangeArrowheads="1"/>
              </p:cNvSpPr>
              <p:nvPr/>
            </p:nvSpPr>
            <p:spPr bwMode="auto">
              <a:xfrm>
                <a:off x="279" y="1310"/>
                <a:ext cx="1632" cy="2"/>
              </a:xfrm>
              <a:prstGeom prst="rect">
                <a:avLst/>
              </a:prstGeom>
              <a:solidFill>
                <a:srgbClr val="676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8" name="Rectangle 1219"/>
              <p:cNvSpPr>
                <a:spLocks noChangeArrowheads="1"/>
              </p:cNvSpPr>
              <p:nvPr/>
            </p:nvSpPr>
            <p:spPr bwMode="auto">
              <a:xfrm>
                <a:off x="279" y="1312"/>
                <a:ext cx="1632" cy="2"/>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59" name="Rectangle 1220"/>
              <p:cNvSpPr>
                <a:spLocks noChangeArrowheads="1"/>
              </p:cNvSpPr>
              <p:nvPr/>
            </p:nvSpPr>
            <p:spPr bwMode="auto">
              <a:xfrm>
                <a:off x="279" y="1314"/>
                <a:ext cx="1632" cy="2"/>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0" name="Rectangle 1221"/>
              <p:cNvSpPr>
                <a:spLocks noChangeArrowheads="1"/>
              </p:cNvSpPr>
              <p:nvPr/>
            </p:nvSpPr>
            <p:spPr bwMode="auto">
              <a:xfrm>
                <a:off x="279" y="1316"/>
                <a:ext cx="1632" cy="1"/>
              </a:xfrm>
              <a:prstGeom prst="rect">
                <a:avLst/>
              </a:prstGeom>
              <a:solidFill>
                <a:srgbClr val="716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1" name="Rectangle 1222"/>
              <p:cNvSpPr>
                <a:spLocks noChangeArrowheads="1"/>
              </p:cNvSpPr>
              <p:nvPr/>
            </p:nvSpPr>
            <p:spPr bwMode="auto">
              <a:xfrm>
                <a:off x="279" y="1317"/>
                <a:ext cx="1632" cy="2"/>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2" name="Rectangle 1223"/>
              <p:cNvSpPr>
                <a:spLocks noChangeArrowheads="1"/>
              </p:cNvSpPr>
              <p:nvPr/>
            </p:nvSpPr>
            <p:spPr bwMode="auto">
              <a:xfrm>
                <a:off x="279" y="1319"/>
                <a:ext cx="1632" cy="2"/>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3" name="Rectangle 1224"/>
              <p:cNvSpPr>
                <a:spLocks noChangeArrowheads="1"/>
              </p:cNvSpPr>
              <p:nvPr/>
            </p:nvSpPr>
            <p:spPr bwMode="auto">
              <a:xfrm>
                <a:off x="279" y="1321"/>
                <a:ext cx="1632" cy="1"/>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4" name="Rectangle 1225"/>
              <p:cNvSpPr>
                <a:spLocks noChangeArrowheads="1"/>
              </p:cNvSpPr>
              <p:nvPr/>
            </p:nvSpPr>
            <p:spPr bwMode="auto">
              <a:xfrm>
                <a:off x="279" y="1322"/>
                <a:ext cx="1632" cy="2"/>
              </a:xfrm>
              <a:prstGeom prst="rect">
                <a:avLst/>
              </a:prstGeom>
              <a:solidFill>
                <a:srgbClr val="807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5" name="Rectangle 1226"/>
              <p:cNvSpPr>
                <a:spLocks noChangeArrowheads="1"/>
              </p:cNvSpPr>
              <p:nvPr/>
            </p:nvSpPr>
            <p:spPr bwMode="auto">
              <a:xfrm>
                <a:off x="279" y="1324"/>
                <a:ext cx="1632" cy="2"/>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6" name="Rectangle 1227"/>
              <p:cNvSpPr>
                <a:spLocks noChangeArrowheads="1"/>
              </p:cNvSpPr>
              <p:nvPr/>
            </p:nvSpPr>
            <p:spPr bwMode="auto">
              <a:xfrm>
                <a:off x="279" y="1326"/>
                <a:ext cx="1632" cy="2"/>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7" name="Rectangle 1228"/>
              <p:cNvSpPr>
                <a:spLocks noChangeArrowheads="1"/>
              </p:cNvSpPr>
              <p:nvPr/>
            </p:nvSpPr>
            <p:spPr bwMode="auto">
              <a:xfrm>
                <a:off x="279" y="1328"/>
                <a:ext cx="1632" cy="1"/>
              </a:xfrm>
              <a:prstGeom prst="rect">
                <a:avLst/>
              </a:prstGeom>
              <a:solidFill>
                <a:srgbClr val="8B7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8" name="Rectangle 1229"/>
              <p:cNvSpPr>
                <a:spLocks noChangeArrowheads="1"/>
              </p:cNvSpPr>
              <p:nvPr/>
            </p:nvSpPr>
            <p:spPr bwMode="auto">
              <a:xfrm>
                <a:off x="279" y="1329"/>
                <a:ext cx="1632" cy="2"/>
              </a:xfrm>
              <a:prstGeom prst="rect">
                <a:avLst/>
              </a:prstGeom>
              <a:solidFill>
                <a:srgbClr val="8F7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69" name="Rectangle 1230"/>
              <p:cNvSpPr>
                <a:spLocks noChangeArrowheads="1"/>
              </p:cNvSpPr>
              <p:nvPr/>
            </p:nvSpPr>
            <p:spPr bwMode="auto">
              <a:xfrm>
                <a:off x="279" y="1331"/>
                <a:ext cx="1632" cy="2"/>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0" name="Rectangle 1231"/>
              <p:cNvSpPr>
                <a:spLocks noChangeArrowheads="1"/>
              </p:cNvSpPr>
              <p:nvPr/>
            </p:nvSpPr>
            <p:spPr bwMode="auto">
              <a:xfrm>
                <a:off x="279" y="1333"/>
                <a:ext cx="1632" cy="2"/>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1" name="Rectangle 1232"/>
              <p:cNvSpPr>
                <a:spLocks noChangeArrowheads="1"/>
              </p:cNvSpPr>
              <p:nvPr/>
            </p:nvSpPr>
            <p:spPr bwMode="auto">
              <a:xfrm>
                <a:off x="279" y="1335"/>
                <a:ext cx="1632" cy="1"/>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2" name="Rectangle 1233"/>
              <p:cNvSpPr>
                <a:spLocks noChangeArrowheads="1"/>
              </p:cNvSpPr>
              <p:nvPr/>
            </p:nvSpPr>
            <p:spPr bwMode="auto">
              <a:xfrm>
                <a:off x="279" y="1336"/>
                <a:ext cx="1632" cy="2"/>
              </a:xfrm>
              <a:prstGeom prst="rect">
                <a:avLst/>
              </a:prstGeom>
              <a:solidFill>
                <a:srgbClr val="9F8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3" name="Rectangle 1234"/>
              <p:cNvSpPr>
                <a:spLocks noChangeArrowheads="1"/>
              </p:cNvSpPr>
              <p:nvPr/>
            </p:nvSpPr>
            <p:spPr bwMode="auto">
              <a:xfrm>
                <a:off x="279" y="1338"/>
                <a:ext cx="1632" cy="2"/>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4" name="Rectangle 1235"/>
              <p:cNvSpPr>
                <a:spLocks noChangeArrowheads="1"/>
              </p:cNvSpPr>
              <p:nvPr/>
            </p:nvSpPr>
            <p:spPr bwMode="auto">
              <a:xfrm>
                <a:off x="279" y="1340"/>
                <a:ext cx="1632" cy="1"/>
              </a:xfrm>
              <a:prstGeom prst="rect">
                <a:avLst/>
              </a:prstGeom>
              <a:solidFill>
                <a:srgbClr val="A79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5" name="Rectangle 1236"/>
              <p:cNvSpPr>
                <a:spLocks noChangeArrowheads="1"/>
              </p:cNvSpPr>
              <p:nvPr/>
            </p:nvSpPr>
            <p:spPr bwMode="auto">
              <a:xfrm>
                <a:off x="279" y="1341"/>
                <a:ext cx="1632" cy="2"/>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6" name="Rectangle 1237"/>
              <p:cNvSpPr>
                <a:spLocks noChangeArrowheads="1"/>
              </p:cNvSpPr>
              <p:nvPr/>
            </p:nvSpPr>
            <p:spPr bwMode="auto">
              <a:xfrm>
                <a:off x="279" y="1343"/>
                <a:ext cx="1632" cy="2"/>
              </a:xfrm>
              <a:prstGeom prst="rect">
                <a:avLst/>
              </a:prstGeom>
              <a:solidFill>
                <a:srgbClr val="AE9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7" name="Rectangle 1238"/>
              <p:cNvSpPr>
                <a:spLocks noChangeArrowheads="1"/>
              </p:cNvSpPr>
              <p:nvPr/>
            </p:nvSpPr>
            <p:spPr bwMode="auto">
              <a:xfrm>
                <a:off x="279" y="1345"/>
                <a:ext cx="1632" cy="2"/>
              </a:xfrm>
              <a:prstGeom prst="rect">
                <a:avLst/>
              </a:prstGeom>
              <a:solidFill>
                <a:srgbClr val="B19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8" name="Rectangle 1239"/>
              <p:cNvSpPr>
                <a:spLocks noChangeArrowheads="1"/>
              </p:cNvSpPr>
              <p:nvPr/>
            </p:nvSpPr>
            <p:spPr bwMode="auto">
              <a:xfrm>
                <a:off x="279" y="1347"/>
                <a:ext cx="1632" cy="1"/>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79" name="Rectangle 1240"/>
              <p:cNvSpPr>
                <a:spLocks noChangeArrowheads="1"/>
              </p:cNvSpPr>
              <p:nvPr/>
            </p:nvSpPr>
            <p:spPr bwMode="auto">
              <a:xfrm>
                <a:off x="279" y="1348"/>
                <a:ext cx="1632" cy="2"/>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0" name="Rectangle 1241"/>
              <p:cNvSpPr>
                <a:spLocks noChangeArrowheads="1"/>
              </p:cNvSpPr>
              <p:nvPr/>
            </p:nvSpPr>
            <p:spPr bwMode="auto">
              <a:xfrm>
                <a:off x="279" y="1350"/>
                <a:ext cx="1632" cy="2"/>
              </a:xfrm>
              <a:prstGeom prst="rect">
                <a:avLst/>
              </a:prstGeom>
              <a:solidFill>
                <a:srgbClr val="BB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1" name="Rectangle 1242"/>
              <p:cNvSpPr>
                <a:spLocks noChangeArrowheads="1"/>
              </p:cNvSpPr>
              <p:nvPr/>
            </p:nvSpPr>
            <p:spPr bwMode="auto">
              <a:xfrm>
                <a:off x="279" y="1352"/>
                <a:ext cx="1632" cy="2"/>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2" name="Rectangle 1243"/>
              <p:cNvSpPr>
                <a:spLocks noChangeArrowheads="1"/>
              </p:cNvSpPr>
              <p:nvPr/>
            </p:nvSpPr>
            <p:spPr bwMode="auto">
              <a:xfrm>
                <a:off x="279" y="1354"/>
                <a:ext cx="1632" cy="1"/>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3" name="Rectangle 1244"/>
              <p:cNvSpPr>
                <a:spLocks noChangeArrowheads="1"/>
              </p:cNvSpPr>
              <p:nvPr/>
            </p:nvSpPr>
            <p:spPr bwMode="auto">
              <a:xfrm>
                <a:off x="279" y="1355"/>
                <a:ext cx="1632" cy="2"/>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4" name="Rectangle 1245"/>
              <p:cNvSpPr>
                <a:spLocks noChangeArrowheads="1"/>
              </p:cNvSpPr>
              <p:nvPr/>
            </p:nvSpPr>
            <p:spPr bwMode="auto">
              <a:xfrm>
                <a:off x="279" y="1357"/>
                <a:ext cx="1632" cy="2"/>
              </a:xfrm>
              <a:prstGeom prst="rect">
                <a:avLst/>
              </a:prstGeom>
              <a:solidFill>
                <a:srgbClr val="C6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5" name="Rectangle 1246"/>
              <p:cNvSpPr>
                <a:spLocks noChangeArrowheads="1"/>
              </p:cNvSpPr>
              <p:nvPr/>
            </p:nvSpPr>
            <p:spPr bwMode="auto">
              <a:xfrm>
                <a:off x="279" y="1359"/>
                <a:ext cx="1632" cy="1"/>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6" name="Rectangle 1247"/>
              <p:cNvSpPr>
                <a:spLocks noChangeArrowheads="1"/>
              </p:cNvSpPr>
              <p:nvPr/>
            </p:nvSpPr>
            <p:spPr bwMode="auto">
              <a:xfrm>
                <a:off x="279" y="1360"/>
                <a:ext cx="1632" cy="2"/>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7" name="Rectangle 1248"/>
              <p:cNvSpPr>
                <a:spLocks noChangeArrowheads="1"/>
              </p:cNvSpPr>
              <p:nvPr/>
            </p:nvSpPr>
            <p:spPr bwMode="auto">
              <a:xfrm>
                <a:off x="279" y="1362"/>
                <a:ext cx="1632" cy="2"/>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8" name="Rectangle 1249"/>
              <p:cNvSpPr>
                <a:spLocks noChangeArrowheads="1"/>
              </p:cNvSpPr>
              <p:nvPr/>
            </p:nvSpPr>
            <p:spPr bwMode="auto">
              <a:xfrm>
                <a:off x="279" y="1364"/>
                <a:ext cx="1632" cy="2"/>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89" name="Rectangle 1250"/>
              <p:cNvSpPr>
                <a:spLocks noChangeArrowheads="1"/>
              </p:cNvSpPr>
              <p:nvPr/>
            </p:nvSpPr>
            <p:spPr bwMode="auto">
              <a:xfrm>
                <a:off x="279" y="1366"/>
                <a:ext cx="1632" cy="1"/>
              </a:xfrm>
              <a:prstGeom prst="rect">
                <a:avLst/>
              </a:prstGeom>
              <a:solidFill>
                <a:srgbClr val="D1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0" name="Rectangle 1251"/>
              <p:cNvSpPr>
                <a:spLocks noChangeArrowheads="1"/>
              </p:cNvSpPr>
              <p:nvPr/>
            </p:nvSpPr>
            <p:spPr bwMode="auto">
              <a:xfrm>
                <a:off x="279" y="1367"/>
                <a:ext cx="1632" cy="2"/>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1" name="Rectangle 1252"/>
              <p:cNvSpPr>
                <a:spLocks noChangeArrowheads="1"/>
              </p:cNvSpPr>
              <p:nvPr/>
            </p:nvSpPr>
            <p:spPr bwMode="auto">
              <a:xfrm>
                <a:off x="279" y="1369"/>
                <a:ext cx="1632" cy="2"/>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2" name="Rectangle 1253"/>
              <p:cNvSpPr>
                <a:spLocks noChangeArrowheads="1"/>
              </p:cNvSpPr>
              <p:nvPr/>
            </p:nvSpPr>
            <p:spPr bwMode="auto">
              <a:xfrm>
                <a:off x="279" y="1371"/>
                <a:ext cx="1632" cy="2"/>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3" name="Rectangle 1254"/>
              <p:cNvSpPr>
                <a:spLocks noChangeArrowheads="1"/>
              </p:cNvSpPr>
              <p:nvPr/>
            </p:nvSpPr>
            <p:spPr bwMode="auto">
              <a:xfrm>
                <a:off x="279" y="1373"/>
                <a:ext cx="1632" cy="1"/>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4" name="Rectangle 1255"/>
              <p:cNvSpPr>
                <a:spLocks noChangeArrowheads="1"/>
              </p:cNvSpPr>
              <p:nvPr/>
            </p:nvSpPr>
            <p:spPr bwMode="auto">
              <a:xfrm>
                <a:off x="279" y="1374"/>
                <a:ext cx="1632" cy="2"/>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5" name="Rectangle 1256"/>
              <p:cNvSpPr>
                <a:spLocks noChangeArrowheads="1"/>
              </p:cNvSpPr>
              <p:nvPr/>
            </p:nvSpPr>
            <p:spPr bwMode="auto">
              <a:xfrm>
                <a:off x="279" y="1376"/>
                <a:ext cx="1632"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6" name="Rectangle 1257"/>
              <p:cNvSpPr>
                <a:spLocks noChangeArrowheads="1"/>
              </p:cNvSpPr>
              <p:nvPr/>
            </p:nvSpPr>
            <p:spPr bwMode="auto">
              <a:xfrm>
                <a:off x="279" y="1378"/>
                <a:ext cx="1632" cy="1"/>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7" name="Rectangle 1258"/>
              <p:cNvSpPr>
                <a:spLocks noChangeArrowheads="1"/>
              </p:cNvSpPr>
              <p:nvPr/>
            </p:nvSpPr>
            <p:spPr bwMode="auto">
              <a:xfrm>
                <a:off x="279" y="1379"/>
                <a:ext cx="1632" cy="2"/>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8" name="Rectangle 1259"/>
              <p:cNvSpPr>
                <a:spLocks noChangeArrowheads="1"/>
              </p:cNvSpPr>
              <p:nvPr/>
            </p:nvSpPr>
            <p:spPr bwMode="auto">
              <a:xfrm>
                <a:off x="279" y="1381"/>
                <a:ext cx="1632" cy="2"/>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99" name="Rectangle 1260"/>
              <p:cNvSpPr>
                <a:spLocks noChangeArrowheads="1"/>
              </p:cNvSpPr>
              <p:nvPr/>
            </p:nvSpPr>
            <p:spPr bwMode="auto">
              <a:xfrm>
                <a:off x="279" y="1383"/>
                <a:ext cx="1632" cy="2"/>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0" name="Rectangle 1261"/>
              <p:cNvSpPr>
                <a:spLocks noChangeArrowheads="1"/>
              </p:cNvSpPr>
              <p:nvPr/>
            </p:nvSpPr>
            <p:spPr bwMode="auto">
              <a:xfrm>
                <a:off x="279" y="1385"/>
                <a:ext cx="1632" cy="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1" name="Rectangle 1262"/>
              <p:cNvSpPr>
                <a:spLocks noChangeArrowheads="1"/>
              </p:cNvSpPr>
              <p:nvPr/>
            </p:nvSpPr>
            <p:spPr bwMode="auto">
              <a:xfrm>
                <a:off x="279" y="1388"/>
                <a:ext cx="1632" cy="4"/>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2" name="Rectangle 1263"/>
              <p:cNvSpPr>
                <a:spLocks noChangeArrowheads="1"/>
              </p:cNvSpPr>
              <p:nvPr/>
            </p:nvSpPr>
            <p:spPr bwMode="auto">
              <a:xfrm>
                <a:off x="279" y="1392"/>
                <a:ext cx="1632" cy="3"/>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3" name="Rectangle 1264"/>
              <p:cNvSpPr>
                <a:spLocks noChangeArrowheads="1"/>
              </p:cNvSpPr>
              <p:nvPr/>
            </p:nvSpPr>
            <p:spPr bwMode="auto">
              <a:xfrm>
                <a:off x="279" y="1395"/>
                <a:ext cx="1632" cy="3"/>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4" name="Rectangle 1265"/>
              <p:cNvSpPr>
                <a:spLocks noChangeArrowheads="1"/>
              </p:cNvSpPr>
              <p:nvPr/>
            </p:nvSpPr>
            <p:spPr bwMode="auto">
              <a:xfrm>
                <a:off x="279" y="1398"/>
                <a:ext cx="1632" cy="4"/>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5" name="Rectangle 1266"/>
              <p:cNvSpPr>
                <a:spLocks noChangeArrowheads="1"/>
              </p:cNvSpPr>
              <p:nvPr/>
            </p:nvSpPr>
            <p:spPr bwMode="auto">
              <a:xfrm>
                <a:off x="279" y="1402"/>
                <a:ext cx="1632" cy="2"/>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6" name="Rectangle 1267"/>
              <p:cNvSpPr>
                <a:spLocks noChangeArrowheads="1"/>
              </p:cNvSpPr>
              <p:nvPr/>
            </p:nvSpPr>
            <p:spPr bwMode="auto">
              <a:xfrm>
                <a:off x="279" y="1404"/>
                <a:ext cx="1632" cy="1"/>
              </a:xfrm>
              <a:prstGeom prst="rect">
                <a:avLst/>
              </a:prstGeom>
              <a:solidFill>
                <a:srgbClr val="DB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7" name="Rectangle 1268"/>
              <p:cNvSpPr>
                <a:spLocks noChangeArrowheads="1"/>
              </p:cNvSpPr>
              <p:nvPr/>
            </p:nvSpPr>
            <p:spPr bwMode="auto">
              <a:xfrm>
                <a:off x="279" y="1405"/>
                <a:ext cx="1632" cy="2"/>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8" name="Rectangle 1269"/>
              <p:cNvSpPr>
                <a:spLocks noChangeArrowheads="1"/>
              </p:cNvSpPr>
              <p:nvPr/>
            </p:nvSpPr>
            <p:spPr bwMode="auto">
              <a:xfrm>
                <a:off x="279" y="1407"/>
                <a:ext cx="1632" cy="2"/>
              </a:xfrm>
              <a:prstGeom prst="rect">
                <a:avLst/>
              </a:prstGeom>
              <a:solidFill>
                <a:srgbClr val="DA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09" name="Rectangle 1270"/>
              <p:cNvSpPr>
                <a:spLocks noChangeArrowheads="1"/>
              </p:cNvSpPr>
              <p:nvPr/>
            </p:nvSpPr>
            <p:spPr bwMode="auto">
              <a:xfrm>
                <a:off x="279" y="1409"/>
                <a:ext cx="1632"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0" name="Rectangle 1271"/>
              <p:cNvSpPr>
                <a:spLocks noChangeArrowheads="1"/>
              </p:cNvSpPr>
              <p:nvPr/>
            </p:nvSpPr>
            <p:spPr bwMode="auto">
              <a:xfrm>
                <a:off x="279" y="1411"/>
                <a:ext cx="1632" cy="1"/>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1" name="Rectangle 1272"/>
              <p:cNvSpPr>
                <a:spLocks noChangeArrowheads="1"/>
              </p:cNvSpPr>
              <p:nvPr/>
            </p:nvSpPr>
            <p:spPr bwMode="auto">
              <a:xfrm>
                <a:off x="279" y="1412"/>
                <a:ext cx="1632" cy="2"/>
              </a:xfrm>
              <a:prstGeom prst="rect">
                <a:avLst/>
              </a:prstGeom>
              <a:solidFill>
                <a:srgbClr val="D6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2" name="Rectangle 1273"/>
              <p:cNvSpPr>
                <a:spLocks noChangeArrowheads="1"/>
              </p:cNvSpPr>
              <p:nvPr/>
            </p:nvSpPr>
            <p:spPr bwMode="auto">
              <a:xfrm>
                <a:off x="279" y="1414"/>
                <a:ext cx="1632" cy="2"/>
              </a:xfrm>
              <a:prstGeom prst="rect">
                <a:avLst/>
              </a:prstGeom>
              <a:solidFill>
                <a:srgbClr val="D5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3" name="Rectangle 1274"/>
              <p:cNvSpPr>
                <a:spLocks noChangeArrowheads="1"/>
              </p:cNvSpPr>
              <p:nvPr/>
            </p:nvSpPr>
            <p:spPr bwMode="auto">
              <a:xfrm>
                <a:off x="279" y="1416"/>
                <a:ext cx="1632" cy="1"/>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4" name="Rectangle 1275"/>
              <p:cNvSpPr>
                <a:spLocks noChangeArrowheads="1"/>
              </p:cNvSpPr>
              <p:nvPr/>
            </p:nvSpPr>
            <p:spPr bwMode="auto">
              <a:xfrm>
                <a:off x="279" y="1417"/>
                <a:ext cx="1632" cy="2"/>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5" name="Rectangle 1276"/>
              <p:cNvSpPr>
                <a:spLocks noChangeArrowheads="1"/>
              </p:cNvSpPr>
              <p:nvPr/>
            </p:nvSpPr>
            <p:spPr bwMode="auto">
              <a:xfrm>
                <a:off x="279" y="1419"/>
                <a:ext cx="1632" cy="2"/>
              </a:xfrm>
              <a:prstGeom prst="rect">
                <a:avLst/>
              </a:prstGeom>
              <a:solidFill>
                <a:srgbClr val="D0B4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6" name="Rectangle 1277"/>
              <p:cNvSpPr>
                <a:spLocks noChangeArrowheads="1"/>
              </p:cNvSpPr>
              <p:nvPr/>
            </p:nvSpPr>
            <p:spPr bwMode="auto">
              <a:xfrm>
                <a:off x="279" y="1421"/>
                <a:ext cx="1632" cy="2"/>
              </a:xfrm>
              <a:prstGeom prst="rect">
                <a:avLst/>
              </a:prstGeom>
              <a:solidFill>
                <a:srgbClr val="CEB2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7" name="Rectangle 1278"/>
              <p:cNvSpPr>
                <a:spLocks noChangeArrowheads="1"/>
              </p:cNvSpPr>
              <p:nvPr/>
            </p:nvSpPr>
            <p:spPr bwMode="auto">
              <a:xfrm>
                <a:off x="279" y="1423"/>
                <a:ext cx="1632" cy="1"/>
              </a:xfrm>
              <a:prstGeom prst="rect">
                <a:avLst/>
              </a:prstGeom>
              <a:solidFill>
                <a:srgbClr val="CC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8" name="Rectangle 1279"/>
              <p:cNvSpPr>
                <a:spLocks noChangeArrowheads="1"/>
              </p:cNvSpPr>
              <p:nvPr/>
            </p:nvSpPr>
            <p:spPr bwMode="auto">
              <a:xfrm>
                <a:off x="279" y="1424"/>
                <a:ext cx="1632" cy="2"/>
              </a:xfrm>
              <a:prstGeom prst="rect">
                <a:avLst/>
              </a:prstGeom>
              <a:solidFill>
                <a:srgbClr val="CAA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19" name="Rectangle 1280"/>
              <p:cNvSpPr>
                <a:spLocks noChangeArrowheads="1"/>
              </p:cNvSpPr>
              <p:nvPr/>
            </p:nvSpPr>
            <p:spPr bwMode="auto">
              <a:xfrm>
                <a:off x="279" y="1426"/>
                <a:ext cx="1632" cy="2"/>
              </a:xfrm>
              <a:prstGeom prst="rect">
                <a:avLst/>
              </a:prstGeom>
              <a:solidFill>
                <a:srgbClr val="C8A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0" name="Rectangle 1281"/>
              <p:cNvSpPr>
                <a:spLocks noChangeArrowheads="1"/>
              </p:cNvSpPr>
              <p:nvPr/>
            </p:nvSpPr>
            <p:spPr bwMode="auto">
              <a:xfrm>
                <a:off x="279" y="1428"/>
                <a:ext cx="1632" cy="2"/>
              </a:xfrm>
              <a:prstGeom prst="rect">
                <a:avLst/>
              </a:prstGeom>
              <a:solidFill>
                <a:srgbClr val="C5A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1" name="Rectangle 1282"/>
              <p:cNvSpPr>
                <a:spLocks noChangeArrowheads="1"/>
              </p:cNvSpPr>
              <p:nvPr/>
            </p:nvSpPr>
            <p:spPr bwMode="auto">
              <a:xfrm>
                <a:off x="279" y="1430"/>
                <a:ext cx="1632" cy="1"/>
              </a:xfrm>
              <a:prstGeom prst="rect">
                <a:avLst/>
              </a:prstGeom>
              <a:solidFill>
                <a:srgbClr val="C3A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2" name="Rectangle 1283"/>
              <p:cNvSpPr>
                <a:spLocks noChangeArrowheads="1"/>
              </p:cNvSpPr>
              <p:nvPr/>
            </p:nvSpPr>
            <p:spPr bwMode="auto">
              <a:xfrm>
                <a:off x="279" y="1431"/>
                <a:ext cx="1632" cy="2"/>
              </a:xfrm>
              <a:prstGeom prst="rect">
                <a:avLst/>
              </a:prstGeom>
              <a:solidFill>
                <a:srgbClr val="C0A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3" name="Rectangle 1284"/>
              <p:cNvSpPr>
                <a:spLocks noChangeArrowheads="1"/>
              </p:cNvSpPr>
              <p:nvPr/>
            </p:nvSpPr>
            <p:spPr bwMode="auto">
              <a:xfrm>
                <a:off x="279" y="1433"/>
                <a:ext cx="1632" cy="2"/>
              </a:xfrm>
              <a:prstGeom prst="rect">
                <a:avLst/>
              </a:prstGeom>
              <a:solidFill>
                <a:srgbClr val="BDA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4" name="Rectangle 1285"/>
              <p:cNvSpPr>
                <a:spLocks noChangeArrowheads="1"/>
              </p:cNvSpPr>
              <p:nvPr/>
            </p:nvSpPr>
            <p:spPr bwMode="auto">
              <a:xfrm>
                <a:off x="279" y="1435"/>
                <a:ext cx="1632" cy="1"/>
              </a:xfrm>
              <a:prstGeom prst="rect">
                <a:avLst/>
              </a:prstGeom>
              <a:solidFill>
                <a:srgbClr val="BAA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5" name="Rectangle 1286"/>
              <p:cNvSpPr>
                <a:spLocks noChangeArrowheads="1"/>
              </p:cNvSpPr>
              <p:nvPr/>
            </p:nvSpPr>
            <p:spPr bwMode="auto">
              <a:xfrm>
                <a:off x="279" y="1436"/>
                <a:ext cx="1632" cy="2"/>
              </a:xfrm>
              <a:prstGeom prst="rect">
                <a:avLst/>
              </a:prstGeom>
              <a:solidFill>
                <a:srgbClr val="B7A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6" name="Rectangle 1287"/>
              <p:cNvSpPr>
                <a:spLocks noChangeArrowheads="1"/>
              </p:cNvSpPr>
              <p:nvPr/>
            </p:nvSpPr>
            <p:spPr bwMode="auto">
              <a:xfrm>
                <a:off x="279" y="1438"/>
                <a:ext cx="1632" cy="2"/>
              </a:xfrm>
              <a:prstGeom prst="rect">
                <a:avLst/>
              </a:prstGeom>
              <a:solidFill>
                <a:srgbClr val="B49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7" name="Rectangle 1288"/>
              <p:cNvSpPr>
                <a:spLocks noChangeArrowheads="1"/>
              </p:cNvSpPr>
              <p:nvPr/>
            </p:nvSpPr>
            <p:spPr bwMode="auto">
              <a:xfrm>
                <a:off x="279" y="1440"/>
                <a:ext cx="1632" cy="2"/>
              </a:xfrm>
              <a:prstGeom prst="rect">
                <a:avLst/>
              </a:prstGeom>
              <a:solidFill>
                <a:srgbClr val="B19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8" name="Rectangle 1289"/>
              <p:cNvSpPr>
                <a:spLocks noChangeArrowheads="1"/>
              </p:cNvSpPr>
              <p:nvPr/>
            </p:nvSpPr>
            <p:spPr bwMode="auto">
              <a:xfrm>
                <a:off x="279" y="1442"/>
                <a:ext cx="1632" cy="1"/>
              </a:xfrm>
              <a:prstGeom prst="rect">
                <a:avLst/>
              </a:prstGeom>
              <a:solidFill>
                <a:srgbClr val="AD9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29" name="Rectangle 1290"/>
              <p:cNvSpPr>
                <a:spLocks noChangeArrowheads="1"/>
              </p:cNvSpPr>
              <p:nvPr/>
            </p:nvSpPr>
            <p:spPr bwMode="auto">
              <a:xfrm>
                <a:off x="279" y="1443"/>
                <a:ext cx="1632" cy="2"/>
              </a:xfrm>
              <a:prstGeom prst="rect">
                <a:avLst/>
              </a:prstGeom>
              <a:solidFill>
                <a:srgbClr val="AA94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0" name="Rectangle 1291"/>
              <p:cNvSpPr>
                <a:spLocks noChangeArrowheads="1"/>
              </p:cNvSpPr>
              <p:nvPr/>
            </p:nvSpPr>
            <p:spPr bwMode="auto">
              <a:xfrm>
                <a:off x="279" y="1445"/>
                <a:ext cx="1632" cy="2"/>
              </a:xfrm>
              <a:prstGeom prst="rect">
                <a:avLst/>
              </a:prstGeom>
              <a:solidFill>
                <a:srgbClr val="A69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1" name="Rectangle 1292"/>
              <p:cNvSpPr>
                <a:spLocks noChangeArrowheads="1"/>
              </p:cNvSpPr>
              <p:nvPr/>
            </p:nvSpPr>
            <p:spPr bwMode="auto">
              <a:xfrm>
                <a:off x="279" y="1447"/>
                <a:ext cx="1632" cy="2"/>
              </a:xfrm>
              <a:prstGeom prst="rect">
                <a:avLst/>
              </a:prstGeom>
              <a:solidFill>
                <a:srgbClr val="A38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2" name="Rectangle 1293"/>
              <p:cNvSpPr>
                <a:spLocks noChangeArrowheads="1"/>
              </p:cNvSpPr>
              <p:nvPr/>
            </p:nvSpPr>
            <p:spPr bwMode="auto">
              <a:xfrm>
                <a:off x="279" y="1449"/>
                <a:ext cx="1632" cy="1"/>
              </a:xfrm>
              <a:prstGeom prst="rect">
                <a:avLst/>
              </a:prstGeom>
              <a:solidFill>
                <a:srgbClr val="9F8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3" name="Rectangle 1294"/>
              <p:cNvSpPr>
                <a:spLocks noChangeArrowheads="1"/>
              </p:cNvSpPr>
              <p:nvPr/>
            </p:nvSpPr>
            <p:spPr bwMode="auto">
              <a:xfrm>
                <a:off x="279" y="1450"/>
                <a:ext cx="1632" cy="2"/>
              </a:xfrm>
              <a:prstGeom prst="rect">
                <a:avLst/>
              </a:prstGeom>
              <a:solidFill>
                <a:srgbClr val="9B8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4" name="Rectangle 1295"/>
              <p:cNvSpPr>
                <a:spLocks noChangeArrowheads="1"/>
              </p:cNvSpPr>
              <p:nvPr/>
            </p:nvSpPr>
            <p:spPr bwMode="auto">
              <a:xfrm>
                <a:off x="279" y="1452"/>
                <a:ext cx="1632" cy="2"/>
              </a:xfrm>
              <a:prstGeom prst="rect">
                <a:avLst/>
              </a:prstGeom>
              <a:solidFill>
                <a:srgbClr val="9785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5" name="Rectangle 1296"/>
              <p:cNvSpPr>
                <a:spLocks noChangeArrowheads="1"/>
              </p:cNvSpPr>
              <p:nvPr/>
            </p:nvSpPr>
            <p:spPr bwMode="auto">
              <a:xfrm>
                <a:off x="279" y="1454"/>
                <a:ext cx="1632" cy="1"/>
              </a:xfrm>
              <a:prstGeom prst="rect">
                <a:avLst/>
              </a:prstGeom>
              <a:solidFill>
                <a:srgbClr val="9382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6" name="Rectangle 1297"/>
              <p:cNvSpPr>
                <a:spLocks noChangeArrowheads="1"/>
              </p:cNvSpPr>
              <p:nvPr/>
            </p:nvSpPr>
            <p:spPr bwMode="auto">
              <a:xfrm>
                <a:off x="279" y="1455"/>
                <a:ext cx="1632" cy="2"/>
              </a:xfrm>
              <a:prstGeom prst="rect">
                <a:avLst/>
              </a:prstGeom>
              <a:solidFill>
                <a:srgbClr val="8F7E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7" name="Rectangle 1298"/>
              <p:cNvSpPr>
                <a:spLocks noChangeArrowheads="1"/>
              </p:cNvSpPr>
              <p:nvPr/>
            </p:nvSpPr>
            <p:spPr bwMode="auto">
              <a:xfrm>
                <a:off x="279" y="1457"/>
                <a:ext cx="1632" cy="2"/>
              </a:xfrm>
              <a:prstGeom prst="rect">
                <a:avLst/>
              </a:prstGeom>
              <a:solidFill>
                <a:srgbClr val="8B7B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8" name="Rectangle 1299"/>
              <p:cNvSpPr>
                <a:spLocks noChangeArrowheads="1"/>
              </p:cNvSpPr>
              <p:nvPr/>
            </p:nvSpPr>
            <p:spPr bwMode="auto">
              <a:xfrm>
                <a:off x="279" y="1459"/>
                <a:ext cx="1632" cy="2"/>
              </a:xfrm>
              <a:prstGeom prst="rect">
                <a:avLst/>
              </a:prstGeom>
              <a:solidFill>
                <a:srgbClr val="877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39" name="Rectangle 1300"/>
              <p:cNvSpPr>
                <a:spLocks noChangeArrowheads="1"/>
              </p:cNvSpPr>
              <p:nvPr/>
            </p:nvSpPr>
            <p:spPr bwMode="auto">
              <a:xfrm>
                <a:off x="279" y="1461"/>
                <a:ext cx="1632" cy="1"/>
              </a:xfrm>
              <a:prstGeom prst="rect">
                <a:avLst/>
              </a:prstGeom>
              <a:solidFill>
                <a:srgbClr val="837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0" name="Rectangle 1301"/>
              <p:cNvSpPr>
                <a:spLocks noChangeArrowheads="1"/>
              </p:cNvSpPr>
              <p:nvPr/>
            </p:nvSpPr>
            <p:spPr bwMode="auto">
              <a:xfrm>
                <a:off x="279" y="1462"/>
                <a:ext cx="1632" cy="2"/>
              </a:xfrm>
              <a:prstGeom prst="rect">
                <a:avLst/>
              </a:prstGeom>
              <a:solidFill>
                <a:srgbClr val="7F7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1" name="Rectangle 1302"/>
              <p:cNvSpPr>
                <a:spLocks noChangeArrowheads="1"/>
              </p:cNvSpPr>
              <p:nvPr/>
            </p:nvSpPr>
            <p:spPr bwMode="auto">
              <a:xfrm>
                <a:off x="279" y="1464"/>
                <a:ext cx="1632" cy="2"/>
              </a:xfrm>
              <a:prstGeom prst="rect">
                <a:avLst/>
              </a:prstGeom>
              <a:solidFill>
                <a:srgbClr val="7C7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2" name="Rectangle 1303"/>
              <p:cNvSpPr>
                <a:spLocks noChangeArrowheads="1"/>
              </p:cNvSpPr>
              <p:nvPr/>
            </p:nvSpPr>
            <p:spPr bwMode="auto">
              <a:xfrm>
                <a:off x="279" y="1466"/>
                <a:ext cx="1632" cy="1"/>
              </a:xfrm>
              <a:prstGeom prst="rect">
                <a:avLst/>
              </a:prstGeom>
              <a:solidFill>
                <a:srgbClr val="786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3" name="Rectangle 1304"/>
              <p:cNvSpPr>
                <a:spLocks noChangeArrowheads="1"/>
              </p:cNvSpPr>
              <p:nvPr/>
            </p:nvSpPr>
            <p:spPr bwMode="auto">
              <a:xfrm>
                <a:off x="279" y="1467"/>
                <a:ext cx="1632" cy="2"/>
              </a:xfrm>
              <a:prstGeom prst="rect">
                <a:avLst/>
              </a:prstGeom>
              <a:solidFill>
                <a:srgbClr val="746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4" name="Rectangle 1305"/>
              <p:cNvSpPr>
                <a:spLocks noChangeArrowheads="1"/>
              </p:cNvSpPr>
              <p:nvPr/>
            </p:nvSpPr>
            <p:spPr bwMode="auto">
              <a:xfrm>
                <a:off x="279" y="1469"/>
                <a:ext cx="1632" cy="2"/>
              </a:xfrm>
              <a:prstGeom prst="rect">
                <a:avLst/>
              </a:prstGeom>
              <a:solidFill>
                <a:srgbClr val="706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5" name="Rectangle 1306"/>
              <p:cNvSpPr>
                <a:spLocks noChangeArrowheads="1"/>
              </p:cNvSpPr>
              <p:nvPr/>
            </p:nvSpPr>
            <p:spPr bwMode="auto">
              <a:xfrm>
                <a:off x="279" y="1471"/>
                <a:ext cx="1632" cy="2"/>
              </a:xfrm>
              <a:prstGeom prst="rect">
                <a:avLst/>
              </a:prstGeom>
              <a:solidFill>
                <a:srgbClr val="6D6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6" name="Rectangle 1307"/>
              <p:cNvSpPr>
                <a:spLocks noChangeArrowheads="1"/>
              </p:cNvSpPr>
              <p:nvPr/>
            </p:nvSpPr>
            <p:spPr bwMode="auto">
              <a:xfrm>
                <a:off x="279" y="1473"/>
                <a:ext cx="1632" cy="1"/>
              </a:xfrm>
              <a:prstGeom prst="rect">
                <a:avLst/>
              </a:prstGeom>
              <a:solidFill>
                <a:srgbClr val="6A6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7" name="Rectangle 1308"/>
              <p:cNvSpPr>
                <a:spLocks noChangeArrowheads="1"/>
              </p:cNvSpPr>
              <p:nvPr/>
            </p:nvSpPr>
            <p:spPr bwMode="auto">
              <a:xfrm>
                <a:off x="279" y="1474"/>
                <a:ext cx="1632" cy="2"/>
              </a:xfrm>
              <a:prstGeom prst="rect">
                <a:avLst/>
              </a:prstGeom>
              <a:solidFill>
                <a:srgbClr val="675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8" name="Rectangle 1309"/>
              <p:cNvSpPr>
                <a:spLocks noChangeArrowheads="1"/>
              </p:cNvSpPr>
              <p:nvPr/>
            </p:nvSpPr>
            <p:spPr bwMode="auto">
              <a:xfrm>
                <a:off x="279" y="1476"/>
                <a:ext cx="1632" cy="2"/>
              </a:xfrm>
              <a:prstGeom prst="rect">
                <a:avLst/>
              </a:prstGeom>
              <a:solidFill>
                <a:srgbClr val="645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49" name="Rectangle 1310"/>
              <p:cNvSpPr>
                <a:spLocks noChangeArrowheads="1"/>
              </p:cNvSpPr>
              <p:nvPr/>
            </p:nvSpPr>
            <p:spPr bwMode="auto">
              <a:xfrm>
                <a:off x="279" y="1478"/>
                <a:ext cx="1632" cy="2"/>
              </a:xfrm>
              <a:prstGeom prst="rect">
                <a:avLst/>
              </a:prstGeom>
              <a:solidFill>
                <a:srgbClr val="615B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0" name="Rectangle 1311"/>
              <p:cNvSpPr>
                <a:spLocks noChangeArrowheads="1"/>
              </p:cNvSpPr>
              <p:nvPr/>
            </p:nvSpPr>
            <p:spPr bwMode="auto">
              <a:xfrm>
                <a:off x="279" y="1480"/>
                <a:ext cx="1632" cy="1"/>
              </a:xfrm>
              <a:prstGeom prst="rect">
                <a:avLst/>
              </a:prstGeom>
              <a:solidFill>
                <a:srgbClr val="5E5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1" name="Rectangle 1312"/>
              <p:cNvSpPr>
                <a:spLocks noChangeArrowheads="1"/>
              </p:cNvSpPr>
              <p:nvPr/>
            </p:nvSpPr>
            <p:spPr bwMode="auto">
              <a:xfrm>
                <a:off x="279" y="1481"/>
                <a:ext cx="1632" cy="2"/>
              </a:xfrm>
              <a:prstGeom prst="rect">
                <a:avLst/>
              </a:prstGeom>
              <a:solidFill>
                <a:srgbClr val="5C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2" name="Rectangle 1313"/>
              <p:cNvSpPr>
                <a:spLocks noChangeArrowheads="1"/>
              </p:cNvSpPr>
              <p:nvPr/>
            </p:nvSpPr>
            <p:spPr bwMode="auto">
              <a:xfrm>
                <a:off x="279" y="1483"/>
                <a:ext cx="1632" cy="2"/>
              </a:xfrm>
              <a:prstGeom prst="rect">
                <a:avLst/>
              </a:prstGeom>
              <a:solidFill>
                <a:srgbClr val="59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3" name="Rectangle 1314"/>
              <p:cNvSpPr>
                <a:spLocks noChangeArrowheads="1"/>
              </p:cNvSpPr>
              <p:nvPr/>
            </p:nvSpPr>
            <p:spPr bwMode="auto">
              <a:xfrm>
                <a:off x="279" y="1485"/>
                <a:ext cx="1632" cy="1"/>
              </a:xfrm>
              <a:prstGeom prst="rect">
                <a:avLst/>
              </a:prstGeom>
              <a:solidFill>
                <a:srgbClr val="575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4" name="Rectangle 1315"/>
              <p:cNvSpPr>
                <a:spLocks noChangeArrowheads="1"/>
              </p:cNvSpPr>
              <p:nvPr/>
            </p:nvSpPr>
            <p:spPr bwMode="auto">
              <a:xfrm>
                <a:off x="279" y="1486"/>
                <a:ext cx="1632" cy="2"/>
              </a:xfrm>
              <a:prstGeom prst="rect">
                <a:avLst/>
              </a:prstGeom>
              <a:solidFill>
                <a:srgbClr val="55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5" name="Rectangle 1316"/>
              <p:cNvSpPr>
                <a:spLocks noChangeArrowheads="1"/>
              </p:cNvSpPr>
              <p:nvPr/>
            </p:nvSpPr>
            <p:spPr bwMode="auto">
              <a:xfrm>
                <a:off x="279" y="1488"/>
                <a:ext cx="1632" cy="2"/>
              </a:xfrm>
              <a:prstGeom prst="rect">
                <a:avLst/>
              </a:prstGeom>
              <a:solidFill>
                <a:srgbClr val="535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6" name="Rectangle 1317"/>
              <p:cNvSpPr>
                <a:spLocks noChangeArrowheads="1"/>
              </p:cNvSpPr>
              <p:nvPr/>
            </p:nvSpPr>
            <p:spPr bwMode="auto">
              <a:xfrm>
                <a:off x="279" y="1490"/>
                <a:ext cx="1632" cy="2"/>
              </a:xfrm>
              <a:prstGeom prst="rect">
                <a:avLst/>
              </a:prstGeom>
              <a:solidFill>
                <a:srgbClr val="51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7" name="Rectangle 1318"/>
              <p:cNvSpPr>
                <a:spLocks noChangeArrowheads="1"/>
              </p:cNvSpPr>
              <p:nvPr/>
            </p:nvSpPr>
            <p:spPr bwMode="auto">
              <a:xfrm>
                <a:off x="279" y="1492"/>
                <a:ext cx="1632" cy="1"/>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8" name="Rectangle 1319"/>
              <p:cNvSpPr>
                <a:spLocks noChangeArrowheads="1"/>
              </p:cNvSpPr>
              <p:nvPr/>
            </p:nvSpPr>
            <p:spPr bwMode="auto">
              <a:xfrm>
                <a:off x="279" y="1493"/>
                <a:ext cx="1632" cy="2"/>
              </a:xfrm>
              <a:prstGeom prst="rect">
                <a:avLst/>
              </a:prstGeom>
              <a:solidFill>
                <a:srgbClr val="4E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59" name="Rectangle 1320"/>
              <p:cNvSpPr>
                <a:spLocks noChangeArrowheads="1"/>
              </p:cNvSpPr>
              <p:nvPr/>
            </p:nvSpPr>
            <p:spPr bwMode="auto">
              <a:xfrm>
                <a:off x="279" y="2588"/>
                <a:ext cx="1632" cy="1"/>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0" name="Rectangle 1321"/>
              <p:cNvSpPr>
                <a:spLocks noChangeArrowheads="1"/>
              </p:cNvSpPr>
              <p:nvPr/>
            </p:nvSpPr>
            <p:spPr bwMode="auto">
              <a:xfrm>
                <a:off x="279" y="2589"/>
                <a:ext cx="1632" cy="2"/>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1" name="Rectangle 1322"/>
              <p:cNvSpPr>
                <a:spLocks noChangeArrowheads="1"/>
              </p:cNvSpPr>
              <p:nvPr/>
            </p:nvSpPr>
            <p:spPr bwMode="auto">
              <a:xfrm>
                <a:off x="279" y="2591"/>
                <a:ext cx="1632" cy="2"/>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2" name="Rectangle 1323"/>
              <p:cNvSpPr>
                <a:spLocks noChangeArrowheads="1"/>
              </p:cNvSpPr>
              <p:nvPr/>
            </p:nvSpPr>
            <p:spPr bwMode="auto">
              <a:xfrm>
                <a:off x="279" y="2593"/>
                <a:ext cx="1632" cy="2"/>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3" name="Rectangle 1324"/>
              <p:cNvSpPr>
                <a:spLocks noChangeArrowheads="1"/>
              </p:cNvSpPr>
              <p:nvPr/>
            </p:nvSpPr>
            <p:spPr bwMode="auto">
              <a:xfrm>
                <a:off x="279" y="2595"/>
                <a:ext cx="1632" cy="1"/>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4" name="Rectangle 1325"/>
              <p:cNvSpPr>
                <a:spLocks noChangeArrowheads="1"/>
              </p:cNvSpPr>
              <p:nvPr/>
            </p:nvSpPr>
            <p:spPr bwMode="auto">
              <a:xfrm>
                <a:off x="279" y="2596"/>
                <a:ext cx="1632" cy="2"/>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5" name="Rectangle 1326"/>
              <p:cNvSpPr>
                <a:spLocks noChangeArrowheads="1"/>
              </p:cNvSpPr>
              <p:nvPr/>
            </p:nvSpPr>
            <p:spPr bwMode="auto">
              <a:xfrm>
                <a:off x="279" y="2598"/>
                <a:ext cx="1632" cy="2"/>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6" name="Rectangle 1327"/>
              <p:cNvSpPr>
                <a:spLocks noChangeArrowheads="1"/>
              </p:cNvSpPr>
              <p:nvPr/>
            </p:nvSpPr>
            <p:spPr bwMode="auto">
              <a:xfrm>
                <a:off x="279" y="2600"/>
                <a:ext cx="1632" cy="2"/>
              </a:xfrm>
              <a:prstGeom prst="rect">
                <a:avLst/>
              </a:prstGeom>
              <a:solidFill>
                <a:srgbClr val="5A5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7" name="Rectangle 1328"/>
              <p:cNvSpPr>
                <a:spLocks noChangeArrowheads="1"/>
              </p:cNvSpPr>
              <p:nvPr/>
            </p:nvSpPr>
            <p:spPr bwMode="auto">
              <a:xfrm>
                <a:off x="279" y="2602"/>
                <a:ext cx="1632" cy="1"/>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8" name="Rectangle 1329"/>
              <p:cNvSpPr>
                <a:spLocks noChangeArrowheads="1"/>
              </p:cNvSpPr>
              <p:nvPr/>
            </p:nvSpPr>
            <p:spPr bwMode="auto">
              <a:xfrm>
                <a:off x="279" y="2603"/>
                <a:ext cx="1632" cy="2"/>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69" name="Rectangle 1330"/>
              <p:cNvSpPr>
                <a:spLocks noChangeArrowheads="1"/>
              </p:cNvSpPr>
              <p:nvPr/>
            </p:nvSpPr>
            <p:spPr bwMode="auto">
              <a:xfrm>
                <a:off x="279" y="2605"/>
                <a:ext cx="1632" cy="2"/>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0" name="Rectangle 1331"/>
              <p:cNvSpPr>
                <a:spLocks noChangeArrowheads="1"/>
              </p:cNvSpPr>
              <p:nvPr/>
            </p:nvSpPr>
            <p:spPr bwMode="auto">
              <a:xfrm>
                <a:off x="279" y="2607"/>
                <a:ext cx="1632" cy="1"/>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1" name="Rectangle 1332"/>
              <p:cNvSpPr>
                <a:spLocks noChangeArrowheads="1"/>
              </p:cNvSpPr>
              <p:nvPr/>
            </p:nvSpPr>
            <p:spPr bwMode="auto">
              <a:xfrm>
                <a:off x="279" y="2608"/>
                <a:ext cx="1632" cy="2"/>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2" name="Rectangle 1333"/>
              <p:cNvSpPr>
                <a:spLocks noChangeArrowheads="1"/>
              </p:cNvSpPr>
              <p:nvPr/>
            </p:nvSpPr>
            <p:spPr bwMode="auto">
              <a:xfrm>
                <a:off x="279" y="2610"/>
                <a:ext cx="1632" cy="2"/>
              </a:xfrm>
              <a:prstGeom prst="rect">
                <a:avLst/>
              </a:prstGeom>
              <a:solidFill>
                <a:srgbClr val="6B6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3" name="Rectangle 1334"/>
              <p:cNvSpPr>
                <a:spLocks noChangeArrowheads="1"/>
              </p:cNvSpPr>
              <p:nvPr/>
            </p:nvSpPr>
            <p:spPr bwMode="auto">
              <a:xfrm>
                <a:off x="279" y="2612"/>
                <a:ext cx="1632" cy="2"/>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4" name="Rectangle 1335"/>
              <p:cNvSpPr>
                <a:spLocks noChangeArrowheads="1"/>
              </p:cNvSpPr>
              <p:nvPr/>
            </p:nvSpPr>
            <p:spPr bwMode="auto">
              <a:xfrm>
                <a:off x="279" y="2614"/>
                <a:ext cx="1632" cy="1"/>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5" name="Rectangle 1336"/>
              <p:cNvSpPr>
                <a:spLocks noChangeArrowheads="1"/>
              </p:cNvSpPr>
              <p:nvPr/>
            </p:nvSpPr>
            <p:spPr bwMode="auto">
              <a:xfrm>
                <a:off x="279" y="2615"/>
                <a:ext cx="1632" cy="2"/>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6" name="Rectangle 1337"/>
              <p:cNvSpPr>
                <a:spLocks noChangeArrowheads="1"/>
              </p:cNvSpPr>
              <p:nvPr/>
            </p:nvSpPr>
            <p:spPr bwMode="auto">
              <a:xfrm>
                <a:off x="279" y="2617"/>
                <a:ext cx="1632" cy="2"/>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7" name="Rectangle 1338"/>
              <p:cNvSpPr>
                <a:spLocks noChangeArrowheads="1"/>
              </p:cNvSpPr>
              <p:nvPr/>
            </p:nvSpPr>
            <p:spPr bwMode="auto">
              <a:xfrm>
                <a:off x="279" y="2619"/>
                <a:ext cx="1632" cy="2"/>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8" name="Rectangle 1339"/>
              <p:cNvSpPr>
                <a:spLocks noChangeArrowheads="1"/>
              </p:cNvSpPr>
              <p:nvPr/>
            </p:nvSpPr>
            <p:spPr bwMode="auto">
              <a:xfrm>
                <a:off x="279" y="2621"/>
                <a:ext cx="1632" cy="1"/>
              </a:xfrm>
              <a:prstGeom prst="rect">
                <a:avLst/>
              </a:prstGeom>
              <a:solidFill>
                <a:srgbClr val="81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79" name="Rectangle 1340"/>
              <p:cNvSpPr>
                <a:spLocks noChangeArrowheads="1"/>
              </p:cNvSpPr>
              <p:nvPr/>
            </p:nvSpPr>
            <p:spPr bwMode="auto">
              <a:xfrm>
                <a:off x="279" y="2622"/>
                <a:ext cx="1632" cy="2"/>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0" name="Rectangle 1341"/>
              <p:cNvSpPr>
                <a:spLocks noChangeArrowheads="1"/>
              </p:cNvSpPr>
              <p:nvPr/>
            </p:nvSpPr>
            <p:spPr bwMode="auto">
              <a:xfrm>
                <a:off x="279" y="2624"/>
                <a:ext cx="1632" cy="2"/>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1" name="Rectangle 1342"/>
              <p:cNvSpPr>
                <a:spLocks noChangeArrowheads="1"/>
              </p:cNvSpPr>
              <p:nvPr/>
            </p:nvSpPr>
            <p:spPr bwMode="auto">
              <a:xfrm>
                <a:off x="279" y="2626"/>
                <a:ext cx="1632" cy="1"/>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2" name="Rectangle 1343"/>
              <p:cNvSpPr>
                <a:spLocks noChangeArrowheads="1"/>
              </p:cNvSpPr>
              <p:nvPr/>
            </p:nvSpPr>
            <p:spPr bwMode="auto">
              <a:xfrm>
                <a:off x="279" y="2627"/>
                <a:ext cx="1632" cy="2"/>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3" name="Rectangle 1344"/>
              <p:cNvSpPr>
                <a:spLocks noChangeArrowheads="1"/>
              </p:cNvSpPr>
              <p:nvPr/>
            </p:nvSpPr>
            <p:spPr bwMode="auto">
              <a:xfrm>
                <a:off x="279" y="2629"/>
                <a:ext cx="1632" cy="2"/>
              </a:xfrm>
              <a:prstGeom prst="rect">
                <a:avLst/>
              </a:prstGeom>
              <a:solidFill>
                <a:srgbClr val="95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4" name="Rectangle 1345"/>
              <p:cNvSpPr>
                <a:spLocks noChangeArrowheads="1"/>
              </p:cNvSpPr>
              <p:nvPr/>
            </p:nvSpPr>
            <p:spPr bwMode="auto">
              <a:xfrm>
                <a:off x="279" y="2631"/>
                <a:ext cx="1632" cy="2"/>
              </a:xfrm>
              <a:prstGeom prst="rect">
                <a:avLst/>
              </a:prstGeom>
              <a:solidFill>
                <a:srgbClr val="998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5" name="Rectangle 1346"/>
              <p:cNvSpPr>
                <a:spLocks noChangeArrowheads="1"/>
              </p:cNvSpPr>
              <p:nvPr/>
            </p:nvSpPr>
            <p:spPr bwMode="auto">
              <a:xfrm>
                <a:off x="279" y="2633"/>
                <a:ext cx="1632" cy="1"/>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6" name="Rectangle 1347"/>
              <p:cNvSpPr>
                <a:spLocks noChangeArrowheads="1"/>
              </p:cNvSpPr>
              <p:nvPr/>
            </p:nvSpPr>
            <p:spPr bwMode="auto">
              <a:xfrm>
                <a:off x="279" y="2634"/>
                <a:ext cx="1632" cy="2"/>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7" name="Rectangle 1348"/>
              <p:cNvSpPr>
                <a:spLocks noChangeArrowheads="1"/>
              </p:cNvSpPr>
              <p:nvPr/>
            </p:nvSpPr>
            <p:spPr bwMode="auto">
              <a:xfrm>
                <a:off x="279" y="2636"/>
                <a:ext cx="1632" cy="2"/>
              </a:xfrm>
              <a:prstGeom prst="rect">
                <a:avLst/>
              </a:prstGeom>
              <a:solidFill>
                <a:srgbClr val="A4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8" name="Rectangle 1349"/>
              <p:cNvSpPr>
                <a:spLocks noChangeArrowheads="1"/>
              </p:cNvSpPr>
              <p:nvPr/>
            </p:nvSpPr>
            <p:spPr bwMode="auto">
              <a:xfrm>
                <a:off x="279" y="2638"/>
                <a:ext cx="1632" cy="2"/>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89" name="Rectangle 1350"/>
              <p:cNvSpPr>
                <a:spLocks noChangeArrowheads="1"/>
              </p:cNvSpPr>
              <p:nvPr/>
            </p:nvSpPr>
            <p:spPr bwMode="auto">
              <a:xfrm>
                <a:off x="279" y="2640"/>
                <a:ext cx="1632" cy="1"/>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0" name="Rectangle 1351"/>
              <p:cNvSpPr>
                <a:spLocks noChangeArrowheads="1"/>
              </p:cNvSpPr>
              <p:nvPr/>
            </p:nvSpPr>
            <p:spPr bwMode="auto">
              <a:xfrm>
                <a:off x="279" y="2641"/>
                <a:ext cx="1632" cy="2"/>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1" name="Rectangle 1352"/>
              <p:cNvSpPr>
                <a:spLocks noChangeArrowheads="1"/>
              </p:cNvSpPr>
              <p:nvPr/>
            </p:nvSpPr>
            <p:spPr bwMode="auto">
              <a:xfrm>
                <a:off x="279" y="2643"/>
                <a:ext cx="1632" cy="2"/>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2" name="Rectangle 1353"/>
              <p:cNvSpPr>
                <a:spLocks noChangeArrowheads="1"/>
              </p:cNvSpPr>
              <p:nvPr/>
            </p:nvSpPr>
            <p:spPr bwMode="auto">
              <a:xfrm>
                <a:off x="279" y="2645"/>
                <a:ext cx="1632" cy="1"/>
              </a:xfrm>
              <a:prstGeom prst="rect">
                <a:avLst/>
              </a:prstGeom>
              <a:solidFill>
                <a:srgbClr val="B5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3" name="Rectangle 1354"/>
              <p:cNvSpPr>
                <a:spLocks noChangeArrowheads="1"/>
              </p:cNvSpPr>
              <p:nvPr/>
            </p:nvSpPr>
            <p:spPr bwMode="auto">
              <a:xfrm>
                <a:off x="279" y="2646"/>
                <a:ext cx="1632" cy="2"/>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4" name="Rectangle 1355"/>
              <p:cNvSpPr>
                <a:spLocks noChangeArrowheads="1"/>
              </p:cNvSpPr>
              <p:nvPr/>
            </p:nvSpPr>
            <p:spPr bwMode="auto">
              <a:xfrm>
                <a:off x="279" y="2648"/>
                <a:ext cx="1632" cy="2"/>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5" name="Rectangle 1356"/>
              <p:cNvSpPr>
                <a:spLocks noChangeArrowheads="1"/>
              </p:cNvSpPr>
              <p:nvPr/>
            </p:nvSpPr>
            <p:spPr bwMode="auto">
              <a:xfrm>
                <a:off x="279" y="2650"/>
                <a:ext cx="1632" cy="2"/>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6" name="Rectangle 1357"/>
              <p:cNvSpPr>
                <a:spLocks noChangeArrowheads="1"/>
              </p:cNvSpPr>
              <p:nvPr/>
            </p:nvSpPr>
            <p:spPr bwMode="auto">
              <a:xfrm>
                <a:off x="279" y="2652"/>
                <a:ext cx="1632" cy="1"/>
              </a:xfrm>
              <a:prstGeom prst="rect">
                <a:avLst/>
              </a:prstGeom>
              <a:solidFill>
                <a:srgbClr val="C1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7" name="Rectangle 1358"/>
              <p:cNvSpPr>
                <a:spLocks noChangeArrowheads="1"/>
              </p:cNvSpPr>
              <p:nvPr/>
            </p:nvSpPr>
            <p:spPr bwMode="auto">
              <a:xfrm>
                <a:off x="279" y="2653"/>
                <a:ext cx="1632" cy="2"/>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8" name="Rectangle 1359"/>
              <p:cNvSpPr>
                <a:spLocks noChangeArrowheads="1"/>
              </p:cNvSpPr>
              <p:nvPr/>
            </p:nvSpPr>
            <p:spPr bwMode="auto">
              <a:xfrm>
                <a:off x="279" y="2655"/>
                <a:ext cx="1632" cy="2"/>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799" name="Rectangle 1360"/>
              <p:cNvSpPr>
                <a:spLocks noChangeArrowheads="1"/>
              </p:cNvSpPr>
              <p:nvPr/>
            </p:nvSpPr>
            <p:spPr bwMode="auto">
              <a:xfrm>
                <a:off x="279" y="2657"/>
                <a:ext cx="1632" cy="1"/>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0" name="Rectangle 1361"/>
              <p:cNvSpPr>
                <a:spLocks noChangeArrowheads="1"/>
              </p:cNvSpPr>
              <p:nvPr/>
            </p:nvSpPr>
            <p:spPr bwMode="auto">
              <a:xfrm>
                <a:off x="279" y="2658"/>
                <a:ext cx="1632" cy="2"/>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1" name="Rectangle 1362"/>
              <p:cNvSpPr>
                <a:spLocks noChangeArrowheads="1"/>
              </p:cNvSpPr>
              <p:nvPr/>
            </p:nvSpPr>
            <p:spPr bwMode="auto">
              <a:xfrm>
                <a:off x="279" y="2660"/>
                <a:ext cx="1632" cy="2"/>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2" name="Rectangle 1363"/>
              <p:cNvSpPr>
                <a:spLocks noChangeArrowheads="1"/>
              </p:cNvSpPr>
              <p:nvPr/>
            </p:nvSpPr>
            <p:spPr bwMode="auto">
              <a:xfrm>
                <a:off x="279" y="2662"/>
                <a:ext cx="1632" cy="2"/>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3" name="Rectangle 1364"/>
              <p:cNvSpPr>
                <a:spLocks noChangeArrowheads="1"/>
              </p:cNvSpPr>
              <p:nvPr/>
            </p:nvSpPr>
            <p:spPr bwMode="auto">
              <a:xfrm>
                <a:off x="279" y="2664"/>
                <a:ext cx="1632" cy="1"/>
              </a:xfrm>
              <a:prstGeom prst="rect">
                <a:avLst/>
              </a:prstGeom>
              <a:solidFill>
                <a:srgbClr val="D1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4" name="Rectangle 1365"/>
              <p:cNvSpPr>
                <a:spLocks noChangeArrowheads="1"/>
              </p:cNvSpPr>
              <p:nvPr/>
            </p:nvSpPr>
            <p:spPr bwMode="auto">
              <a:xfrm>
                <a:off x="279" y="2665"/>
                <a:ext cx="1632" cy="2"/>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5" name="Rectangle 1366"/>
              <p:cNvSpPr>
                <a:spLocks noChangeArrowheads="1"/>
              </p:cNvSpPr>
              <p:nvPr/>
            </p:nvSpPr>
            <p:spPr bwMode="auto">
              <a:xfrm>
                <a:off x="279" y="2667"/>
                <a:ext cx="1632" cy="2"/>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6" name="Rectangle 1367"/>
              <p:cNvSpPr>
                <a:spLocks noChangeArrowheads="1"/>
              </p:cNvSpPr>
              <p:nvPr/>
            </p:nvSpPr>
            <p:spPr bwMode="auto">
              <a:xfrm>
                <a:off x="279" y="2669"/>
                <a:ext cx="1632" cy="2"/>
              </a:xfrm>
              <a:prstGeom prst="rect">
                <a:avLst/>
              </a:prstGeom>
              <a:solidFill>
                <a:srgbClr val="D5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7" name="Rectangle 1368"/>
              <p:cNvSpPr>
                <a:spLocks noChangeArrowheads="1"/>
              </p:cNvSpPr>
              <p:nvPr/>
            </p:nvSpPr>
            <p:spPr bwMode="auto">
              <a:xfrm>
                <a:off x="279" y="2671"/>
                <a:ext cx="1632" cy="1"/>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8" name="Rectangle 1369"/>
              <p:cNvSpPr>
                <a:spLocks noChangeArrowheads="1"/>
              </p:cNvSpPr>
              <p:nvPr/>
            </p:nvSpPr>
            <p:spPr bwMode="auto">
              <a:xfrm>
                <a:off x="279" y="2672"/>
                <a:ext cx="1632" cy="2"/>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09" name="Rectangle 1370"/>
              <p:cNvSpPr>
                <a:spLocks noChangeArrowheads="1"/>
              </p:cNvSpPr>
              <p:nvPr/>
            </p:nvSpPr>
            <p:spPr bwMode="auto">
              <a:xfrm>
                <a:off x="279" y="2674"/>
                <a:ext cx="1632"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0" name="Rectangle 1371"/>
              <p:cNvSpPr>
                <a:spLocks noChangeArrowheads="1"/>
              </p:cNvSpPr>
              <p:nvPr/>
            </p:nvSpPr>
            <p:spPr bwMode="auto">
              <a:xfrm>
                <a:off x="279" y="2676"/>
                <a:ext cx="1632" cy="1"/>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1" name="Rectangle 1372"/>
              <p:cNvSpPr>
                <a:spLocks noChangeArrowheads="1"/>
              </p:cNvSpPr>
              <p:nvPr/>
            </p:nvSpPr>
            <p:spPr bwMode="auto">
              <a:xfrm>
                <a:off x="279" y="2677"/>
                <a:ext cx="1632" cy="2"/>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2" name="Rectangle 1373"/>
              <p:cNvSpPr>
                <a:spLocks noChangeArrowheads="1"/>
              </p:cNvSpPr>
              <p:nvPr/>
            </p:nvSpPr>
            <p:spPr bwMode="auto">
              <a:xfrm>
                <a:off x="279" y="2679"/>
                <a:ext cx="1632" cy="2"/>
              </a:xfrm>
              <a:prstGeom prst="rect">
                <a:avLst/>
              </a:prstGeom>
              <a:solidFill>
                <a:srgbClr val="DCBD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3" name="Rectangle 1374"/>
              <p:cNvSpPr>
                <a:spLocks noChangeArrowheads="1"/>
              </p:cNvSpPr>
              <p:nvPr/>
            </p:nvSpPr>
            <p:spPr bwMode="auto">
              <a:xfrm>
                <a:off x="279" y="2681"/>
                <a:ext cx="1632" cy="2"/>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4" name="Rectangle 1375"/>
              <p:cNvSpPr>
                <a:spLocks noChangeArrowheads="1"/>
              </p:cNvSpPr>
              <p:nvPr/>
            </p:nvSpPr>
            <p:spPr bwMode="auto">
              <a:xfrm>
                <a:off x="279" y="2683"/>
                <a:ext cx="1632" cy="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5" name="Rectangle 1376"/>
              <p:cNvSpPr>
                <a:spLocks noChangeArrowheads="1"/>
              </p:cNvSpPr>
              <p:nvPr/>
            </p:nvSpPr>
            <p:spPr bwMode="auto">
              <a:xfrm>
                <a:off x="279" y="2686"/>
                <a:ext cx="1632" cy="4"/>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6" name="Rectangle 1377"/>
              <p:cNvSpPr>
                <a:spLocks noChangeArrowheads="1"/>
              </p:cNvSpPr>
              <p:nvPr/>
            </p:nvSpPr>
            <p:spPr bwMode="auto">
              <a:xfrm>
                <a:off x="279" y="2690"/>
                <a:ext cx="1632" cy="1"/>
              </a:xfrm>
              <a:prstGeom prst="rect">
                <a:avLst/>
              </a:prstGeom>
              <a:solidFill>
                <a:srgbClr val="DFC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7" name="Rectangle 1378"/>
              <p:cNvSpPr>
                <a:spLocks noChangeArrowheads="1"/>
              </p:cNvSpPr>
              <p:nvPr/>
            </p:nvSpPr>
            <p:spPr bwMode="auto">
              <a:xfrm>
                <a:off x="279" y="2691"/>
                <a:ext cx="1632" cy="4"/>
              </a:xfrm>
              <a:prstGeom prst="rect">
                <a:avLst/>
              </a:prstGeom>
              <a:solidFill>
                <a:srgbClr val="DE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8" name="Rectangle 1379"/>
              <p:cNvSpPr>
                <a:spLocks noChangeArrowheads="1"/>
              </p:cNvSpPr>
              <p:nvPr/>
            </p:nvSpPr>
            <p:spPr bwMode="auto">
              <a:xfrm>
                <a:off x="279" y="2695"/>
                <a:ext cx="1632" cy="3"/>
              </a:xfrm>
              <a:prstGeom prst="rect">
                <a:avLst/>
              </a:prstGeom>
              <a:solidFill>
                <a:srgbClr val="DDBF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19" name="Rectangle 1380"/>
              <p:cNvSpPr>
                <a:spLocks noChangeArrowheads="1"/>
              </p:cNvSpPr>
              <p:nvPr/>
            </p:nvSpPr>
            <p:spPr bwMode="auto">
              <a:xfrm>
                <a:off x="279" y="2698"/>
                <a:ext cx="1632" cy="4"/>
              </a:xfrm>
              <a:prstGeom prst="rect">
                <a:avLst/>
              </a:prstGeom>
              <a:solidFill>
                <a:srgbClr val="DCB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0" name="Rectangle 1381"/>
              <p:cNvSpPr>
                <a:spLocks noChangeArrowheads="1"/>
              </p:cNvSpPr>
              <p:nvPr/>
            </p:nvSpPr>
            <p:spPr bwMode="auto">
              <a:xfrm>
                <a:off x="279" y="2702"/>
                <a:ext cx="1632" cy="1"/>
              </a:xfrm>
              <a:prstGeom prst="rect">
                <a:avLst/>
              </a:prstGeom>
              <a:solidFill>
                <a:srgbClr val="DB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1" name="Rectangle 1382"/>
              <p:cNvSpPr>
                <a:spLocks noChangeArrowheads="1"/>
              </p:cNvSpPr>
              <p:nvPr/>
            </p:nvSpPr>
            <p:spPr bwMode="auto">
              <a:xfrm>
                <a:off x="279" y="2703"/>
                <a:ext cx="1632" cy="2"/>
              </a:xfrm>
              <a:prstGeom prst="rect">
                <a:avLst/>
              </a:prstGeom>
              <a:solidFill>
                <a:srgbClr val="DAB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2" name="Rectangle 1383"/>
              <p:cNvSpPr>
                <a:spLocks noChangeArrowheads="1"/>
              </p:cNvSpPr>
              <p:nvPr/>
            </p:nvSpPr>
            <p:spPr bwMode="auto">
              <a:xfrm>
                <a:off x="279" y="2705"/>
                <a:ext cx="1632" cy="2"/>
              </a:xfrm>
              <a:prstGeom prst="rect">
                <a:avLst/>
              </a:prstGeom>
              <a:solidFill>
                <a:srgbClr val="D9BB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3" name="Rectangle 1384"/>
              <p:cNvSpPr>
                <a:spLocks noChangeArrowheads="1"/>
              </p:cNvSpPr>
              <p:nvPr/>
            </p:nvSpPr>
            <p:spPr bwMode="auto">
              <a:xfrm>
                <a:off x="279" y="2707"/>
                <a:ext cx="1632" cy="2"/>
              </a:xfrm>
              <a:prstGeom prst="rect">
                <a:avLst/>
              </a:prstGeom>
              <a:solidFill>
                <a:srgbClr val="D8B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4" name="Rectangle 1385"/>
              <p:cNvSpPr>
                <a:spLocks noChangeArrowheads="1"/>
              </p:cNvSpPr>
              <p:nvPr/>
            </p:nvSpPr>
            <p:spPr bwMode="auto">
              <a:xfrm>
                <a:off x="279" y="2709"/>
                <a:ext cx="1632" cy="1"/>
              </a:xfrm>
              <a:prstGeom prst="rect">
                <a:avLst/>
              </a:prstGeom>
              <a:solidFill>
                <a:srgbClr val="D7B9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5" name="Rectangle 1386"/>
              <p:cNvSpPr>
                <a:spLocks noChangeArrowheads="1"/>
              </p:cNvSpPr>
              <p:nvPr/>
            </p:nvSpPr>
            <p:spPr bwMode="auto">
              <a:xfrm>
                <a:off x="279" y="2710"/>
                <a:ext cx="1632" cy="2"/>
              </a:xfrm>
              <a:prstGeom prst="rect">
                <a:avLst/>
              </a:prstGeom>
              <a:solidFill>
                <a:srgbClr val="D6B8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6" name="Rectangle 1387"/>
              <p:cNvSpPr>
                <a:spLocks noChangeArrowheads="1"/>
              </p:cNvSpPr>
              <p:nvPr/>
            </p:nvSpPr>
            <p:spPr bwMode="auto">
              <a:xfrm>
                <a:off x="279" y="2712"/>
                <a:ext cx="1632" cy="2"/>
              </a:xfrm>
              <a:prstGeom prst="rect">
                <a:avLst/>
              </a:prstGeom>
              <a:solidFill>
                <a:srgbClr val="D4B7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7" name="Rectangle 1388"/>
              <p:cNvSpPr>
                <a:spLocks noChangeArrowheads="1"/>
              </p:cNvSpPr>
              <p:nvPr/>
            </p:nvSpPr>
            <p:spPr bwMode="auto">
              <a:xfrm>
                <a:off x="279" y="2714"/>
                <a:ext cx="1632" cy="1"/>
              </a:xfrm>
              <a:prstGeom prst="rect">
                <a:avLst/>
              </a:prstGeom>
              <a:solidFill>
                <a:srgbClr val="D3B6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8" name="Rectangle 1389"/>
              <p:cNvSpPr>
                <a:spLocks noChangeArrowheads="1"/>
              </p:cNvSpPr>
              <p:nvPr/>
            </p:nvSpPr>
            <p:spPr bwMode="auto">
              <a:xfrm>
                <a:off x="279" y="2715"/>
                <a:ext cx="1632" cy="2"/>
              </a:xfrm>
              <a:prstGeom prst="rect">
                <a:avLst/>
              </a:prstGeom>
              <a:solidFill>
                <a:srgbClr val="D2B5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29" name="Rectangle 1390"/>
              <p:cNvSpPr>
                <a:spLocks noChangeArrowheads="1"/>
              </p:cNvSpPr>
              <p:nvPr/>
            </p:nvSpPr>
            <p:spPr bwMode="auto">
              <a:xfrm>
                <a:off x="279" y="2717"/>
                <a:ext cx="1632" cy="2"/>
              </a:xfrm>
              <a:prstGeom prst="rect">
                <a:avLst/>
              </a:prstGeom>
              <a:solidFill>
                <a:srgbClr val="CFB3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0" name="Rectangle 1391"/>
              <p:cNvSpPr>
                <a:spLocks noChangeArrowheads="1"/>
              </p:cNvSpPr>
              <p:nvPr/>
            </p:nvSpPr>
            <p:spPr bwMode="auto">
              <a:xfrm>
                <a:off x="279" y="2719"/>
                <a:ext cx="1632" cy="2"/>
              </a:xfrm>
              <a:prstGeom prst="rect">
                <a:avLst/>
              </a:prstGeom>
              <a:solidFill>
                <a:srgbClr val="CDB1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1" name="Rectangle 1392"/>
              <p:cNvSpPr>
                <a:spLocks noChangeArrowheads="1"/>
              </p:cNvSpPr>
              <p:nvPr/>
            </p:nvSpPr>
            <p:spPr bwMode="auto">
              <a:xfrm>
                <a:off x="279" y="2721"/>
                <a:ext cx="1632" cy="1"/>
              </a:xfrm>
              <a:prstGeom prst="rect">
                <a:avLst/>
              </a:prstGeom>
              <a:solidFill>
                <a:srgbClr val="CBB0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2" name="Rectangle 1393"/>
              <p:cNvSpPr>
                <a:spLocks noChangeArrowheads="1"/>
              </p:cNvSpPr>
              <p:nvPr/>
            </p:nvSpPr>
            <p:spPr bwMode="auto">
              <a:xfrm>
                <a:off x="279" y="2722"/>
                <a:ext cx="1632" cy="2"/>
              </a:xfrm>
              <a:prstGeom prst="rect">
                <a:avLst/>
              </a:prstGeom>
              <a:solidFill>
                <a:srgbClr val="C9AE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3" name="Rectangle 1394"/>
              <p:cNvSpPr>
                <a:spLocks noChangeArrowheads="1"/>
              </p:cNvSpPr>
              <p:nvPr/>
            </p:nvSpPr>
            <p:spPr bwMode="auto">
              <a:xfrm>
                <a:off x="279" y="2724"/>
                <a:ext cx="1632" cy="2"/>
              </a:xfrm>
              <a:prstGeom prst="rect">
                <a:avLst/>
              </a:prstGeom>
              <a:solidFill>
                <a:srgbClr val="C7AC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4" name="Rectangle 1395"/>
              <p:cNvSpPr>
                <a:spLocks noChangeArrowheads="1"/>
              </p:cNvSpPr>
              <p:nvPr/>
            </p:nvSpPr>
            <p:spPr bwMode="auto">
              <a:xfrm>
                <a:off x="279" y="2726"/>
                <a:ext cx="1632" cy="2"/>
              </a:xfrm>
              <a:prstGeom prst="rect">
                <a:avLst/>
              </a:prstGeom>
              <a:solidFill>
                <a:srgbClr val="C4AA4F"/>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5" name="Rectangle 1396"/>
              <p:cNvSpPr>
                <a:spLocks noChangeArrowheads="1"/>
              </p:cNvSpPr>
              <p:nvPr/>
            </p:nvSpPr>
            <p:spPr bwMode="auto">
              <a:xfrm>
                <a:off x="279" y="2728"/>
                <a:ext cx="1632" cy="1"/>
              </a:xfrm>
              <a:prstGeom prst="rect">
                <a:avLst/>
              </a:prstGeom>
              <a:solidFill>
                <a:srgbClr val="C2A8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6" name="Rectangle 1397"/>
              <p:cNvSpPr>
                <a:spLocks noChangeArrowheads="1"/>
              </p:cNvSpPr>
              <p:nvPr/>
            </p:nvSpPr>
            <p:spPr bwMode="auto">
              <a:xfrm>
                <a:off x="279" y="2729"/>
                <a:ext cx="1632" cy="2"/>
              </a:xfrm>
              <a:prstGeom prst="rect">
                <a:avLst/>
              </a:prstGeom>
              <a:solidFill>
                <a:srgbClr val="BFA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7" name="Rectangle 1398"/>
              <p:cNvSpPr>
                <a:spLocks noChangeArrowheads="1"/>
              </p:cNvSpPr>
              <p:nvPr/>
            </p:nvSpPr>
            <p:spPr bwMode="auto">
              <a:xfrm>
                <a:off x="279" y="2731"/>
                <a:ext cx="1632" cy="2"/>
              </a:xfrm>
              <a:prstGeom prst="rect">
                <a:avLst/>
              </a:prstGeom>
              <a:solidFill>
                <a:srgbClr val="BCA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8" name="Rectangle 1399"/>
              <p:cNvSpPr>
                <a:spLocks noChangeArrowheads="1"/>
              </p:cNvSpPr>
              <p:nvPr/>
            </p:nvSpPr>
            <p:spPr bwMode="auto">
              <a:xfrm>
                <a:off x="279" y="2733"/>
                <a:ext cx="1632" cy="1"/>
              </a:xfrm>
              <a:prstGeom prst="rect">
                <a:avLst/>
              </a:prstGeom>
              <a:solidFill>
                <a:srgbClr val="B9A1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39" name="Rectangle 1400"/>
              <p:cNvSpPr>
                <a:spLocks noChangeArrowheads="1"/>
              </p:cNvSpPr>
              <p:nvPr/>
            </p:nvSpPr>
            <p:spPr bwMode="auto">
              <a:xfrm>
                <a:off x="279" y="2734"/>
                <a:ext cx="1632" cy="2"/>
              </a:xfrm>
              <a:prstGeom prst="rect">
                <a:avLst/>
              </a:prstGeom>
              <a:solidFill>
                <a:srgbClr val="B69F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0" name="Rectangle 1401"/>
              <p:cNvSpPr>
                <a:spLocks noChangeArrowheads="1"/>
              </p:cNvSpPr>
              <p:nvPr/>
            </p:nvSpPr>
            <p:spPr bwMode="auto">
              <a:xfrm>
                <a:off x="279" y="2736"/>
                <a:ext cx="1632" cy="2"/>
              </a:xfrm>
              <a:prstGeom prst="rect">
                <a:avLst/>
              </a:prstGeom>
              <a:solidFill>
                <a:srgbClr val="B29C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1" name="Rectangle 1402"/>
              <p:cNvSpPr>
                <a:spLocks noChangeArrowheads="1"/>
              </p:cNvSpPr>
              <p:nvPr/>
            </p:nvSpPr>
            <p:spPr bwMode="auto">
              <a:xfrm>
                <a:off x="279" y="2738"/>
                <a:ext cx="1632" cy="2"/>
              </a:xfrm>
              <a:prstGeom prst="rect">
                <a:avLst/>
              </a:prstGeom>
              <a:solidFill>
                <a:srgbClr val="AF99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2" name="Rectangle 1403"/>
              <p:cNvSpPr>
                <a:spLocks noChangeArrowheads="1"/>
              </p:cNvSpPr>
              <p:nvPr/>
            </p:nvSpPr>
            <p:spPr bwMode="auto">
              <a:xfrm>
                <a:off x="279" y="2740"/>
                <a:ext cx="1632" cy="1"/>
              </a:xfrm>
              <a:prstGeom prst="rect">
                <a:avLst/>
              </a:prstGeom>
              <a:solidFill>
                <a:srgbClr val="AC96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3" name="Rectangle 1404"/>
              <p:cNvSpPr>
                <a:spLocks noChangeArrowheads="1"/>
              </p:cNvSpPr>
              <p:nvPr/>
            </p:nvSpPr>
            <p:spPr bwMode="auto">
              <a:xfrm>
                <a:off x="279" y="2741"/>
                <a:ext cx="1632" cy="2"/>
              </a:xfrm>
              <a:prstGeom prst="rect">
                <a:avLst/>
              </a:prstGeom>
              <a:solidFill>
                <a:srgbClr val="A89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4" name="Rectangle 1405"/>
              <p:cNvSpPr>
                <a:spLocks noChangeArrowheads="1"/>
              </p:cNvSpPr>
              <p:nvPr/>
            </p:nvSpPr>
            <p:spPr bwMode="auto">
              <a:xfrm>
                <a:off x="279" y="2743"/>
                <a:ext cx="1632" cy="2"/>
              </a:xfrm>
              <a:prstGeom prst="rect">
                <a:avLst/>
              </a:prstGeom>
              <a:solidFill>
                <a:srgbClr val="A59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5" name="Rectangle 1406"/>
              <p:cNvSpPr>
                <a:spLocks noChangeArrowheads="1"/>
              </p:cNvSpPr>
              <p:nvPr/>
            </p:nvSpPr>
            <p:spPr bwMode="auto">
              <a:xfrm>
                <a:off x="279" y="2745"/>
                <a:ext cx="1632" cy="2"/>
              </a:xfrm>
              <a:prstGeom prst="rect">
                <a:avLst/>
              </a:prstGeom>
              <a:solidFill>
                <a:srgbClr val="A18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6" name="Rectangle 1407"/>
              <p:cNvSpPr>
                <a:spLocks noChangeArrowheads="1"/>
              </p:cNvSpPr>
              <p:nvPr/>
            </p:nvSpPr>
            <p:spPr bwMode="auto">
              <a:xfrm>
                <a:off x="279" y="2747"/>
                <a:ext cx="1632" cy="1"/>
              </a:xfrm>
              <a:prstGeom prst="rect">
                <a:avLst/>
              </a:prstGeom>
              <a:solidFill>
                <a:srgbClr val="9D8A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7" name="Rectangle 1408"/>
              <p:cNvSpPr>
                <a:spLocks noChangeArrowheads="1"/>
              </p:cNvSpPr>
              <p:nvPr/>
            </p:nvSpPr>
            <p:spPr bwMode="auto">
              <a:xfrm>
                <a:off x="279" y="2748"/>
                <a:ext cx="1632" cy="2"/>
              </a:xfrm>
              <a:prstGeom prst="rect">
                <a:avLst/>
              </a:prstGeom>
              <a:solidFill>
                <a:srgbClr val="9987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8" name="Rectangle 1409"/>
              <p:cNvSpPr>
                <a:spLocks noChangeArrowheads="1"/>
              </p:cNvSpPr>
              <p:nvPr/>
            </p:nvSpPr>
            <p:spPr bwMode="auto">
              <a:xfrm>
                <a:off x="279" y="2750"/>
                <a:ext cx="1632" cy="2"/>
              </a:xfrm>
              <a:prstGeom prst="rect">
                <a:avLst/>
              </a:prstGeom>
              <a:solidFill>
                <a:srgbClr val="9683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849" name="Rectangle 1410"/>
              <p:cNvSpPr>
                <a:spLocks noChangeArrowheads="1"/>
              </p:cNvSpPr>
              <p:nvPr/>
            </p:nvSpPr>
            <p:spPr bwMode="auto">
              <a:xfrm>
                <a:off x="279" y="2752"/>
                <a:ext cx="1632" cy="1"/>
              </a:xfrm>
              <a:prstGeom prst="rect">
                <a:avLst/>
              </a:prstGeom>
              <a:solidFill>
                <a:srgbClr val="9180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grpSp>
        <p:sp>
          <p:nvSpPr>
            <p:cNvPr id="543" name="Rectangle 1412"/>
            <p:cNvSpPr>
              <a:spLocks noChangeArrowheads="1"/>
            </p:cNvSpPr>
            <p:nvPr/>
          </p:nvSpPr>
          <p:spPr bwMode="auto">
            <a:xfrm>
              <a:off x="4219603" y="4420705"/>
              <a:ext cx="2590800" cy="3175"/>
            </a:xfrm>
            <a:prstGeom prst="rect">
              <a:avLst/>
            </a:prstGeom>
            <a:solidFill>
              <a:srgbClr val="8D7D4E"/>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4" name="Rectangle 1413"/>
            <p:cNvSpPr>
              <a:spLocks noChangeArrowheads="1"/>
            </p:cNvSpPr>
            <p:nvPr/>
          </p:nvSpPr>
          <p:spPr bwMode="auto">
            <a:xfrm>
              <a:off x="4219603" y="4423880"/>
              <a:ext cx="2590800" cy="3175"/>
            </a:xfrm>
            <a:prstGeom prst="rect">
              <a:avLst/>
            </a:prstGeom>
            <a:solidFill>
              <a:srgbClr val="897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5" name="Rectangle 1414"/>
            <p:cNvSpPr>
              <a:spLocks noChangeArrowheads="1"/>
            </p:cNvSpPr>
            <p:nvPr/>
          </p:nvSpPr>
          <p:spPr bwMode="auto">
            <a:xfrm>
              <a:off x="4219603" y="4427055"/>
              <a:ext cx="2590800" cy="3175"/>
            </a:xfrm>
            <a:prstGeom prst="rect">
              <a:avLst/>
            </a:prstGeom>
            <a:solidFill>
              <a:srgbClr val="857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6" name="Rectangle 1415"/>
            <p:cNvSpPr>
              <a:spLocks noChangeArrowheads="1"/>
            </p:cNvSpPr>
            <p:nvPr/>
          </p:nvSpPr>
          <p:spPr bwMode="auto">
            <a:xfrm>
              <a:off x="4219603" y="4430230"/>
              <a:ext cx="2590800" cy="1588"/>
            </a:xfrm>
            <a:prstGeom prst="rect">
              <a:avLst/>
            </a:prstGeom>
            <a:solidFill>
              <a:srgbClr val="827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7" name="Rectangle 1416"/>
            <p:cNvSpPr>
              <a:spLocks noChangeArrowheads="1"/>
            </p:cNvSpPr>
            <p:nvPr/>
          </p:nvSpPr>
          <p:spPr bwMode="auto">
            <a:xfrm>
              <a:off x="4219603" y="4431817"/>
              <a:ext cx="2590800" cy="3175"/>
            </a:xfrm>
            <a:prstGeom prst="rect">
              <a:avLst/>
            </a:prstGeom>
            <a:solidFill>
              <a:srgbClr val="7E7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8" name="Rectangle 1417"/>
            <p:cNvSpPr>
              <a:spLocks noChangeArrowheads="1"/>
            </p:cNvSpPr>
            <p:nvPr/>
          </p:nvSpPr>
          <p:spPr bwMode="auto">
            <a:xfrm>
              <a:off x="4219603" y="4434992"/>
              <a:ext cx="2590800" cy="3175"/>
            </a:xfrm>
            <a:prstGeom prst="rect">
              <a:avLst/>
            </a:prstGeom>
            <a:solidFill>
              <a:srgbClr val="7A6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49" name="Rectangle 1418"/>
            <p:cNvSpPr>
              <a:spLocks noChangeArrowheads="1"/>
            </p:cNvSpPr>
            <p:nvPr/>
          </p:nvSpPr>
          <p:spPr bwMode="auto">
            <a:xfrm>
              <a:off x="4219603" y="4438167"/>
              <a:ext cx="2590800" cy="3175"/>
            </a:xfrm>
            <a:prstGeom prst="rect">
              <a:avLst/>
            </a:prstGeom>
            <a:solidFill>
              <a:srgbClr val="766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0" name="Rectangle 1419"/>
            <p:cNvSpPr>
              <a:spLocks noChangeArrowheads="1"/>
            </p:cNvSpPr>
            <p:nvPr/>
          </p:nvSpPr>
          <p:spPr bwMode="auto">
            <a:xfrm>
              <a:off x="4219603" y="4441342"/>
              <a:ext cx="2590800" cy="1588"/>
            </a:xfrm>
            <a:prstGeom prst="rect">
              <a:avLst/>
            </a:prstGeom>
            <a:solidFill>
              <a:srgbClr val="7269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1" name="Rectangle 1420"/>
            <p:cNvSpPr>
              <a:spLocks noChangeArrowheads="1"/>
            </p:cNvSpPr>
            <p:nvPr/>
          </p:nvSpPr>
          <p:spPr bwMode="auto">
            <a:xfrm>
              <a:off x="4219603" y="4442930"/>
              <a:ext cx="2590800" cy="3175"/>
            </a:xfrm>
            <a:prstGeom prst="rect">
              <a:avLst/>
            </a:prstGeom>
            <a:solidFill>
              <a:srgbClr val="6F66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2" name="Rectangle 1421"/>
            <p:cNvSpPr>
              <a:spLocks noChangeArrowheads="1"/>
            </p:cNvSpPr>
            <p:nvPr/>
          </p:nvSpPr>
          <p:spPr bwMode="auto">
            <a:xfrm>
              <a:off x="4219603" y="4446105"/>
              <a:ext cx="2590800" cy="3175"/>
            </a:xfrm>
            <a:prstGeom prst="rect">
              <a:avLst/>
            </a:prstGeom>
            <a:solidFill>
              <a:srgbClr val="6C64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3" name="Rectangle 1422"/>
            <p:cNvSpPr>
              <a:spLocks noChangeArrowheads="1"/>
            </p:cNvSpPr>
            <p:nvPr/>
          </p:nvSpPr>
          <p:spPr bwMode="auto">
            <a:xfrm>
              <a:off x="4219603" y="4449280"/>
              <a:ext cx="2590800" cy="1588"/>
            </a:xfrm>
            <a:prstGeom prst="rect">
              <a:avLst/>
            </a:prstGeom>
            <a:solidFill>
              <a:srgbClr val="6861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4" name="Rectangle 1423"/>
            <p:cNvSpPr>
              <a:spLocks noChangeArrowheads="1"/>
            </p:cNvSpPr>
            <p:nvPr/>
          </p:nvSpPr>
          <p:spPr bwMode="auto">
            <a:xfrm>
              <a:off x="4219603" y="4450867"/>
              <a:ext cx="2590800" cy="3175"/>
            </a:xfrm>
            <a:prstGeom prst="rect">
              <a:avLst/>
            </a:prstGeom>
            <a:solidFill>
              <a:srgbClr val="655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5" name="Rectangle 1424"/>
            <p:cNvSpPr>
              <a:spLocks noChangeArrowheads="1"/>
            </p:cNvSpPr>
            <p:nvPr/>
          </p:nvSpPr>
          <p:spPr bwMode="auto">
            <a:xfrm>
              <a:off x="4219603" y="4454042"/>
              <a:ext cx="2590800" cy="3175"/>
            </a:xfrm>
            <a:prstGeom prst="rect">
              <a:avLst/>
            </a:prstGeom>
            <a:solidFill>
              <a:srgbClr val="625C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6" name="Rectangle 1425"/>
            <p:cNvSpPr>
              <a:spLocks noChangeArrowheads="1"/>
            </p:cNvSpPr>
            <p:nvPr/>
          </p:nvSpPr>
          <p:spPr bwMode="auto">
            <a:xfrm>
              <a:off x="4219603" y="4457217"/>
              <a:ext cx="2590800" cy="3175"/>
            </a:xfrm>
            <a:prstGeom prst="rect">
              <a:avLst/>
            </a:prstGeom>
            <a:solidFill>
              <a:srgbClr val="605A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7" name="Rectangle 1426"/>
            <p:cNvSpPr>
              <a:spLocks noChangeArrowheads="1"/>
            </p:cNvSpPr>
            <p:nvPr/>
          </p:nvSpPr>
          <p:spPr bwMode="auto">
            <a:xfrm>
              <a:off x="4219603" y="4460392"/>
              <a:ext cx="2590800" cy="1588"/>
            </a:xfrm>
            <a:prstGeom prst="rect">
              <a:avLst/>
            </a:prstGeom>
            <a:solidFill>
              <a:srgbClr val="5D58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8" name="Rectangle 1427"/>
            <p:cNvSpPr>
              <a:spLocks noChangeArrowheads="1"/>
            </p:cNvSpPr>
            <p:nvPr/>
          </p:nvSpPr>
          <p:spPr bwMode="auto">
            <a:xfrm>
              <a:off x="4219603" y="4461980"/>
              <a:ext cx="2590800" cy="3175"/>
            </a:xfrm>
            <a:prstGeom prst="rect">
              <a:avLst/>
            </a:prstGeom>
            <a:solidFill>
              <a:srgbClr val="5A57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59" name="Rectangle 1428"/>
            <p:cNvSpPr>
              <a:spLocks noChangeArrowheads="1"/>
            </p:cNvSpPr>
            <p:nvPr/>
          </p:nvSpPr>
          <p:spPr bwMode="auto">
            <a:xfrm>
              <a:off x="4219603" y="4465155"/>
              <a:ext cx="2590800" cy="3175"/>
            </a:xfrm>
            <a:prstGeom prst="rect">
              <a:avLst/>
            </a:prstGeom>
            <a:solidFill>
              <a:srgbClr val="5855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0" name="Rectangle 1429"/>
            <p:cNvSpPr>
              <a:spLocks noChangeArrowheads="1"/>
            </p:cNvSpPr>
            <p:nvPr/>
          </p:nvSpPr>
          <p:spPr bwMode="auto">
            <a:xfrm>
              <a:off x="4219603" y="4468330"/>
              <a:ext cx="2590800" cy="1588"/>
            </a:xfrm>
            <a:prstGeom prst="rect">
              <a:avLst/>
            </a:prstGeom>
            <a:solidFill>
              <a:srgbClr val="5653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1" name="Rectangle 1430"/>
            <p:cNvSpPr>
              <a:spLocks noChangeArrowheads="1"/>
            </p:cNvSpPr>
            <p:nvPr/>
          </p:nvSpPr>
          <p:spPr bwMode="auto">
            <a:xfrm>
              <a:off x="4219603" y="4469917"/>
              <a:ext cx="2590800" cy="3175"/>
            </a:xfrm>
            <a:prstGeom prst="rect">
              <a:avLst/>
            </a:prstGeom>
            <a:solidFill>
              <a:srgbClr val="5452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2" name="Rectangle 1431"/>
            <p:cNvSpPr>
              <a:spLocks noChangeArrowheads="1"/>
            </p:cNvSpPr>
            <p:nvPr/>
          </p:nvSpPr>
          <p:spPr bwMode="auto">
            <a:xfrm>
              <a:off x="4219603" y="4473092"/>
              <a:ext cx="2590800" cy="3175"/>
            </a:xfrm>
            <a:prstGeom prst="rect">
              <a:avLst/>
            </a:prstGeom>
            <a:solidFill>
              <a:srgbClr val="5250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3" name="Rectangle 1432"/>
            <p:cNvSpPr>
              <a:spLocks noChangeArrowheads="1"/>
            </p:cNvSpPr>
            <p:nvPr/>
          </p:nvSpPr>
          <p:spPr bwMode="auto">
            <a:xfrm>
              <a:off x="4219603" y="4476267"/>
              <a:ext cx="2590800" cy="3175"/>
            </a:xfrm>
            <a:prstGeom prst="rect">
              <a:avLst/>
            </a:prstGeom>
            <a:solidFill>
              <a:srgbClr val="504F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4" name="Rectangle 1433"/>
            <p:cNvSpPr>
              <a:spLocks noChangeArrowheads="1"/>
            </p:cNvSpPr>
            <p:nvPr/>
          </p:nvSpPr>
          <p:spPr bwMode="auto">
            <a:xfrm>
              <a:off x="4219603" y="4479442"/>
              <a:ext cx="2590800" cy="1588"/>
            </a:xfrm>
            <a:prstGeom prst="rect">
              <a:avLst/>
            </a:prstGeom>
            <a:solidFill>
              <a:srgbClr val="4F4E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65" name="Rectangle 1434"/>
            <p:cNvSpPr>
              <a:spLocks noChangeArrowheads="1"/>
            </p:cNvSpPr>
            <p:nvPr/>
          </p:nvSpPr>
          <p:spPr bwMode="auto">
            <a:xfrm>
              <a:off x="4219603" y="4481030"/>
              <a:ext cx="2590800" cy="3175"/>
            </a:xfrm>
            <a:prstGeom prst="rect">
              <a:avLst/>
            </a:prstGeom>
            <a:solidFill>
              <a:srgbClr val="4D4D4D"/>
            </a:solid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pic>
          <p:nvPicPr>
            <p:cNvPr id="566" name="Picture 1436"/>
            <p:cNvPicPr>
              <a:picLocks noChangeAspect="1" noChangeArrowheads="1"/>
            </p:cNvPicPr>
            <p:nvPr/>
          </p:nvPicPr>
          <p:blipFill>
            <a:blip r:embed="rId16" cstate="print"/>
            <a:srcRect/>
            <a:stretch>
              <a:fillRect/>
            </a:stretch>
          </p:blipFill>
          <p:spPr bwMode="auto">
            <a:xfrm>
              <a:off x="3231515" y="3696275"/>
              <a:ext cx="901700" cy="565150"/>
            </a:xfrm>
            <a:prstGeom prst="rect">
              <a:avLst/>
            </a:prstGeom>
            <a:noFill/>
            <a:ln w="9525">
              <a:noFill/>
              <a:miter lim="800000"/>
              <a:headEnd/>
              <a:tailEnd/>
            </a:ln>
          </p:spPr>
        </p:pic>
        <p:pic>
          <p:nvPicPr>
            <p:cNvPr id="567" name="Picture 1437"/>
            <p:cNvPicPr>
              <a:picLocks noChangeAspect="1" noChangeArrowheads="1"/>
            </p:cNvPicPr>
            <p:nvPr/>
          </p:nvPicPr>
          <p:blipFill>
            <a:blip r:embed="rId17" cstate="print"/>
            <a:srcRect/>
            <a:stretch>
              <a:fillRect/>
            </a:stretch>
          </p:blipFill>
          <p:spPr bwMode="auto">
            <a:xfrm>
              <a:off x="3822065" y="2433579"/>
              <a:ext cx="836613" cy="641350"/>
            </a:xfrm>
            <a:prstGeom prst="rect">
              <a:avLst/>
            </a:prstGeom>
            <a:noFill/>
            <a:ln w="9525">
              <a:noFill/>
              <a:miter lim="800000"/>
              <a:headEnd/>
              <a:tailEnd/>
            </a:ln>
          </p:spPr>
        </p:pic>
        <p:pic>
          <p:nvPicPr>
            <p:cNvPr id="568" name="Picture 1438"/>
            <p:cNvPicPr>
              <a:picLocks noChangeAspect="1" noChangeArrowheads="1"/>
            </p:cNvPicPr>
            <p:nvPr/>
          </p:nvPicPr>
          <p:blipFill>
            <a:blip r:embed="rId6" cstate="print"/>
            <a:srcRect/>
            <a:stretch>
              <a:fillRect/>
            </a:stretch>
          </p:blipFill>
          <p:spPr bwMode="auto">
            <a:xfrm>
              <a:off x="2880982" y="3042073"/>
              <a:ext cx="1089025" cy="641350"/>
            </a:xfrm>
            <a:prstGeom prst="rect">
              <a:avLst/>
            </a:prstGeom>
            <a:noFill/>
            <a:ln w="9525">
              <a:noFill/>
              <a:miter lim="800000"/>
              <a:headEnd/>
              <a:tailEnd/>
            </a:ln>
          </p:spPr>
        </p:pic>
        <p:sp>
          <p:nvSpPr>
            <p:cNvPr id="569" name="TextBox 568"/>
            <p:cNvSpPr txBox="1"/>
            <p:nvPr/>
          </p:nvSpPr>
          <p:spPr>
            <a:xfrm>
              <a:off x="5276791" y="2069122"/>
              <a:ext cx="492443" cy="369332"/>
            </a:xfrm>
            <a:prstGeom prst="rect">
              <a:avLst/>
            </a:prstGeom>
            <a:noFill/>
          </p:spPr>
          <p:txBody>
            <a:bodyPr wrap="none" rtlCol="0">
              <a:spAutoFit/>
            </a:bodyPr>
            <a:lstStyle/>
            <a:p>
              <a:pPr fontAlgn="auto">
                <a:spcBef>
                  <a:spcPts val="0"/>
                </a:spcBef>
                <a:spcAft>
                  <a:spcPts val="0"/>
                </a:spcAft>
                <a:defRPr/>
              </a:pPr>
              <a:r>
                <a:rPr lang="en-US" kern="0" dirty="0" smtClean="0">
                  <a:solidFill>
                    <a:sysClr val="windowText" lastClr="000000"/>
                  </a:solidFill>
                </a:rPr>
                <a:t>Q1</a:t>
              </a:r>
              <a:endParaRPr lang="en-US" kern="0" dirty="0">
                <a:solidFill>
                  <a:sysClr val="windowText" lastClr="000000"/>
                </a:solidFill>
              </a:endParaRPr>
            </a:p>
          </p:txBody>
        </p:sp>
        <p:sp>
          <p:nvSpPr>
            <p:cNvPr id="570" name="TextBox 569"/>
            <p:cNvSpPr txBox="1"/>
            <p:nvPr/>
          </p:nvSpPr>
          <p:spPr>
            <a:xfrm>
              <a:off x="7968680" y="2080998"/>
              <a:ext cx="492443" cy="369332"/>
            </a:xfrm>
            <a:prstGeom prst="rect">
              <a:avLst/>
            </a:prstGeom>
            <a:noFill/>
          </p:spPr>
          <p:txBody>
            <a:bodyPr wrap="none" rtlCol="0">
              <a:spAutoFit/>
            </a:bodyPr>
            <a:lstStyle/>
            <a:p>
              <a:pPr fontAlgn="auto">
                <a:spcBef>
                  <a:spcPts val="0"/>
                </a:spcBef>
                <a:spcAft>
                  <a:spcPts val="0"/>
                </a:spcAft>
                <a:defRPr/>
              </a:pPr>
              <a:r>
                <a:rPr lang="en-US" kern="0" dirty="0" smtClean="0">
                  <a:solidFill>
                    <a:sysClr val="windowText" lastClr="000000"/>
                  </a:solidFill>
                </a:rPr>
                <a:t>Q2</a:t>
              </a:r>
              <a:endParaRPr lang="en-US" kern="0" dirty="0">
                <a:solidFill>
                  <a:sysClr val="windowText" lastClr="000000"/>
                </a:solidFill>
              </a:endParaRPr>
            </a:p>
          </p:txBody>
        </p:sp>
        <p:sp>
          <p:nvSpPr>
            <p:cNvPr id="571" name="TextBox 570"/>
            <p:cNvSpPr txBox="1"/>
            <p:nvPr/>
          </p:nvSpPr>
          <p:spPr>
            <a:xfrm>
              <a:off x="3846758" y="4551064"/>
              <a:ext cx="3296909" cy="461665"/>
            </a:xfrm>
            <a:prstGeom prst="rect">
              <a:avLst/>
            </a:prstGeom>
            <a:noFill/>
          </p:spPr>
          <p:txBody>
            <a:bodyPr wrap="square" rtlCol="0">
              <a:spAutoFit/>
            </a:bodyPr>
            <a:lstStyle/>
            <a:p>
              <a:pPr algn="ctr" fontAlgn="auto">
                <a:spcBef>
                  <a:spcPts val="0"/>
                </a:spcBef>
                <a:spcAft>
                  <a:spcPts val="0"/>
                </a:spcAft>
                <a:defRPr/>
              </a:pPr>
              <a:r>
                <a:rPr lang="en-US" sz="1200" i="1" kern="0" dirty="0" smtClean="0">
                  <a:solidFill>
                    <a:sysClr val="windowText" lastClr="000000"/>
                  </a:solidFill>
                  <a:latin typeface="Microsoft Sans Serif" pitchFamily="34" charset="0"/>
                  <a:cs typeface="Microsoft Sans Serif" pitchFamily="34" charset="0"/>
                </a:rPr>
                <a:t>Fast  Q1 precursor </a:t>
              </a:r>
              <a:r>
                <a:rPr lang="en-US" sz="1200" i="1" kern="0" dirty="0">
                  <a:solidFill>
                    <a:sysClr val="windowText" lastClr="000000"/>
                  </a:solidFill>
                  <a:latin typeface="Microsoft Sans Serif" pitchFamily="34" charset="0"/>
                  <a:cs typeface="Microsoft Sans Serif" pitchFamily="34" charset="0"/>
                </a:rPr>
                <a:t>s</a:t>
              </a:r>
              <a:r>
                <a:rPr lang="en-US" sz="1200" i="1" kern="0" dirty="0" smtClean="0">
                  <a:solidFill>
                    <a:sysClr val="windowText" lastClr="000000"/>
                  </a:solidFill>
                  <a:latin typeface="Microsoft Sans Serif" pitchFamily="34" charset="0"/>
                  <a:cs typeface="Microsoft Sans Serif" pitchFamily="34" charset="0"/>
                </a:rPr>
                <a:t>election step-wise through mass range</a:t>
              </a:r>
              <a:endParaRPr lang="en-US" sz="1200" i="1" kern="0" dirty="0">
                <a:solidFill>
                  <a:sysClr val="windowText" lastClr="000000"/>
                </a:solidFill>
                <a:latin typeface="Microsoft Sans Serif" pitchFamily="34" charset="0"/>
                <a:cs typeface="Microsoft Sans Serif" pitchFamily="34" charset="0"/>
              </a:endParaRPr>
            </a:p>
          </p:txBody>
        </p:sp>
        <p:sp>
          <p:nvSpPr>
            <p:cNvPr id="572" name="TextBox 571"/>
            <p:cNvSpPr txBox="1"/>
            <p:nvPr/>
          </p:nvSpPr>
          <p:spPr>
            <a:xfrm>
              <a:off x="7030528" y="4551064"/>
              <a:ext cx="2446317" cy="276999"/>
            </a:xfrm>
            <a:prstGeom prst="rect">
              <a:avLst/>
            </a:prstGeom>
            <a:noFill/>
          </p:spPr>
          <p:txBody>
            <a:bodyPr wrap="square" rtlCol="0">
              <a:spAutoFit/>
            </a:bodyPr>
            <a:lstStyle/>
            <a:p>
              <a:pPr algn="ctr" fontAlgn="auto">
                <a:spcBef>
                  <a:spcPts val="0"/>
                </a:spcBef>
                <a:spcAft>
                  <a:spcPts val="0"/>
                </a:spcAft>
                <a:defRPr/>
              </a:pPr>
              <a:r>
                <a:rPr lang="en-US" sz="1200" i="1" kern="0" dirty="0" smtClean="0">
                  <a:solidFill>
                    <a:sysClr val="windowText" lastClr="000000"/>
                  </a:solidFill>
                  <a:latin typeface="Microsoft Sans Serif" pitchFamily="34" charset="0"/>
                  <a:cs typeface="Microsoft Sans Serif" pitchFamily="34" charset="0"/>
                </a:rPr>
                <a:t>CID Fragmentation </a:t>
              </a:r>
              <a:endParaRPr lang="en-US" sz="1200" i="1" kern="0" dirty="0">
                <a:solidFill>
                  <a:sysClr val="windowText" lastClr="000000"/>
                </a:solidFill>
                <a:latin typeface="Microsoft Sans Serif" pitchFamily="34" charset="0"/>
                <a:cs typeface="Microsoft Sans Serif" pitchFamily="34" charset="0"/>
              </a:endParaRPr>
            </a:p>
          </p:txBody>
        </p:sp>
        <p:grpSp>
          <p:nvGrpSpPr>
            <p:cNvPr id="573" name="Group 1003"/>
            <p:cNvGrpSpPr/>
            <p:nvPr/>
          </p:nvGrpSpPr>
          <p:grpSpPr>
            <a:xfrm>
              <a:off x="4174019" y="2422317"/>
              <a:ext cx="129540" cy="1737360"/>
              <a:chOff x="2552700" y="1424940"/>
              <a:chExt cx="129540" cy="1737360"/>
            </a:xfrm>
          </p:grpSpPr>
          <p:sp>
            <p:nvSpPr>
              <p:cNvPr id="646" name="Line 716"/>
              <p:cNvSpPr>
                <a:spLocks noChangeShapeType="1"/>
              </p:cNvSpPr>
              <p:nvPr/>
            </p:nvSpPr>
            <p:spPr bwMode="auto">
              <a:xfrm>
                <a:off x="2612570" y="2899409"/>
                <a:ext cx="4899" cy="262891"/>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47" name="Line 1439"/>
              <p:cNvSpPr>
                <a:spLocks noChangeShapeType="1"/>
              </p:cNvSpPr>
              <p:nvPr/>
            </p:nvSpPr>
            <p:spPr bwMode="auto">
              <a:xfrm>
                <a:off x="2609850" y="1424940"/>
                <a:ext cx="4267" cy="140708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48" name="Straight Connector 647"/>
              <p:cNvCxnSpPr/>
              <p:nvPr/>
            </p:nvCxnSpPr>
            <p:spPr bwMode="auto">
              <a:xfrm>
                <a:off x="2556510" y="2891790"/>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49" name="Straight Connector 648"/>
              <p:cNvCxnSpPr/>
              <p:nvPr/>
            </p:nvCxnSpPr>
            <p:spPr bwMode="auto">
              <a:xfrm>
                <a:off x="2552700" y="2838450"/>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grpSp>
        <p:sp>
          <p:nvSpPr>
            <p:cNvPr id="574" name="Line 716"/>
            <p:cNvSpPr>
              <a:spLocks noChangeShapeType="1"/>
            </p:cNvSpPr>
            <p:nvPr/>
          </p:nvSpPr>
          <p:spPr bwMode="auto">
            <a:xfrm>
              <a:off x="4382881" y="3843447"/>
              <a:ext cx="5702" cy="326256"/>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75" name="Line 1439"/>
            <p:cNvSpPr>
              <a:spLocks noChangeShapeType="1"/>
            </p:cNvSpPr>
            <p:nvPr/>
          </p:nvSpPr>
          <p:spPr bwMode="auto">
            <a:xfrm>
              <a:off x="4360708" y="2414697"/>
              <a:ext cx="15697" cy="136136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76" name="Straight Connector 575"/>
            <p:cNvCxnSpPr/>
            <p:nvPr/>
          </p:nvCxnSpPr>
          <p:spPr bwMode="auto">
            <a:xfrm>
              <a:off x="4318799" y="38358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77" name="Straight Connector 576"/>
            <p:cNvCxnSpPr/>
            <p:nvPr/>
          </p:nvCxnSpPr>
          <p:spPr bwMode="auto">
            <a:xfrm>
              <a:off x="4314989" y="37824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78" name="Line 716"/>
            <p:cNvSpPr>
              <a:spLocks noChangeShapeType="1"/>
            </p:cNvSpPr>
            <p:nvPr/>
          </p:nvSpPr>
          <p:spPr bwMode="auto">
            <a:xfrm>
              <a:off x="4517683" y="3789906"/>
              <a:ext cx="3247" cy="379798"/>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79" name="Straight Connector 578"/>
            <p:cNvCxnSpPr/>
            <p:nvPr/>
          </p:nvCxnSpPr>
          <p:spPr bwMode="auto">
            <a:xfrm>
              <a:off x="4455959" y="37824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80" name="Straight Connector 579"/>
            <p:cNvCxnSpPr/>
            <p:nvPr/>
          </p:nvCxnSpPr>
          <p:spPr bwMode="auto">
            <a:xfrm>
              <a:off x="4452149" y="372914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81" name="Line 716"/>
            <p:cNvSpPr>
              <a:spLocks noChangeShapeType="1"/>
            </p:cNvSpPr>
            <p:nvPr/>
          </p:nvSpPr>
          <p:spPr bwMode="auto">
            <a:xfrm>
              <a:off x="4655491" y="3736766"/>
              <a:ext cx="5807" cy="452990"/>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82" name="Straight Connector 581"/>
            <p:cNvCxnSpPr/>
            <p:nvPr/>
          </p:nvCxnSpPr>
          <p:spPr bwMode="auto">
            <a:xfrm>
              <a:off x="4600739" y="372914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83" name="Straight Connector 582"/>
            <p:cNvCxnSpPr/>
            <p:nvPr/>
          </p:nvCxnSpPr>
          <p:spPr bwMode="auto">
            <a:xfrm>
              <a:off x="4596929" y="367199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84" name="Line 716"/>
            <p:cNvSpPr>
              <a:spLocks noChangeShapeType="1"/>
            </p:cNvSpPr>
            <p:nvPr/>
          </p:nvSpPr>
          <p:spPr bwMode="auto">
            <a:xfrm>
              <a:off x="4801321" y="3683025"/>
              <a:ext cx="12378" cy="482668"/>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85" name="Straight Connector 584"/>
            <p:cNvCxnSpPr/>
            <p:nvPr/>
          </p:nvCxnSpPr>
          <p:spPr bwMode="auto">
            <a:xfrm>
              <a:off x="4741709" y="367199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86" name="Straight Connector 585"/>
            <p:cNvCxnSpPr/>
            <p:nvPr/>
          </p:nvCxnSpPr>
          <p:spPr bwMode="auto">
            <a:xfrm>
              <a:off x="4737899" y="361865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87" name="Line 716"/>
            <p:cNvSpPr>
              <a:spLocks noChangeShapeType="1"/>
            </p:cNvSpPr>
            <p:nvPr/>
          </p:nvSpPr>
          <p:spPr bwMode="auto">
            <a:xfrm>
              <a:off x="4938928" y="3641516"/>
              <a:ext cx="4900" cy="537211"/>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88" name="Straight Connector 587"/>
            <p:cNvCxnSpPr/>
            <p:nvPr/>
          </p:nvCxnSpPr>
          <p:spPr bwMode="auto">
            <a:xfrm>
              <a:off x="4882679" y="362246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89" name="Straight Connector 588"/>
            <p:cNvCxnSpPr/>
            <p:nvPr/>
          </p:nvCxnSpPr>
          <p:spPr bwMode="auto">
            <a:xfrm>
              <a:off x="4878869" y="35691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90" name="Line 716"/>
            <p:cNvSpPr>
              <a:spLocks noChangeShapeType="1"/>
            </p:cNvSpPr>
            <p:nvPr/>
          </p:nvSpPr>
          <p:spPr bwMode="auto">
            <a:xfrm>
              <a:off x="5080799" y="3569128"/>
              <a:ext cx="20088" cy="609600"/>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91" name="Straight Connector 590"/>
            <p:cNvCxnSpPr/>
            <p:nvPr/>
          </p:nvCxnSpPr>
          <p:spPr bwMode="auto">
            <a:xfrm>
              <a:off x="5023649" y="35691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92" name="Straight Connector 591"/>
            <p:cNvCxnSpPr/>
            <p:nvPr/>
          </p:nvCxnSpPr>
          <p:spPr bwMode="auto">
            <a:xfrm>
              <a:off x="5019839" y="35157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93" name="Line 716"/>
            <p:cNvSpPr>
              <a:spLocks noChangeShapeType="1"/>
            </p:cNvSpPr>
            <p:nvPr/>
          </p:nvSpPr>
          <p:spPr bwMode="auto">
            <a:xfrm>
              <a:off x="5221770" y="3519597"/>
              <a:ext cx="6700" cy="659130"/>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94" name="Straight Connector 593"/>
            <p:cNvCxnSpPr/>
            <p:nvPr/>
          </p:nvCxnSpPr>
          <p:spPr bwMode="auto">
            <a:xfrm>
              <a:off x="5160809" y="35157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95" name="Straight Connector 594"/>
            <p:cNvCxnSpPr/>
            <p:nvPr/>
          </p:nvCxnSpPr>
          <p:spPr bwMode="auto">
            <a:xfrm>
              <a:off x="5156999" y="346244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596" name="Line 716"/>
            <p:cNvSpPr>
              <a:spLocks noChangeShapeType="1"/>
            </p:cNvSpPr>
            <p:nvPr/>
          </p:nvSpPr>
          <p:spPr bwMode="auto">
            <a:xfrm>
              <a:off x="5363186" y="3475279"/>
              <a:ext cx="5502" cy="695426"/>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597" name="Line 1439"/>
            <p:cNvSpPr>
              <a:spLocks noChangeShapeType="1"/>
            </p:cNvSpPr>
            <p:nvPr/>
          </p:nvSpPr>
          <p:spPr bwMode="auto">
            <a:xfrm>
              <a:off x="5351309" y="2426127"/>
              <a:ext cx="11886" cy="97274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598" name="Straight Connector 597"/>
            <p:cNvCxnSpPr/>
            <p:nvPr/>
          </p:nvCxnSpPr>
          <p:spPr bwMode="auto">
            <a:xfrm>
              <a:off x="5305589" y="346244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599" name="Straight Connector 598"/>
            <p:cNvCxnSpPr/>
            <p:nvPr/>
          </p:nvCxnSpPr>
          <p:spPr bwMode="auto">
            <a:xfrm>
              <a:off x="5301779" y="340529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00" name="Line 716"/>
            <p:cNvSpPr>
              <a:spLocks noChangeShapeType="1"/>
            </p:cNvSpPr>
            <p:nvPr/>
          </p:nvSpPr>
          <p:spPr bwMode="auto">
            <a:xfrm>
              <a:off x="5507519" y="3411714"/>
              <a:ext cx="3792" cy="767013"/>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01" name="Line 1439"/>
            <p:cNvSpPr>
              <a:spLocks noChangeShapeType="1"/>
            </p:cNvSpPr>
            <p:nvPr/>
          </p:nvSpPr>
          <p:spPr bwMode="auto">
            <a:xfrm>
              <a:off x="5492279" y="2422317"/>
              <a:ext cx="11886" cy="92321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02" name="Straight Connector 601"/>
            <p:cNvCxnSpPr/>
            <p:nvPr/>
          </p:nvCxnSpPr>
          <p:spPr bwMode="auto">
            <a:xfrm>
              <a:off x="5446559" y="340529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03" name="Straight Connector 602"/>
            <p:cNvCxnSpPr/>
            <p:nvPr/>
          </p:nvCxnSpPr>
          <p:spPr bwMode="auto">
            <a:xfrm>
              <a:off x="5442749" y="335195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04" name="Line 716"/>
            <p:cNvSpPr>
              <a:spLocks noChangeShapeType="1"/>
            </p:cNvSpPr>
            <p:nvPr/>
          </p:nvSpPr>
          <p:spPr bwMode="auto">
            <a:xfrm>
              <a:off x="5641012" y="3380431"/>
              <a:ext cx="16330" cy="798296"/>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05" name="Line 1439"/>
            <p:cNvSpPr>
              <a:spLocks noChangeShapeType="1"/>
            </p:cNvSpPr>
            <p:nvPr/>
          </p:nvSpPr>
          <p:spPr bwMode="auto">
            <a:xfrm>
              <a:off x="5637059" y="2418507"/>
              <a:ext cx="8076" cy="87749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06" name="Straight Connector 605"/>
            <p:cNvCxnSpPr/>
            <p:nvPr/>
          </p:nvCxnSpPr>
          <p:spPr bwMode="auto">
            <a:xfrm>
              <a:off x="5587529" y="335195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07" name="Straight Connector 606"/>
            <p:cNvCxnSpPr/>
            <p:nvPr/>
          </p:nvCxnSpPr>
          <p:spPr bwMode="auto">
            <a:xfrm>
              <a:off x="5583719" y="33024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08" name="Line 716"/>
            <p:cNvSpPr>
              <a:spLocks noChangeShapeType="1"/>
            </p:cNvSpPr>
            <p:nvPr/>
          </p:nvSpPr>
          <p:spPr bwMode="auto">
            <a:xfrm>
              <a:off x="5783032" y="3331101"/>
              <a:ext cx="23549" cy="847626"/>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09" name="Line 1439"/>
            <p:cNvSpPr>
              <a:spLocks noChangeShapeType="1"/>
            </p:cNvSpPr>
            <p:nvPr/>
          </p:nvSpPr>
          <p:spPr bwMode="auto">
            <a:xfrm>
              <a:off x="5774219" y="2418507"/>
              <a:ext cx="8076" cy="82415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10" name="Straight Connector 609"/>
            <p:cNvCxnSpPr/>
            <p:nvPr/>
          </p:nvCxnSpPr>
          <p:spPr bwMode="auto">
            <a:xfrm>
              <a:off x="5724689" y="33024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11" name="Straight Connector 610"/>
            <p:cNvCxnSpPr/>
            <p:nvPr/>
          </p:nvCxnSpPr>
          <p:spPr bwMode="auto">
            <a:xfrm>
              <a:off x="5720879" y="32490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12" name="Line 716"/>
            <p:cNvSpPr>
              <a:spLocks noChangeShapeType="1"/>
            </p:cNvSpPr>
            <p:nvPr/>
          </p:nvSpPr>
          <p:spPr bwMode="auto">
            <a:xfrm>
              <a:off x="5920238" y="3265729"/>
              <a:ext cx="30567" cy="904976"/>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13" name="Line 1439"/>
            <p:cNvSpPr>
              <a:spLocks noChangeShapeType="1"/>
            </p:cNvSpPr>
            <p:nvPr/>
          </p:nvSpPr>
          <p:spPr bwMode="auto">
            <a:xfrm>
              <a:off x="5907569" y="2426127"/>
              <a:ext cx="8076" cy="76319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14" name="Straight Connector 613"/>
            <p:cNvCxnSpPr/>
            <p:nvPr/>
          </p:nvCxnSpPr>
          <p:spPr bwMode="auto">
            <a:xfrm>
              <a:off x="5858039" y="32490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15" name="Straight Connector 614"/>
            <p:cNvCxnSpPr/>
            <p:nvPr/>
          </p:nvCxnSpPr>
          <p:spPr bwMode="auto">
            <a:xfrm>
              <a:off x="5854229" y="319574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16" name="Line 716"/>
            <p:cNvSpPr>
              <a:spLocks noChangeShapeType="1"/>
            </p:cNvSpPr>
            <p:nvPr/>
          </p:nvSpPr>
          <p:spPr bwMode="auto">
            <a:xfrm>
              <a:off x="6060451" y="3204365"/>
              <a:ext cx="21744" cy="946285"/>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17" name="Line 1439"/>
            <p:cNvSpPr>
              <a:spLocks noChangeShapeType="1"/>
            </p:cNvSpPr>
            <p:nvPr/>
          </p:nvSpPr>
          <p:spPr bwMode="auto">
            <a:xfrm>
              <a:off x="6048539" y="2418507"/>
              <a:ext cx="4266" cy="71747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18" name="Straight Connector 617"/>
            <p:cNvCxnSpPr/>
            <p:nvPr/>
          </p:nvCxnSpPr>
          <p:spPr bwMode="auto">
            <a:xfrm>
              <a:off x="5995199" y="319574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19" name="Straight Connector 618"/>
            <p:cNvCxnSpPr/>
            <p:nvPr/>
          </p:nvCxnSpPr>
          <p:spPr bwMode="auto">
            <a:xfrm>
              <a:off x="5991389" y="314240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20" name="Line 716"/>
            <p:cNvSpPr>
              <a:spLocks noChangeShapeType="1"/>
            </p:cNvSpPr>
            <p:nvPr/>
          </p:nvSpPr>
          <p:spPr bwMode="auto">
            <a:xfrm>
              <a:off x="6187830" y="3163060"/>
              <a:ext cx="28763" cy="1015667"/>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21" name="Line 1439"/>
            <p:cNvSpPr>
              <a:spLocks noChangeShapeType="1"/>
            </p:cNvSpPr>
            <p:nvPr/>
          </p:nvSpPr>
          <p:spPr bwMode="auto">
            <a:xfrm>
              <a:off x="6174269" y="2422317"/>
              <a:ext cx="11886" cy="66032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22" name="Straight Connector 621"/>
            <p:cNvCxnSpPr/>
            <p:nvPr/>
          </p:nvCxnSpPr>
          <p:spPr bwMode="auto">
            <a:xfrm>
              <a:off x="6128549" y="314240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23" name="Straight Connector 622"/>
            <p:cNvCxnSpPr/>
            <p:nvPr/>
          </p:nvCxnSpPr>
          <p:spPr bwMode="auto">
            <a:xfrm>
              <a:off x="6124739" y="308906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24" name="Line 716"/>
            <p:cNvSpPr>
              <a:spLocks noChangeShapeType="1"/>
            </p:cNvSpPr>
            <p:nvPr/>
          </p:nvSpPr>
          <p:spPr bwMode="auto">
            <a:xfrm>
              <a:off x="6325666" y="3090872"/>
              <a:ext cx="36555" cy="1087855"/>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25" name="Line 1439"/>
            <p:cNvSpPr>
              <a:spLocks noChangeShapeType="1"/>
            </p:cNvSpPr>
            <p:nvPr/>
          </p:nvSpPr>
          <p:spPr bwMode="auto">
            <a:xfrm>
              <a:off x="6319049" y="2418507"/>
              <a:ext cx="4266" cy="61079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26" name="Straight Connector 625"/>
            <p:cNvCxnSpPr/>
            <p:nvPr/>
          </p:nvCxnSpPr>
          <p:spPr bwMode="auto">
            <a:xfrm>
              <a:off x="6265709" y="308906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27" name="Straight Connector 626"/>
            <p:cNvCxnSpPr/>
            <p:nvPr/>
          </p:nvCxnSpPr>
          <p:spPr bwMode="auto">
            <a:xfrm>
              <a:off x="6261899" y="30357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28" name="Line 716"/>
            <p:cNvSpPr>
              <a:spLocks noChangeShapeType="1"/>
            </p:cNvSpPr>
            <p:nvPr/>
          </p:nvSpPr>
          <p:spPr bwMode="auto">
            <a:xfrm>
              <a:off x="6466035" y="3038736"/>
              <a:ext cx="24969" cy="1139992"/>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29" name="Line 1439"/>
            <p:cNvSpPr>
              <a:spLocks noChangeShapeType="1"/>
            </p:cNvSpPr>
            <p:nvPr/>
          </p:nvSpPr>
          <p:spPr bwMode="auto">
            <a:xfrm>
              <a:off x="6452399" y="2418507"/>
              <a:ext cx="8076" cy="55745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30" name="Straight Connector 629"/>
            <p:cNvCxnSpPr/>
            <p:nvPr/>
          </p:nvCxnSpPr>
          <p:spPr bwMode="auto">
            <a:xfrm>
              <a:off x="6402869" y="303572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31" name="Straight Connector 630"/>
            <p:cNvCxnSpPr/>
            <p:nvPr/>
          </p:nvCxnSpPr>
          <p:spPr bwMode="auto">
            <a:xfrm>
              <a:off x="6399059" y="298238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32" name="Line 716"/>
            <p:cNvSpPr>
              <a:spLocks noChangeShapeType="1"/>
            </p:cNvSpPr>
            <p:nvPr/>
          </p:nvSpPr>
          <p:spPr bwMode="auto">
            <a:xfrm>
              <a:off x="6614423" y="2986598"/>
              <a:ext cx="12985" cy="1192129"/>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33" name="Line 1439"/>
            <p:cNvSpPr>
              <a:spLocks noChangeShapeType="1"/>
            </p:cNvSpPr>
            <p:nvPr/>
          </p:nvSpPr>
          <p:spPr bwMode="auto">
            <a:xfrm>
              <a:off x="6600989" y="2418507"/>
              <a:ext cx="4266" cy="50792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34" name="Straight Connector 633"/>
            <p:cNvCxnSpPr/>
            <p:nvPr/>
          </p:nvCxnSpPr>
          <p:spPr bwMode="auto">
            <a:xfrm>
              <a:off x="6547649" y="298619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35" name="Straight Connector 634"/>
            <p:cNvCxnSpPr/>
            <p:nvPr/>
          </p:nvCxnSpPr>
          <p:spPr bwMode="auto">
            <a:xfrm>
              <a:off x="6543839" y="293285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36" name="Line 716"/>
            <p:cNvSpPr>
              <a:spLocks noChangeShapeType="1"/>
            </p:cNvSpPr>
            <p:nvPr/>
          </p:nvSpPr>
          <p:spPr bwMode="auto">
            <a:xfrm>
              <a:off x="6749091" y="2941679"/>
              <a:ext cx="13723" cy="1237048"/>
            </a:xfrm>
            <a:prstGeom prst="line">
              <a:avLst/>
            </a:prstGeom>
            <a:noFill/>
            <a:ln w="14">
              <a:solidFill>
                <a:srgbClr val="4D4D4D"/>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37" name="Line 1439"/>
            <p:cNvSpPr>
              <a:spLocks noChangeShapeType="1"/>
            </p:cNvSpPr>
            <p:nvPr/>
          </p:nvSpPr>
          <p:spPr bwMode="auto">
            <a:xfrm>
              <a:off x="6741959" y="2418507"/>
              <a:ext cx="4266" cy="45077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38" name="Straight Connector 637"/>
            <p:cNvCxnSpPr/>
            <p:nvPr/>
          </p:nvCxnSpPr>
          <p:spPr bwMode="auto">
            <a:xfrm>
              <a:off x="6677189" y="2875707"/>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cxnSp>
          <p:nvCxnSpPr>
            <p:cNvPr id="639" name="Straight Connector 638"/>
            <p:cNvCxnSpPr/>
            <p:nvPr/>
          </p:nvCxnSpPr>
          <p:spPr bwMode="auto">
            <a:xfrm>
              <a:off x="6681182" y="2928234"/>
              <a:ext cx="125730" cy="0"/>
            </a:xfrm>
            <a:prstGeom prst="line">
              <a:avLst/>
            </a:prstGeom>
            <a:solidFill>
              <a:srgbClr val="0000FF"/>
            </a:solidFill>
            <a:ln w="9525" cap="flat" cmpd="sng" algn="ctr">
              <a:solidFill>
                <a:srgbClr val="1F497D"/>
              </a:solidFill>
              <a:prstDash val="solid"/>
              <a:round/>
              <a:headEnd type="none" w="med" len="med"/>
              <a:tailEnd type="none" w="med" len="med"/>
            </a:ln>
            <a:effectLst/>
          </p:spPr>
        </p:cxnSp>
        <p:sp>
          <p:nvSpPr>
            <p:cNvPr id="640" name="Line 1439"/>
            <p:cNvSpPr>
              <a:spLocks noChangeShapeType="1"/>
            </p:cNvSpPr>
            <p:nvPr/>
          </p:nvSpPr>
          <p:spPr bwMode="auto">
            <a:xfrm>
              <a:off x="4497868" y="2361357"/>
              <a:ext cx="15697" cy="1361368"/>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sp>
          <p:nvSpPr>
            <p:cNvPr id="641" name="Line 1439"/>
            <p:cNvSpPr>
              <a:spLocks noChangeShapeType="1"/>
            </p:cNvSpPr>
            <p:nvPr/>
          </p:nvSpPr>
          <p:spPr bwMode="auto">
            <a:xfrm>
              <a:off x="4635452" y="2411309"/>
              <a:ext cx="22893" cy="1254265"/>
            </a:xfrm>
            <a:prstGeom prst="line">
              <a:avLst/>
            </a:prstGeom>
            <a:noFill/>
            <a:ln w="14">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kern="0">
                <a:solidFill>
                  <a:sysClr val="windowText" lastClr="000000"/>
                </a:solidFill>
              </a:endParaRPr>
            </a:p>
          </p:txBody>
        </p:sp>
        <p:cxnSp>
          <p:nvCxnSpPr>
            <p:cNvPr id="642" name="Straight Arrow Connector 641"/>
            <p:cNvCxnSpPr/>
            <p:nvPr/>
          </p:nvCxnSpPr>
          <p:spPr bwMode="auto">
            <a:xfrm>
              <a:off x="3970007" y="3368206"/>
              <a:ext cx="3095379" cy="30696"/>
            </a:xfrm>
            <a:prstGeom prst="straightConnector1">
              <a:avLst/>
            </a:prstGeom>
            <a:solidFill>
              <a:srgbClr val="0000FF"/>
            </a:solidFill>
            <a:ln w="28575" cap="flat" cmpd="sng" algn="ctr">
              <a:solidFill>
                <a:sysClr val="windowText" lastClr="000000"/>
              </a:solidFill>
              <a:prstDash val="solid"/>
              <a:round/>
              <a:headEnd type="none" w="med" len="med"/>
              <a:tailEnd type="arrow"/>
            </a:ln>
            <a:effectLst/>
          </p:spPr>
        </p:cxnSp>
        <p:pic>
          <p:nvPicPr>
            <p:cNvPr id="643" name="Picture 642" descr="direct infusion.tif"/>
            <p:cNvPicPr>
              <a:picLocks noChangeAspect="1"/>
            </p:cNvPicPr>
            <p:nvPr/>
          </p:nvPicPr>
          <p:blipFill>
            <a:blip r:embed="rId18" cstate="print"/>
            <a:stretch>
              <a:fillRect/>
            </a:stretch>
          </p:blipFill>
          <p:spPr>
            <a:xfrm>
              <a:off x="0" y="2420858"/>
              <a:ext cx="2745585" cy="1729502"/>
            </a:xfrm>
            <a:prstGeom prst="rect">
              <a:avLst/>
            </a:prstGeom>
          </p:spPr>
        </p:pic>
        <p:sp>
          <p:nvSpPr>
            <p:cNvPr id="644" name="Rectangle 643"/>
            <p:cNvSpPr/>
            <p:nvPr/>
          </p:nvSpPr>
          <p:spPr>
            <a:xfrm>
              <a:off x="1071173" y="2443481"/>
              <a:ext cx="1418680" cy="3048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fontAlgn="auto">
                <a:spcBef>
                  <a:spcPts val="0"/>
                </a:spcBef>
                <a:spcAft>
                  <a:spcPts val="0"/>
                </a:spcAft>
                <a:defRPr/>
              </a:pPr>
              <a:endParaRPr lang="en-CA" kern="0">
                <a:solidFill>
                  <a:sysClr val="window" lastClr="FFFFFF"/>
                </a:solidFill>
                <a:latin typeface="Calibri"/>
              </a:endParaRPr>
            </a:p>
          </p:txBody>
        </p:sp>
        <p:sp>
          <p:nvSpPr>
            <p:cNvPr id="645" name="TextBox 644"/>
            <p:cNvSpPr txBox="1"/>
            <p:nvPr/>
          </p:nvSpPr>
          <p:spPr>
            <a:xfrm>
              <a:off x="352044" y="4520584"/>
              <a:ext cx="3020369" cy="461665"/>
            </a:xfrm>
            <a:prstGeom prst="rect">
              <a:avLst/>
            </a:prstGeom>
            <a:noFill/>
          </p:spPr>
          <p:txBody>
            <a:bodyPr wrap="square" rtlCol="0">
              <a:spAutoFit/>
            </a:bodyPr>
            <a:lstStyle/>
            <a:p>
              <a:pPr algn="ctr" fontAlgn="auto">
                <a:spcBef>
                  <a:spcPts val="0"/>
                </a:spcBef>
                <a:spcAft>
                  <a:spcPts val="0"/>
                </a:spcAft>
                <a:defRPr/>
              </a:pPr>
              <a:r>
                <a:rPr lang="en-US" sz="1200" i="1" kern="0" dirty="0" smtClean="0">
                  <a:solidFill>
                    <a:sysClr val="windowText" lastClr="000000"/>
                  </a:solidFill>
                  <a:latin typeface="Microsoft Sans Serif" pitchFamily="34" charset="0"/>
                  <a:cs typeface="Microsoft Sans Serif" pitchFamily="34" charset="0"/>
                </a:rPr>
                <a:t>Direct infusion, flow injection, and lipid-class targeted LC techniques</a:t>
              </a:r>
              <a:endParaRPr lang="en-US" sz="1200" i="1" kern="0" dirty="0">
                <a:solidFill>
                  <a:sysClr val="windowText" lastClr="000000"/>
                </a:solidFill>
                <a:latin typeface="Microsoft Sans Serif" pitchFamily="34" charset="0"/>
                <a:cs typeface="Microsoft Sans Serif" pitchFamily="34" charset="0"/>
              </a:endParaRPr>
            </a:p>
          </p:txBody>
        </p:sp>
      </p:grpSp>
      <p:pic>
        <p:nvPicPr>
          <p:cNvPr id="1047" name="Picture 5"/>
          <p:cNvPicPr>
            <a:picLocks noChangeAspect="1" noChangeArrowheads="1"/>
          </p:cNvPicPr>
          <p:nvPr/>
        </p:nvPicPr>
        <p:blipFill>
          <a:blip r:embed="rId19" cstate="print"/>
          <a:srcRect l="50611" t="4586" r="1750" b="708"/>
          <a:stretch>
            <a:fillRect/>
          </a:stretch>
        </p:blipFill>
        <p:spPr bwMode="auto">
          <a:xfrm>
            <a:off x="4434823" y="5739663"/>
            <a:ext cx="1664645" cy="990250"/>
          </a:xfrm>
          <a:prstGeom prst="rect">
            <a:avLst/>
          </a:prstGeom>
          <a:ln>
            <a:solidFill>
              <a:srgbClr val="C00000"/>
            </a:solidFill>
          </a:ln>
          <a:effectLst>
            <a:outerShdw blurRad="292100" dist="139700" dir="2700000" algn="tl" rotWithShape="0">
              <a:srgbClr val="333333">
                <a:alpha val="65000"/>
              </a:srgbClr>
            </a:outerShdw>
          </a:effectLst>
        </p:spPr>
      </p:pic>
      <p:pic>
        <p:nvPicPr>
          <p:cNvPr id="1048" name="Picture 4"/>
          <p:cNvPicPr>
            <a:picLocks noChangeAspect="1" noChangeArrowheads="1"/>
          </p:cNvPicPr>
          <p:nvPr/>
        </p:nvPicPr>
        <p:blipFill>
          <a:blip r:embed="rId20" cstate="print"/>
          <a:srcRect l="50204" t="4178" r="1790" b="1116"/>
          <a:stretch>
            <a:fillRect/>
          </a:stretch>
        </p:blipFill>
        <p:spPr bwMode="auto">
          <a:xfrm>
            <a:off x="5852700" y="5561840"/>
            <a:ext cx="1626938" cy="960431"/>
          </a:xfrm>
          <a:prstGeom prst="rect">
            <a:avLst/>
          </a:prstGeom>
          <a:ln>
            <a:solidFill>
              <a:srgbClr val="C00000"/>
            </a:solidFill>
          </a:ln>
          <a:effectLst>
            <a:outerShdw blurRad="292100" dist="139700" dir="2700000" algn="tl" rotWithShape="0">
              <a:srgbClr val="333333">
                <a:alpha val="65000"/>
              </a:srgbClr>
            </a:outerShdw>
          </a:effectLst>
        </p:spPr>
      </p:pic>
      <p:pic>
        <p:nvPicPr>
          <p:cNvPr id="1049" name="Picture 3"/>
          <p:cNvPicPr>
            <a:picLocks noChangeAspect="1" noChangeArrowheads="1"/>
          </p:cNvPicPr>
          <p:nvPr/>
        </p:nvPicPr>
        <p:blipFill>
          <a:blip r:embed="rId21" cstate="print"/>
          <a:srcRect l="50082" t="4586" r="813" b="708"/>
          <a:stretch>
            <a:fillRect/>
          </a:stretch>
        </p:blipFill>
        <p:spPr bwMode="auto">
          <a:xfrm>
            <a:off x="7286625" y="5289948"/>
            <a:ext cx="1802130" cy="1040035"/>
          </a:xfrm>
          <a:prstGeom prst="rect">
            <a:avLst/>
          </a:prstGeom>
          <a:ln>
            <a:solidFill>
              <a:srgbClr val="C00000"/>
            </a:solidFill>
          </a:ln>
          <a:effectLst>
            <a:outerShdw blurRad="292100" dist="139700" dir="2700000" algn="tl" rotWithShape="0">
              <a:srgbClr val="333333">
                <a:alpha val="65000"/>
              </a:srgbClr>
            </a:outerShdw>
          </a:effectLst>
        </p:spPr>
      </p:pic>
      <p:sp>
        <p:nvSpPr>
          <p:cNvPr id="1050" name="Down Arrow 1049"/>
          <p:cNvSpPr/>
          <p:nvPr/>
        </p:nvSpPr>
        <p:spPr bwMode="auto">
          <a:xfrm>
            <a:off x="8834466" y="3765068"/>
            <a:ext cx="254289" cy="1734392"/>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spcBef>
                <a:spcPct val="30000"/>
              </a:spcBef>
            </a:pPr>
            <a:endParaRPr lang="en-CA" smtClean="0">
              <a:solidFill>
                <a:srgbClr val="606062"/>
              </a:solidFill>
            </a:endParaRPr>
          </a:p>
        </p:txBody>
      </p:sp>
      <p:sp>
        <p:nvSpPr>
          <p:cNvPr id="1051" name="TextBox 1050"/>
          <p:cNvSpPr txBox="1"/>
          <p:nvPr/>
        </p:nvSpPr>
        <p:spPr>
          <a:xfrm>
            <a:off x="1296329" y="6234788"/>
            <a:ext cx="3020369" cy="276999"/>
          </a:xfrm>
          <a:prstGeom prst="rect">
            <a:avLst/>
          </a:prstGeom>
          <a:noFill/>
        </p:spPr>
        <p:txBody>
          <a:bodyPr wrap="square" rtlCol="0">
            <a:spAutoFit/>
          </a:bodyPr>
          <a:lstStyle/>
          <a:p>
            <a:pPr algn="ctr" fontAlgn="auto">
              <a:spcBef>
                <a:spcPts val="0"/>
              </a:spcBef>
              <a:spcAft>
                <a:spcPts val="0"/>
              </a:spcAft>
              <a:defRPr/>
            </a:pPr>
            <a:r>
              <a:rPr lang="en-US" sz="1200" i="1" kern="0" dirty="0" smtClean="0">
                <a:solidFill>
                  <a:sysClr val="windowText" lastClr="000000"/>
                </a:solidFill>
                <a:latin typeface="Microsoft Sans Serif" pitchFamily="34" charset="0"/>
                <a:cs typeface="Microsoft Sans Serif" pitchFamily="34" charset="0"/>
              </a:rPr>
              <a:t>Collection of  High resolution MS/MS</a:t>
            </a:r>
            <a:endParaRPr lang="en-US" sz="1200" i="1" kern="0" dirty="0">
              <a:solidFill>
                <a:sysClr val="windowText" lastClr="000000"/>
              </a:solidFill>
              <a:latin typeface="Microsoft Sans Serif" pitchFamily="34" charset="0"/>
              <a:cs typeface="Microsoft Sans Serif" pitchFamily="34" charset="0"/>
            </a:endParaRPr>
          </a:p>
        </p:txBody>
      </p:sp>
    </p:spTree>
    <p:extLst>
      <p:ext uri="{BB962C8B-B14F-4D97-AF65-F5344CB8AC3E}">
        <p14:creationId xmlns:p14="http://schemas.microsoft.com/office/powerpoint/2010/main" val="1893333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Effect transition="in" filter="wipe(up)">
                                      <p:cBhvr>
                                        <p:cTn id="7" dur="500"/>
                                        <p:tgtEl>
                                          <p:spTgt spid="1047"/>
                                        </p:tgtEl>
                                      </p:cBhvr>
                                    </p:animEffect>
                                  </p:childTnLst>
                                </p:cTn>
                              </p:par>
                              <p:par>
                                <p:cTn id="8" presetID="22" presetClass="entr" presetSubtype="4" fill="hold" nodeType="withEffect">
                                  <p:stCondLst>
                                    <p:cond delay="0"/>
                                  </p:stCondLst>
                                  <p:childTnLst>
                                    <p:set>
                                      <p:cBhvr>
                                        <p:cTn id="9" dur="1" fill="hold">
                                          <p:stCondLst>
                                            <p:cond delay="0"/>
                                          </p:stCondLst>
                                        </p:cTn>
                                        <p:tgtEl>
                                          <p:spTgt spid="1048"/>
                                        </p:tgtEl>
                                        <p:attrNameLst>
                                          <p:attrName>style.visibility</p:attrName>
                                        </p:attrNameLst>
                                      </p:cBhvr>
                                      <p:to>
                                        <p:strVal val="visible"/>
                                      </p:to>
                                    </p:set>
                                    <p:animEffect transition="in" filter="wipe(down)">
                                      <p:cBhvr>
                                        <p:cTn id="10" dur="500"/>
                                        <p:tgtEl>
                                          <p:spTgt spid="1048"/>
                                        </p:tgtEl>
                                      </p:cBhvr>
                                    </p:animEffect>
                                  </p:childTnLst>
                                </p:cTn>
                              </p:par>
                              <p:par>
                                <p:cTn id="11" presetID="22" presetClass="entr" presetSubtype="1" fill="hold" nodeType="withEffect">
                                  <p:stCondLst>
                                    <p:cond delay="0"/>
                                  </p:stCondLst>
                                  <p:childTnLst>
                                    <p:set>
                                      <p:cBhvr>
                                        <p:cTn id="12" dur="1" fill="hold">
                                          <p:stCondLst>
                                            <p:cond delay="0"/>
                                          </p:stCondLst>
                                        </p:cTn>
                                        <p:tgtEl>
                                          <p:spTgt spid="1049"/>
                                        </p:tgtEl>
                                        <p:attrNameLst>
                                          <p:attrName>style.visibility</p:attrName>
                                        </p:attrNameLst>
                                      </p:cBhvr>
                                      <p:to>
                                        <p:strVal val="visible"/>
                                      </p:to>
                                    </p:set>
                                    <p:animEffect transition="in" filter="wipe(up)">
                                      <p:cBhvr>
                                        <p:cTn id="13" dur="500"/>
                                        <p:tgtEl>
                                          <p:spTgt spid="104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50"/>
                                        </p:tgtEl>
                                        <p:attrNameLst>
                                          <p:attrName>style.visibility</p:attrName>
                                        </p:attrNameLst>
                                      </p:cBhvr>
                                      <p:to>
                                        <p:strVal val="visible"/>
                                      </p:to>
                                    </p:set>
                                    <p:animEffect transition="in" filter="wipe(down)">
                                      <p:cBhvr>
                                        <p:cTn id="16" dur="500"/>
                                        <p:tgtEl>
                                          <p:spTgt spid="105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51"/>
                                        </p:tgtEl>
                                        <p:attrNameLst>
                                          <p:attrName>style.visibility</p:attrName>
                                        </p:attrNameLst>
                                      </p:cBhvr>
                                      <p:to>
                                        <p:strVal val="visible"/>
                                      </p:to>
                                    </p:set>
                                    <p:animEffect transition="in" filter="wipe(down)">
                                      <p:cBhvr>
                                        <p:cTn id="19"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488" y="1223963"/>
            <a:ext cx="685800" cy="476091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3" name="Line 1"/>
          <p:cNvSpPr>
            <a:spLocks noChangeShapeType="1"/>
          </p:cNvSpPr>
          <p:nvPr/>
        </p:nvSpPr>
        <p:spPr bwMode="auto">
          <a:xfrm flipH="1">
            <a:off x="1981200" y="1185863"/>
            <a:ext cx="1588" cy="4821237"/>
          </a:xfrm>
          <a:prstGeom prst="line">
            <a:avLst/>
          </a:prstGeom>
          <a:noFill/>
          <a:ln w="19050">
            <a:solidFill>
              <a:srgbClr val="676767"/>
            </a:solidFill>
            <a:prstDash val="sysDot"/>
            <a:miter lim="800000"/>
            <a:headEnd type="stealth" w="med" len="me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 name="Rectangle 2"/>
          <p:cNvSpPr>
            <a:spLocks/>
          </p:cNvSpPr>
          <p:nvPr/>
        </p:nvSpPr>
        <p:spPr bwMode="auto">
          <a:xfrm>
            <a:off x="2122488" y="1223963"/>
            <a:ext cx="4826000" cy="4775200"/>
          </a:xfrm>
          <a:prstGeom prst="rect">
            <a:avLst/>
          </a:prstGeom>
          <a:noFill/>
          <a:ln w="19050">
            <a:solidFill>
              <a:schemeClr val="tx1"/>
            </a:solidFill>
            <a:prstDash val="sysDot"/>
            <a:miter lim="800000"/>
            <a:headEnd/>
            <a:tailEnd/>
          </a:ln>
        </p:spPr>
        <p:txBody>
          <a:bodyPr lIns="0" tIns="0" rIns="0" bIns="0"/>
          <a:lstStyle/>
          <a:p>
            <a:pPr eaLnBrk="1" hangingPunct="1">
              <a:spcBef>
                <a:spcPct val="0"/>
              </a:spcBef>
            </a:pPr>
            <a:endParaRPr lang="en-CA" sz="1800">
              <a:solidFill>
                <a:srgbClr val="606062"/>
              </a:solidFill>
              <a:latin typeface="Calibri" pitchFamily="34" charset="0"/>
              <a:ea typeface="MS PGothic" pitchFamily="34" charset="-128"/>
            </a:endParaRPr>
          </a:p>
        </p:txBody>
      </p:sp>
      <p:sp>
        <p:nvSpPr>
          <p:cNvPr id="5" name="Line 3"/>
          <p:cNvSpPr>
            <a:spLocks noChangeShapeType="1"/>
          </p:cNvSpPr>
          <p:nvPr/>
        </p:nvSpPr>
        <p:spPr bwMode="auto">
          <a:xfrm>
            <a:off x="21986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6" name="Line 4"/>
          <p:cNvSpPr>
            <a:spLocks noChangeShapeType="1"/>
          </p:cNvSpPr>
          <p:nvPr/>
        </p:nvSpPr>
        <p:spPr bwMode="auto">
          <a:xfrm>
            <a:off x="23002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7" name="Line 5"/>
          <p:cNvSpPr>
            <a:spLocks noChangeShapeType="1"/>
          </p:cNvSpPr>
          <p:nvPr/>
        </p:nvSpPr>
        <p:spPr bwMode="auto">
          <a:xfrm>
            <a:off x="23891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8" name="Line 6"/>
          <p:cNvSpPr>
            <a:spLocks noChangeShapeType="1"/>
          </p:cNvSpPr>
          <p:nvPr/>
        </p:nvSpPr>
        <p:spPr bwMode="auto">
          <a:xfrm>
            <a:off x="24907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9" name="Line 7"/>
          <p:cNvSpPr>
            <a:spLocks noChangeShapeType="1"/>
          </p:cNvSpPr>
          <p:nvPr/>
        </p:nvSpPr>
        <p:spPr bwMode="auto">
          <a:xfrm>
            <a:off x="25796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0" name="Line 8"/>
          <p:cNvSpPr>
            <a:spLocks noChangeShapeType="1"/>
          </p:cNvSpPr>
          <p:nvPr/>
        </p:nvSpPr>
        <p:spPr bwMode="auto">
          <a:xfrm>
            <a:off x="26685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1" name="Line 9"/>
          <p:cNvSpPr>
            <a:spLocks noChangeShapeType="1"/>
          </p:cNvSpPr>
          <p:nvPr/>
        </p:nvSpPr>
        <p:spPr bwMode="auto">
          <a:xfrm>
            <a:off x="27574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2" name="Line 10"/>
          <p:cNvSpPr>
            <a:spLocks noChangeShapeType="1"/>
          </p:cNvSpPr>
          <p:nvPr/>
        </p:nvSpPr>
        <p:spPr bwMode="auto">
          <a:xfrm>
            <a:off x="28590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3" name="Line 11"/>
          <p:cNvSpPr>
            <a:spLocks noChangeShapeType="1"/>
          </p:cNvSpPr>
          <p:nvPr/>
        </p:nvSpPr>
        <p:spPr bwMode="auto">
          <a:xfrm>
            <a:off x="29606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4" name="Line 12"/>
          <p:cNvSpPr>
            <a:spLocks noChangeShapeType="1"/>
          </p:cNvSpPr>
          <p:nvPr/>
        </p:nvSpPr>
        <p:spPr bwMode="auto">
          <a:xfrm>
            <a:off x="30495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5" name="Line 13"/>
          <p:cNvSpPr>
            <a:spLocks noChangeShapeType="1"/>
          </p:cNvSpPr>
          <p:nvPr/>
        </p:nvSpPr>
        <p:spPr bwMode="auto">
          <a:xfrm>
            <a:off x="31511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6" name="Line 14"/>
          <p:cNvSpPr>
            <a:spLocks noChangeShapeType="1"/>
          </p:cNvSpPr>
          <p:nvPr/>
        </p:nvSpPr>
        <p:spPr bwMode="auto">
          <a:xfrm>
            <a:off x="32400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7" name="Line 15"/>
          <p:cNvSpPr>
            <a:spLocks noChangeShapeType="1"/>
          </p:cNvSpPr>
          <p:nvPr/>
        </p:nvSpPr>
        <p:spPr bwMode="auto">
          <a:xfrm>
            <a:off x="33289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8" name="Line 16"/>
          <p:cNvSpPr>
            <a:spLocks noChangeShapeType="1"/>
          </p:cNvSpPr>
          <p:nvPr/>
        </p:nvSpPr>
        <p:spPr bwMode="auto">
          <a:xfrm>
            <a:off x="34178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19" name="Line 17"/>
          <p:cNvSpPr>
            <a:spLocks noChangeShapeType="1"/>
          </p:cNvSpPr>
          <p:nvPr/>
        </p:nvSpPr>
        <p:spPr bwMode="auto">
          <a:xfrm>
            <a:off x="2808288" y="1287463"/>
            <a:ext cx="0" cy="4646612"/>
          </a:xfrm>
          <a:prstGeom prst="line">
            <a:avLst/>
          </a:prstGeom>
          <a:noFill/>
          <a:ln w="12700" cap="rnd">
            <a:solidFill>
              <a:schemeClr val="tx1"/>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0" name="Line 18"/>
          <p:cNvSpPr>
            <a:spLocks noChangeShapeType="1"/>
          </p:cNvSpPr>
          <p:nvPr/>
        </p:nvSpPr>
        <p:spPr bwMode="auto">
          <a:xfrm>
            <a:off x="35448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1" name="Line 19"/>
          <p:cNvSpPr>
            <a:spLocks noChangeShapeType="1"/>
          </p:cNvSpPr>
          <p:nvPr/>
        </p:nvSpPr>
        <p:spPr bwMode="auto">
          <a:xfrm>
            <a:off x="36464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2" name="Line 20"/>
          <p:cNvSpPr>
            <a:spLocks noChangeShapeType="1"/>
          </p:cNvSpPr>
          <p:nvPr/>
        </p:nvSpPr>
        <p:spPr bwMode="auto">
          <a:xfrm>
            <a:off x="37353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3" name="Line 21"/>
          <p:cNvSpPr>
            <a:spLocks noChangeShapeType="1"/>
          </p:cNvSpPr>
          <p:nvPr/>
        </p:nvSpPr>
        <p:spPr bwMode="auto">
          <a:xfrm>
            <a:off x="38369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4" name="Line 22"/>
          <p:cNvSpPr>
            <a:spLocks noChangeShapeType="1"/>
          </p:cNvSpPr>
          <p:nvPr/>
        </p:nvSpPr>
        <p:spPr bwMode="auto">
          <a:xfrm>
            <a:off x="39258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5" name="Line 23"/>
          <p:cNvSpPr>
            <a:spLocks noChangeShapeType="1"/>
          </p:cNvSpPr>
          <p:nvPr/>
        </p:nvSpPr>
        <p:spPr bwMode="auto">
          <a:xfrm>
            <a:off x="40147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6" name="Line 24"/>
          <p:cNvSpPr>
            <a:spLocks noChangeShapeType="1"/>
          </p:cNvSpPr>
          <p:nvPr/>
        </p:nvSpPr>
        <p:spPr bwMode="auto">
          <a:xfrm>
            <a:off x="41036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7" name="Line 25"/>
          <p:cNvSpPr>
            <a:spLocks noChangeShapeType="1"/>
          </p:cNvSpPr>
          <p:nvPr/>
        </p:nvSpPr>
        <p:spPr bwMode="auto">
          <a:xfrm>
            <a:off x="3494088" y="1287463"/>
            <a:ext cx="0" cy="4646612"/>
          </a:xfrm>
          <a:prstGeom prst="line">
            <a:avLst/>
          </a:prstGeom>
          <a:noFill/>
          <a:ln w="12700" cap="rnd">
            <a:solidFill>
              <a:schemeClr val="tx1"/>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8" name="Line 26"/>
          <p:cNvSpPr>
            <a:spLocks noChangeShapeType="1"/>
          </p:cNvSpPr>
          <p:nvPr/>
        </p:nvSpPr>
        <p:spPr bwMode="auto">
          <a:xfrm>
            <a:off x="42433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29" name="Line 27"/>
          <p:cNvSpPr>
            <a:spLocks noChangeShapeType="1"/>
          </p:cNvSpPr>
          <p:nvPr/>
        </p:nvSpPr>
        <p:spPr bwMode="auto">
          <a:xfrm>
            <a:off x="43449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0" name="Line 28"/>
          <p:cNvSpPr>
            <a:spLocks noChangeShapeType="1"/>
          </p:cNvSpPr>
          <p:nvPr/>
        </p:nvSpPr>
        <p:spPr bwMode="auto">
          <a:xfrm>
            <a:off x="44338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1" name="Line 29"/>
          <p:cNvSpPr>
            <a:spLocks noChangeShapeType="1"/>
          </p:cNvSpPr>
          <p:nvPr/>
        </p:nvSpPr>
        <p:spPr bwMode="auto">
          <a:xfrm>
            <a:off x="45354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2" name="Line 30"/>
          <p:cNvSpPr>
            <a:spLocks noChangeShapeType="1"/>
          </p:cNvSpPr>
          <p:nvPr/>
        </p:nvSpPr>
        <p:spPr bwMode="auto">
          <a:xfrm>
            <a:off x="46243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3" name="Line 31"/>
          <p:cNvSpPr>
            <a:spLocks noChangeShapeType="1"/>
          </p:cNvSpPr>
          <p:nvPr/>
        </p:nvSpPr>
        <p:spPr bwMode="auto">
          <a:xfrm>
            <a:off x="47132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4" name="Line 32"/>
          <p:cNvSpPr>
            <a:spLocks noChangeShapeType="1"/>
          </p:cNvSpPr>
          <p:nvPr/>
        </p:nvSpPr>
        <p:spPr bwMode="auto">
          <a:xfrm>
            <a:off x="48021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5" name="Line 33"/>
          <p:cNvSpPr>
            <a:spLocks noChangeShapeType="1"/>
          </p:cNvSpPr>
          <p:nvPr/>
        </p:nvSpPr>
        <p:spPr bwMode="auto">
          <a:xfrm>
            <a:off x="4192588" y="1287463"/>
            <a:ext cx="0" cy="4646612"/>
          </a:xfrm>
          <a:prstGeom prst="line">
            <a:avLst/>
          </a:prstGeom>
          <a:noFill/>
          <a:ln w="12700" cap="rnd">
            <a:solidFill>
              <a:schemeClr val="tx1"/>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6" name="Line 34"/>
          <p:cNvSpPr>
            <a:spLocks noChangeShapeType="1"/>
          </p:cNvSpPr>
          <p:nvPr/>
        </p:nvSpPr>
        <p:spPr bwMode="auto">
          <a:xfrm>
            <a:off x="49291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7" name="Line 35"/>
          <p:cNvSpPr>
            <a:spLocks noChangeShapeType="1"/>
          </p:cNvSpPr>
          <p:nvPr/>
        </p:nvSpPr>
        <p:spPr bwMode="auto">
          <a:xfrm>
            <a:off x="50307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8" name="Line 36"/>
          <p:cNvSpPr>
            <a:spLocks noChangeShapeType="1"/>
          </p:cNvSpPr>
          <p:nvPr/>
        </p:nvSpPr>
        <p:spPr bwMode="auto">
          <a:xfrm>
            <a:off x="51196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39" name="Line 37"/>
          <p:cNvSpPr>
            <a:spLocks noChangeShapeType="1"/>
          </p:cNvSpPr>
          <p:nvPr/>
        </p:nvSpPr>
        <p:spPr bwMode="auto">
          <a:xfrm>
            <a:off x="52212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0" name="Line 38"/>
          <p:cNvSpPr>
            <a:spLocks noChangeShapeType="1"/>
          </p:cNvSpPr>
          <p:nvPr/>
        </p:nvSpPr>
        <p:spPr bwMode="auto">
          <a:xfrm>
            <a:off x="53101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1" name="Line 39"/>
          <p:cNvSpPr>
            <a:spLocks noChangeShapeType="1"/>
          </p:cNvSpPr>
          <p:nvPr/>
        </p:nvSpPr>
        <p:spPr bwMode="auto">
          <a:xfrm>
            <a:off x="53990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2" name="Line 40"/>
          <p:cNvSpPr>
            <a:spLocks noChangeShapeType="1"/>
          </p:cNvSpPr>
          <p:nvPr/>
        </p:nvSpPr>
        <p:spPr bwMode="auto">
          <a:xfrm>
            <a:off x="54879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3" name="Line 41"/>
          <p:cNvSpPr>
            <a:spLocks noChangeShapeType="1"/>
          </p:cNvSpPr>
          <p:nvPr/>
        </p:nvSpPr>
        <p:spPr bwMode="auto">
          <a:xfrm>
            <a:off x="4878388" y="1287463"/>
            <a:ext cx="0" cy="4646612"/>
          </a:xfrm>
          <a:prstGeom prst="line">
            <a:avLst/>
          </a:prstGeom>
          <a:noFill/>
          <a:ln w="12700" cap="rnd">
            <a:solidFill>
              <a:schemeClr val="tx1"/>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4" name="Line 42"/>
          <p:cNvSpPr>
            <a:spLocks noChangeShapeType="1"/>
          </p:cNvSpPr>
          <p:nvPr/>
        </p:nvSpPr>
        <p:spPr bwMode="auto">
          <a:xfrm>
            <a:off x="56276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5" name="Line 43"/>
          <p:cNvSpPr>
            <a:spLocks noChangeShapeType="1"/>
          </p:cNvSpPr>
          <p:nvPr/>
        </p:nvSpPr>
        <p:spPr bwMode="auto">
          <a:xfrm>
            <a:off x="57292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6" name="Line 44"/>
          <p:cNvSpPr>
            <a:spLocks noChangeShapeType="1"/>
          </p:cNvSpPr>
          <p:nvPr/>
        </p:nvSpPr>
        <p:spPr bwMode="auto">
          <a:xfrm>
            <a:off x="58181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7" name="Line 45"/>
          <p:cNvSpPr>
            <a:spLocks noChangeShapeType="1"/>
          </p:cNvSpPr>
          <p:nvPr/>
        </p:nvSpPr>
        <p:spPr bwMode="auto">
          <a:xfrm>
            <a:off x="59197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8" name="Line 46"/>
          <p:cNvSpPr>
            <a:spLocks noChangeShapeType="1"/>
          </p:cNvSpPr>
          <p:nvPr/>
        </p:nvSpPr>
        <p:spPr bwMode="auto">
          <a:xfrm>
            <a:off x="60086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49" name="Line 47"/>
          <p:cNvSpPr>
            <a:spLocks noChangeShapeType="1"/>
          </p:cNvSpPr>
          <p:nvPr/>
        </p:nvSpPr>
        <p:spPr bwMode="auto">
          <a:xfrm>
            <a:off x="60975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0" name="Line 48"/>
          <p:cNvSpPr>
            <a:spLocks noChangeShapeType="1"/>
          </p:cNvSpPr>
          <p:nvPr/>
        </p:nvSpPr>
        <p:spPr bwMode="auto">
          <a:xfrm>
            <a:off x="61864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1" name="Line 49"/>
          <p:cNvSpPr>
            <a:spLocks noChangeShapeType="1"/>
          </p:cNvSpPr>
          <p:nvPr/>
        </p:nvSpPr>
        <p:spPr bwMode="auto">
          <a:xfrm>
            <a:off x="5576888" y="1287463"/>
            <a:ext cx="0" cy="4646612"/>
          </a:xfrm>
          <a:prstGeom prst="line">
            <a:avLst/>
          </a:prstGeom>
          <a:noFill/>
          <a:ln w="12700" cap="rnd">
            <a:solidFill>
              <a:schemeClr val="tx1"/>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2" name="Line 50"/>
          <p:cNvSpPr>
            <a:spLocks noChangeShapeType="1"/>
          </p:cNvSpPr>
          <p:nvPr/>
        </p:nvSpPr>
        <p:spPr bwMode="auto">
          <a:xfrm>
            <a:off x="6326188" y="51847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3" name="Line 51"/>
          <p:cNvSpPr>
            <a:spLocks noChangeShapeType="1"/>
          </p:cNvSpPr>
          <p:nvPr/>
        </p:nvSpPr>
        <p:spPr bwMode="auto">
          <a:xfrm>
            <a:off x="6427788" y="4524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4" name="Line 52"/>
          <p:cNvSpPr>
            <a:spLocks noChangeShapeType="1"/>
          </p:cNvSpPr>
          <p:nvPr/>
        </p:nvSpPr>
        <p:spPr bwMode="auto">
          <a:xfrm>
            <a:off x="6516688" y="3851275"/>
            <a:ext cx="0" cy="800100"/>
          </a:xfrm>
          <a:prstGeom prst="line">
            <a:avLst/>
          </a:prstGeom>
          <a:noFill/>
          <a:ln w="25400">
            <a:solidFill>
              <a:srgbClr val="FF0000"/>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5" name="Line 53"/>
          <p:cNvSpPr>
            <a:spLocks noChangeShapeType="1"/>
          </p:cNvSpPr>
          <p:nvPr/>
        </p:nvSpPr>
        <p:spPr bwMode="auto">
          <a:xfrm>
            <a:off x="6618288" y="32035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6" name="Line 54"/>
          <p:cNvSpPr>
            <a:spLocks noChangeShapeType="1"/>
          </p:cNvSpPr>
          <p:nvPr/>
        </p:nvSpPr>
        <p:spPr bwMode="auto">
          <a:xfrm>
            <a:off x="6707188" y="25431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7" name="Line 55"/>
          <p:cNvSpPr>
            <a:spLocks noChangeShapeType="1"/>
          </p:cNvSpPr>
          <p:nvPr/>
        </p:nvSpPr>
        <p:spPr bwMode="auto">
          <a:xfrm>
            <a:off x="6796088" y="18954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8" name="Line 56"/>
          <p:cNvSpPr>
            <a:spLocks noChangeShapeType="1"/>
          </p:cNvSpPr>
          <p:nvPr/>
        </p:nvSpPr>
        <p:spPr bwMode="auto">
          <a:xfrm>
            <a:off x="6884988" y="1222375"/>
            <a:ext cx="0" cy="800100"/>
          </a:xfrm>
          <a:prstGeom prst="line">
            <a:avLst/>
          </a:prstGeom>
          <a:noFill/>
          <a:ln w="25400">
            <a:solidFill>
              <a:schemeClr val="tx1"/>
            </a:solidFill>
            <a:miter lim="800000"/>
            <a:headEnd type="triangle" w="med" len="sm"/>
            <a:tailEnd type="triangle" w="med" len="sm"/>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59" name="Line 57"/>
          <p:cNvSpPr>
            <a:spLocks noChangeShapeType="1"/>
          </p:cNvSpPr>
          <p:nvPr/>
        </p:nvSpPr>
        <p:spPr bwMode="auto">
          <a:xfrm>
            <a:off x="6275388" y="1287463"/>
            <a:ext cx="0" cy="4646612"/>
          </a:xfrm>
          <a:prstGeom prst="line">
            <a:avLst/>
          </a:prstGeom>
          <a:noFill/>
          <a:ln w="12700" cap="rnd">
            <a:solidFill>
              <a:schemeClr val="tx1"/>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60" name="Line 58"/>
          <p:cNvSpPr>
            <a:spLocks noChangeShapeType="1"/>
          </p:cNvSpPr>
          <p:nvPr/>
        </p:nvSpPr>
        <p:spPr bwMode="auto">
          <a:xfrm>
            <a:off x="2135188" y="1071563"/>
            <a:ext cx="712787" cy="0"/>
          </a:xfrm>
          <a:prstGeom prst="line">
            <a:avLst/>
          </a:prstGeom>
          <a:noFill/>
          <a:ln w="12700" cap="rnd">
            <a:solidFill>
              <a:schemeClr val="tx1"/>
            </a:solidFill>
            <a:prstDash val="sysDot"/>
            <a:miter lim="800000"/>
            <a:headEnd type="stealth" w="med" len="med"/>
            <a:tailEnd type="stealth" w="med" len="me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61" name="Rectangle 59"/>
          <p:cNvSpPr>
            <a:spLocks/>
          </p:cNvSpPr>
          <p:nvPr/>
        </p:nvSpPr>
        <p:spPr bwMode="auto">
          <a:xfrm>
            <a:off x="2044700" y="585609"/>
            <a:ext cx="751103" cy="430887"/>
          </a:xfrm>
          <a:prstGeom prst="rect">
            <a:avLst/>
          </a:prstGeom>
          <a:noFill/>
          <a:ln w="9525">
            <a:noFill/>
            <a:miter lim="800000"/>
            <a:headEnd/>
            <a:tailEnd/>
          </a:ln>
        </p:spPr>
        <p:txBody>
          <a:bodyPr wrap="none" lIns="0" tIns="0" rIns="0" bIns="0" anchor="ctr">
            <a:spAutoFit/>
          </a:bodyPr>
          <a:lstStyle/>
          <a:p>
            <a:pPr eaLnBrk="1" hangingPunct="1">
              <a:spcBef>
                <a:spcPct val="0"/>
              </a:spcBef>
            </a:pPr>
            <a:r>
              <a:rPr lang="en-US" sz="1400" b="1" dirty="0">
                <a:solidFill>
                  <a:srgbClr val="606062"/>
                </a:solidFill>
                <a:latin typeface="Calibri" pitchFamily="34" charset="0"/>
                <a:ea typeface="MS PGothic" pitchFamily="34" charset="-128"/>
                <a:sym typeface="Arial" charset="0"/>
              </a:rPr>
              <a:t>cycle time</a:t>
            </a:r>
          </a:p>
          <a:p>
            <a:pPr eaLnBrk="1" hangingPunct="1">
              <a:spcBef>
                <a:spcPct val="0"/>
              </a:spcBef>
            </a:pPr>
            <a:r>
              <a:rPr lang="en-US" sz="1400" b="1" dirty="0">
                <a:solidFill>
                  <a:srgbClr val="606062"/>
                </a:solidFill>
                <a:latin typeface="Calibri" pitchFamily="34" charset="0"/>
                <a:ea typeface="MS PGothic" pitchFamily="34" charset="-128"/>
                <a:sym typeface="Arial" charset="0"/>
              </a:rPr>
              <a:t>~ 3.3 min</a:t>
            </a:r>
          </a:p>
        </p:txBody>
      </p:sp>
      <p:sp>
        <p:nvSpPr>
          <p:cNvPr id="62" name="Line 61"/>
          <p:cNvSpPr>
            <a:spLocks noChangeShapeType="1"/>
          </p:cNvSpPr>
          <p:nvPr/>
        </p:nvSpPr>
        <p:spPr bwMode="auto">
          <a:xfrm flipH="1">
            <a:off x="2124075" y="6135688"/>
            <a:ext cx="4821238" cy="0"/>
          </a:xfrm>
          <a:prstGeom prst="line">
            <a:avLst/>
          </a:prstGeom>
          <a:noFill/>
          <a:ln w="19050">
            <a:solidFill>
              <a:srgbClr val="676767"/>
            </a:solidFill>
            <a:prstDash val="sysDot"/>
            <a:miter lim="800000"/>
            <a:headEnd type="stealth" w="med" len="me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63" name="Rectangle 62"/>
          <p:cNvSpPr>
            <a:spLocks/>
          </p:cNvSpPr>
          <p:nvPr/>
        </p:nvSpPr>
        <p:spPr bwMode="auto">
          <a:xfrm>
            <a:off x="3963988" y="6216263"/>
            <a:ext cx="1503617" cy="276999"/>
          </a:xfrm>
          <a:prstGeom prst="rect">
            <a:avLst/>
          </a:prstGeom>
          <a:noFill/>
          <a:ln w="9525">
            <a:noFill/>
            <a:miter lim="800000"/>
            <a:headEnd/>
            <a:tailEnd/>
          </a:ln>
        </p:spPr>
        <p:txBody>
          <a:bodyPr wrap="none" lIns="0" tIns="0" rIns="0" bIns="0" anchor="ctr">
            <a:spAutoFit/>
          </a:bodyPr>
          <a:lstStyle/>
          <a:p>
            <a:pPr eaLnBrk="1" hangingPunct="1">
              <a:spcBef>
                <a:spcPct val="0"/>
              </a:spcBef>
            </a:pPr>
            <a:r>
              <a:rPr lang="en-US" sz="1800" dirty="0">
                <a:solidFill>
                  <a:srgbClr val="676767"/>
                </a:solidFill>
                <a:latin typeface="Calibri" pitchFamily="34" charset="0"/>
                <a:ea typeface="MS PGothic" pitchFamily="34" charset="-128"/>
                <a:sym typeface="Arial" charset="0"/>
              </a:rPr>
              <a:t>acquisition time</a:t>
            </a:r>
          </a:p>
        </p:txBody>
      </p:sp>
      <p:sp>
        <p:nvSpPr>
          <p:cNvPr id="64" name="Line 82"/>
          <p:cNvSpPr>
            <a:spLocks noChangeShapeType="1"/>
          </p:cNvSpPr>
          <p:nvPr/>
        </p:nvSpPr>
        <p:spPr bwMode="auto">
          <a:xfrm>
            <a:off x="6572250" y="3876675"/>
            <a:ext cx="668338" cy="0"/>
          </a:xfrm>
          <a:prstGeom prst="line">
            <a:avLst/>
          </a:prstGeom>
          <a:noFill/>
          <a:ln w="38100" cap="rnd">
            <a:solidFill>
              <a:srgbClr val="FF0000"/>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65" name="Line 83"/>
          <p:cNvSpPr>
            <a:spLocks noChangeShapeType="1"/>
          </p:cNvSpPr>
          <p:nvPr/>
        </p:nvSpPr>
        <p:spPr bwMode="auto">
          <a:xfrm>
            <a:off x="6572250" y="4638675"/>
            <a:ext cx="668338" cy="0"/>
          </a:xfrm>
          <a:prstGeom prst="line">
            <a:avLst/>
          </a:prstGeom>
          <a:noFill/>
          <a:ln w="38100" cap="rnd">
            <a:solidFill>
              <a:srgbClr val="FF0000"/>
            </a:solidFill>
            <a:prstDash val="sysDot"/>
            <a:miter lim="800000"/>
            <a:headEnd/>
            <a:tailEnd/>
          </a:ln>
        </p:spPr>
        <p:txBody>
          <a:bodyPr lIns="0" tIns="0" rIns="0" bIns="0"/>
          <a:lstStyle/>
          <a:p>
            <a:pPr eaLnBrk="1" hangingPunct="1">
              <a:spcBef>
                <a:spcPct val="0"/>
              </a:spcBef>
            </a:pPr>
            <a:endParaRPr lang="en-US" sz="1800">
              <a:solidFill>
                <a:srgbClr val="606062"/>
              </a:solidFill>
              <a:ea typeface="MS PGothic" pitchFamily="34" charset="-128"/>
            </a:endParaRPr>
          </a:p>
        </p:txBody>
      </p:sp>
      <p:sp>
        <p:nvSpPr>
          <p:cNvPr id="66" name="Rectangle 59"/>
          <p:cNvSpPr>
            <a:spLocks/>
          </p:cNvSpPr>
          <p:nvPr/>
        </p:nvSpPr>
        <p:spPr bwMode="auto">
          <a:xfrm>
            <a:off x="7002992" y="3949415"/>
            <a:ext cx="2208742" cy="615553"/>
          </a:xfrm>
          <a:prstGeom prst="rect">
            <a:avLst/>
          </a:prstGeom>
          <a:noFill/>
          <a:ln w="9525">
            <a:noFill/>
            <a:miter lim="800000"/>
            <a:headEnd/>
            <a:tailEnd/>
          </a:ln>
        </p:spPr>
        <p:txBody>
          <a:bodyPr wrap="square" lIns="0" tIns="0" rIns="0" bIns="0" anchor="ctr">
            <a:spAutoFit/>
          </a:bodyPr>
          <a:lstStyle/>
          <a:p>
            <a:pPr eaLnBrk="1" hangingPunct="1">
              <a:spcBef>
                <a:spcPct val="0"/>
              </a:spcBef>
            </a:pPr>
            <a:r>
              <a:rPr lang="en-US" b="1" dirty="0">
                <a:solidFill>
                  <a:srgbClr val="FF0000"/>
                </a:solidFill>
                <a:latin typeface="Calibri" pitchFamily="34" charset="0"/>
                <a:ea typeface="MS PGothic" pitchFamily="34" charset="-128"/>
                <a:sym typeface="Arial" charset="0"/>
              </a:rPr>
              <a:t>Q1 mass filter width = 0.7 Da</a:t>
            </a:r>
          </a:p>
        </p:txBody>
      </p:sp>
      <p:sp>
        <p:nvSpPr>
          <p:cNvPr id="67" name="Title 3"/>
          <p:cNvSpPr txBox="1">
            <a:spLocks/>
          </p:cNvSpPr>
          <p:nvPr/>
        </p:nvSpPr>
        <p:spPr>
          <a:xfrm>
            <a:off x="230188" y="113606"/>
            <a:ext cx="8229600" cy="546876"/>
          </a:xfrm>
          <a:prstGeom prst="rect">
            <a:avLst/>
          </a:prstGeom>
        </p:spPr>
        <p:txBody>
          <a:bodyPr/>
          <a:lstStyle>
            <a:lvl1pPr algn="l" rtl="0" eaLnBrk="0" fontAlgn="base" hangingPunct="0">
              <a:lnSpc>
                <a:spcPct val="90000"/>
              </a:lnSpc>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800">
                <a:solidFill>
                  <a:srgbClr val="0050B4"/>
                </a:solidFill>
                <a:latin typeface="Arial" charset="0"/>
              </a:defRPr>
            </a:lvl6pPr>
            <a:lvl7pPr marL="914400" algn="l" rtl="0" fontAlgn="base">
              <a:lnSpc>
                <a:spcPct val="90000"/>
              </a:lnSpc>
              <a:spcBef>
                <a:spcPct val="0"/>
              </a:spcBef>
              <a:spcAft>
                <a:spcPct val="0"/>
              </a:spcAft>
              <a:defRPr sz="2800">
                <a:solidFill>
                  <a:srgbClr val="0050B4"/>
                </a:solidFill>
                <a:latin typeface="Arial" charset="0"/>
              </a:defRPr>
            </a:lvl7pPr>
            <a:lvl8pPr marL="1371600" algn="l" rtl="0" fontAlgn="base">
              <a:lnSpc>
                <a:spcPct val="90000"/>
              </a:lnSpc>
              <a:spcBef>
                <a:spcPct val="0"/>
              </a:spcBef>
              <a:spcAft>
                <a:spcPct val="0"/>
              </a:spcAft>
              <a:defRPr sz="2800">
                <a:solidFill>
                  <a:srgbClr val="0050B4"/>
                </a:solidFill>
                <a:latin typeface="Arial" charset="0"/>
              </a:defRPr>
            </a:lvl8pPr>
            <a:lvl9pPr marL="1828800" algn="l" rtl="0" fontAlgn="base">
              <a:lnSpc>
                <a:spcPct val="90000"/>
              </a:lnSpc>
              <a:spcBef>
                <a:spcPct val="0"/>
              </a:spcBef>
              <a:spcAft>
                <a:spcPct val="0"/>
              </a:spcAft>
              <a:defRPr sz="2800">
                <a:solidFill>
                  <a:srgbClr val="0050B4"/>
                </a:solidFill>
                <a:latin typeface="Arial" charset="0"/>
              </a:defRPr>
            </a:lvl9pPr>
          </a:lstStyle>
          <a:p>
            <a:r>
              <a:rPr lang="en-US" sz="2400" dirty="0" smtClean="0">
                <a:solidFill>
                  <a:srgbClr val="FFFFFF"/>
                </a:solidFill>
                <a:ea typeface="ＭＳ Ｐゴシック" pitchFamily="34" charset="-128"/>
              </a:rPr>
              <a:t>MS/MS</a:t>
            </a:r>
            <a:r>
              <a:rPr lang="en-US" sz="2400" baseline="30000" dirty="0" smtClean="0">
                <a:solidFill>
                  <a:srgbClr val="FFFFFF"/>
                </a:solidFill>
                <a:ea typeface="ＭＳ Ｐゴシック" pitchFamily="34" charset="-128"/>
              </a:rPr>
              <a:t>ALL</a:t>
            </a:r>
            <a:r>
              <a:rPr lang="en-US" sz="2400" dirty="0" smtClean="0">
                <a:solidFill>
                  <a:srgbClr val="FFFFFF"/>
                </a:solidFill>
                <a:ea typeface="ＭＳ Ｐゴシック" pitchFamily="34" charset="-128"/>
              </a:rPr>
              <a:t> Acquisition Method Set-up</a:t>
            </a:r>
            <a:br>
              <a:rPr lang="en-US" sz="2400" dirty="0" smtClean="0">
                <a:solidFill>
                  <a:srgbClr val="FFFFFF"/>
                </a:solidFill>
                <a:ea typeface="ＭＳ Ｐゴシック" pitchFamily="34" charset="-128"/>
              </a:rPr>
            </a:br>
            <a:endParaRPr lang="en-US" sz="2400" dirty="0">
              <a:solidFill>
                <a:srgbClr val="FFFFFF"/>
              </a:solidFill>
            </a:endParaRPr>
          </a:p>
        </p:txBody>
      </p:sp>
      <p:sp>
        <p:nvSpPr>
          <p:cNvPr id="68" name="Rectangle 60"/>
          <p:cNvSpPr>
            <a:spLocks/>
          </p:cNvSpPr>
          <p:nvPr/>
        </p:nvSpPr>
        <p:spPr bwMode="auto">
          <a:xfrm rot="-5400000">
            <a:off x="-366942" y="3302283"/>
            <a:ext cx="2156039" cy="369332"/>
          </a:xfrm>
          <a:prstGeom prst="rect">
            <a:avLst/>
          </a:prstGeom>
          <a:noFill/>
          <a:ln w="9525">
            <a:noFill/>
            <a:miter lim="800000"/>
            <a:headEnd/>
            <a:tailEnd/>
          </a:ln>
        </p:spPr>
        <p:txBody>
          <a:bodyPr wrap="none" lIns="0" tIns="0" rIns="0" bIns="0" anchor="ctr">
            <a:spAutoFit/>
          </a:bodyPr>
          <a:lstStyle/>
          <a:p>
            <a:pPr eaLnBrk="1" hangingPunct="1">
              <a:spcBef>
                <a:spcPct val="0"/>
              </a:spcBef>
            </a:pPr>
            <a:r>
              <a:rPr lang="en-US" sz="2400" b="1" dirty="0">
                <a:solidFill>
                  <a:srgbClr val="606062"/>
                </a:solidFill>
                <a:latin typeface="Calibri" pitchFamily="34" charset="0"/>
                <a:ea typeface="MS PGothic" pitchFamily="34" charset="-128"/>
                <a:sym typeface="Arial" charset="0"/>
              </a:rPr>
              <a:t> 200 - 1200 (m/z)</a:t>
            </a:r>
          </a:p>
        </p:txBody>
      </p:sp>
      <p:cxnSp>
        <p:nvCxnSpPr>
          <p:cNvPr id="69" name="Straight Connector 68"/>
          <p:cNvCxnSpPr/>
          <p:nvPr/>
        </p:nvCxnSpPr>
        <p:spPr bwMode="auto">
          <a:xfrm flipH="1">
            <a:off x="1608667" y="5584825"/>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cxnSp>
        <p:nvCxnSpPr>
          <p:cNvPr id="70" name="Straight Connector 69"/>
          <p:cNvCxnSpPr/>
          <p:nvPr/>
        </p:nvCxnSpPr>
        <p:spPr bwMode="auto">
          <a:xfrm flipH="1">
            <a:off x="1591734" y="4924425"/>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cxnSp>
        <p:nvCxnSpPr>
          <p:cNvPr id="71" name="Straight Connector 70"/>
          <p:cNvCxnSpPr/>
          <p:nvPr/>
        </p:nvCxnSpPr>
        <p:spPr bwMode="auto">
          <a:xfrm flipH="1">
            <a:off x="1608661" y="4247033"/>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cxnSp>
        <p:nvCxnSpPr>
          <p:cNvPr id="72" name="Straight Connector 71"/>
          <p:cNvCxnSpPr/>
          <p:nvPr/>
        </p:nvCxnSpPr>
        <p:spPr bwMode="auto">
          <a:xfrm flipH="1">
            <a:off x="1591728" y="3586633"/>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cxnSp>
        <p:nvCxnSpPr>
          <p:cNvPr id="73" name="Straight Connector 72"/>
          <p:cNvCxnSpPr/>
          <p:nvPr/>
        </p:nvCxnSpPr>
        <p:spPr bwMode="auto">
          <a:xfrm flipH="1">
            <a:off x="1591727" y="2876021"/>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cxnSp>
        <p:nvCxnSpPr>
          <p:cNvPr id="74" name="Straight Connector 73"/>
          <p:cNvCxnSpPr/>
          <p:nvPr/>
        </p:nvCxnSpPr>
        <p:spPr bwMode="auto">
          <a:xfrm flipH="1">
            <a:off x="1608654" y="2198629"/>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cxnSp>
        <p:nvCxnSpPr>
          <p:cNvPr id="75" name="Straight Connector 74"/>
          <p:cNvCxnSpPr/>
          <p:nvPr/>
        </p:nvCxnSpPr>
        <p:spPr bwMode="auto">
          <a:xfrm flipH="1">
            <a:off x="1566320" y="1267285"/>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sp>
        <p:nvSpPr>
          <p:cNvPr id="76" name="TextBox 75"/>
          <p:cNvSpPr txBox="1"/>
          <p:nvPr/>
        </p:nvSpPr>
        <p:spPr>
          <a:xfrm>
            <a:off x="1311241" y="5358343"/>
            <a:ext cx="737702"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700.550</a:t>
            </a:r>
          </a:p>
        </p:txBody>
      </p:sp>
      <p:sp>
        <p:nvSpPr>
          <p:cNvPr id="77" name="TextBox 76"/>
          <p:cNvSpPr txBox="1"/>
          <p:nvPr/>
        </p:nvSpPr>
        <p:spPr>
          <a:xfrm>
            <a:off x="1307539" y="4685243"/>
            <a:ext cx="737702"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701.551</a:t>
            </a:r>
          </a:p>
        </p:txBody>
      </p:sp>
      <p:sp>
        <p:nvSpPr>
          <p:cNvPr id="78" name="TextBox 77"/>
          <p:cNvSpPr txBox="1"/>
          <p:nvPr/>
        </p:nvSpPr>
        <p:spPr>
          <a:xfrm>
            <a:off x="1311241" y="3991750"/>
            <a:ext cx="737702"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702.552</a:t>
            </a:r>
          </a:p>
        </p:txBody>
      </p:sp>
      <p:sp>
        <p:nvSpPr>
          <p:cNvPr id="79" name="TextBox 78"/>
          <p:cNvSpPr txBox="1"/>
          <p:nvPr/>
        </p:nvSpPr>
        <p:spPr>
          <a:xfrm>
            <a:off x="1306998" y="3309634"/>
            <a:ext cx="737702"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703.553</a:t>
            </a:r>
          </a:p>
        </p:txBody>
      </p:sp>
      <p:sp>
        <p:nvSpPr>
          <p:cNvPr id="80" name="TextBox 79"/>
          <p:cNvSpPr txBox="1"/>
          <p:nvPr/>
        </p:nvSpPr>
        <p:spPr>
          <a:xfrm>
            <a:off x="1311242" y="2612497"/>
            <a:ext cx="737702"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704.554</a:t>
            </a:r>
          </a:p>
        </p:txBody>
      </p:sp>
      <p:sp>
        <p:nvSpPr>
          <p:cNvPr id="81" name="TextBox 80"/>
          <p:cNvSpPr txBox="1"/>
          <p:nvPr/>
        </p:nvSpPr>
        <p:spPr>
          <a:xfrm>
            <a:off x="1314913" y="1963965"/>
            <a:ext cx="737702"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705.555</a:t>
            </a:r>
          </a:p>
        </p:txBody>
      </p:sp>
      <p:sp>
        <p:nvSpPr>
          <p:cNvPr id="82" name="TextBox 81"/>
          <p:cNvSpPr txBox="1"/>
          <p:nvPr/>
        </p:nvSpPr>
        <p:spPr>
          <a:xfrm>
            <a:off x="836808" y="1132029"/>
            <a:ext cx="822661"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1200.051</a:t>
            </a:r>
          </a:p>
        </p:txBody>
      </p:sp>
      <p:cxnSp>
        <p:nvCxnSpPr>
          <p:cNvPr id="83" name="Straight Connector 82"/>
          <p:cNvCxnSpPr/>
          <p:nvPr/>
        </p:nvCxnSpPr>
        <p:spPr bwMode="auto">
          <a:xfrm flipH="1">
            <a:off x="1583260" y="6008169"/>
            <a:ext cx="372533" cy="0"/>
          </a:xfrm>
          <a:prstGeom prst="line">
            <a:avLst/>
          </a:prstGeom>
          <a:solidFill>
            <a:schemeClr val="hlink"/>
          </a:solidFill>
          <a:ln w="9525" cap="flat" cmpd="sng" algn="ctr">
            <a:solidFill>
              <a:schemeClr val="tx1"/>
            </a:solidFill>
            <a:prstDash val="sysDash"/>
            <a:round/>
            <a:headEnd type="none" w="med" len="med"/>
            <a:tailEnd type="none" w="med" len="med"/>
          </a:ln>
          <a:effectLst/>
        </p:spPr>
      </p:cxnSp>
      <p:sp>
        <p:nvSpPr>
          <p:cNvPr id="84" name="TextBox 83"/>
          <p:cNvSpPr txBox="1"/>
          <p:nvPr/>
        </p:nvSpPr>
        <p:spPr>
          <a:xfrm>
            <a:off x="845269" y="5863309"/>
            <a:ext cx="822661" cy="276999"/>
          </a:xfrm>
          <a:prstGeom prst="rect">
            <a:avLst/>
          </a:prstGeom>
          <a:noFill/>
        </p:spPr>
        <p:txBody>
          <a:bodyPr wrap="none" rtlCol="0">
            <a:spAutoFit/>
          </a:bodyPr>
          <a:lstStyle/>
          <a:p>
            <a:pPr eaLnBrk="1" hangingPunct="1">
              <a:spcBef>
                <a:spcPct val="0"/>
              </a:spcBef>
            </a:pPr>
            <a:r>
              <a:rPr lang="en-CA" sz="1200" dirty="0">
                <a:solidFill>
                  <a:srgbClr val="606062"/>
                </a:solidFill>
                <a:ea typeface="MS PGothic" pitchFamily="34" charset="-128"/>
              </a:rPr>
              <a:t>200.0550</a:t>
            </a:r>
          </a:p>
        </p:txBody>
      </p:sp>
      <p:cxnSp>
        <p:nvCxnSpPr>
          <p:cNvPr id="85" name="Straight Connector 84"/>
          <p:cNvCxnSpPr/>
          <p:nvPr/>
        </p:nvCxnSpPr>
        <p:spPr bwMode="auto">
          <a:xfrm flipV="1">
            <a:off x="1888083" y="5637984"/>
            <a:ext cx="140230" cy="114300"/>
          </a:xfrm>
          <a:prstGeom prst="line">
            <a:avLst/>
          </a:prstGeom>
          <a:solidFill>
            <a:schemeClr val="hlink"/>
          </a:solidFill>
          <a:ln w="28575" cap="flat" cmpd="sng" algn="ctr">
            <a:solidFill>
              <a:srgbClr val="C00000"/>
            </a:solidFill>
            <a:prstDash val="solid"/>
            <a:round/>
            <a:headEnd type="none" w="med" len="med"/>
            <a:tailEnd type="none" w="med" len="med"/>
          </a:ln>
          <a:effectLst/>
        </p:spPr>
      </p:cxnSp>
      <p:cxnSp>
        <p:nvCxnSpPr>
          <p:cNvPr id="86" name="Straight Connector 85"/>
          <p:cNvCxnSpPr/>
          <p:nvPr/>
        </p:nvCxnSpPr>
        <p:spPr bwMode="auto">
          <a:xfrm flipV="1">
            <a:off x="1905011" y="5680313"/>
            <a:ext cx="140230" cy="114300"/>
          </a:xfrm>
          <a:prstGeom prst="line">
            <a:avLst/>
          </a:prstGeom>
          <a:solidFill>
            <a:schemeClr val="hlink"/>
          </a:solidFill>
          <a:ln w="28575" cap="flat" cmpd="sng" algn="ctr">
            <a:solidFill>
              <a:srgbClr val="C00000"/>
            </a:solidFill>
            <a:prstDash val="solid"/>
            <a:round/>
            <a:headEnd type="none" w="med" len="med"/>
            <a:tailEnd type="none" w="med" len="med"/>
          </a:ln>
          <a:effectLst/>
        </p:spPr>
      </p:cxnSp>
      <p:cxnSp>
        <p:nvCxnSpPr>
          <p:cNvPr id="87" name="Straight Connector 86"/>
          <p:cNvCxnSpPr/>
          <p:nvPr/>
        </p:nvCxnSpPr>
        <p:spPr bwMode="auto">
          <a:xfrm flipV="1">
            <a:off x="1894151" y="1527171"/>
            <a:ext cx="140230" cy="114300"/>
          </a:xfrm>
          <a:prstGeom prst="line">
            <a:avLst/>
          </a:prstGeom>
          <a:solidFill>
            <a:schemeClr val="hlink"/>
          </a:solidFill>
          <a:ln w="28575" cap="flat" cmpd="sng" algn="ctr">
            <a:solidFill>
              <a:srgbClr val="C00000"/>
            </a:solidFill>
            <a:prstDash val="solid"/>
            <a:round/>
            <a:headEnd type="none" w="med" len="med"/>
            <a:tailEnd type="none" w="med" len="med"/>
          </a:ln>
          <a:effectLst/>
        </p:spPr>
      </p:cxnSp>
      <p:cxnSp>
        <p:nvCxnSpPr>
          <p:cNvPr id="88" name="Straight Connector 87"/>
          <p:cNvCxnSpPr/>
          <p:nvPr/>
        </p:nvCxnSpPr>
        <p:spPr bwMode="auto">
          <a:xfrm flipV="1">
            <a:off x="1911079" y="1569500"/>
            <a:ext cx="140230" cy="114300"/>
          </a:xfrm>
          <a:prstGeom prst="line">
            <a:avLst/>
          </a:prstGeom>
          <a:solidFill>
            <a:schemeClr val="hlink"/>
          </a:solidFill>
          <a:ln w="2857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868184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716656207"/>
              </p:ext>
            </p:extLst>
          </p:nvPr>
        </p:nvGraphicFramePr>
        <p:xfrm>
          <a:off x="1653198" y="2724402"/>
          <a:ext cx="5200897" cy="2966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2908027391"/>
              </p:ext>
            </p:extLst>
          </p:nvPr>
        </p:nvGraphicFramePr>
        <p:xfrm>
          <a:off x="398633" y="1355436"/>
          <a:ext cx="4093021" cy="24421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661780870"/>
              </p:ext>
            </p:extLst>
          </p:nvPr>
        </p:nvGraphicFramePr>
        <p:xfrm>
          <a:off x="4492337" y="2023947"/>
          <a:ext cx="4037571" cy="25076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a:graphicFrameLocks/>
          </p:cNvGraphicFramePr>
          <p:nvPr>
            <p:extLst>
              <p:ext uri="{D42A27DB-BD31-4B8C-83A1-F6EECF244321}">
                <p14:modId xmlns:p14="http://schemas.microsoft.com/office/powerpoint/2010/main" val="1253778190"/>
              </p:ext>
            </p:extLst>
          </p:nvPr>
        </p:nvGraphicFramePr>
        <p:xfrm>
          <a:off x="442408" y="4213071"/>
          <a:ext cx="3600400" cy="2419389"/>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p:cNvSpPr/>
          <p:nvPr/>
        </p:nvSpPr>
        <p:spPr>
          <a:xfrm>
            <a:off x="4442462" y="5687688"/>
            <a:ext cx="174160" cy="152683"/>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endParaRPr lang="fi-FI">
              <a:solidFill>
                <a:srgbClr val="FFFFFF"/>
              </a:solidFill>
              <a:latin typeface="Calibri" pitchFamily="34" charset="0"/>
            </a:endParaRPr>
          </a:p>
        </p:txBody>
      </p:sp>
      <p:sp>
        <p:nvSpPr>
          <p:cNvPr id="8" name="TextBox 11077"/>
          <p:cNvSpPr txBox="1">
            <a:spLocks noChangeArrowheads="1"/>
          </p:cNvSpPr>
          <p:nvPr/>
        </p:nvSpPr>
        <p:spPr bwMode="auto">
          <a:xfrm>
            <a:off x="4630208" y="5580443"/>
            <a:ext cx="36480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fi-FI">
                <a:solidFill>
                  <a:srgbClr val="606062"/>
                </a:solidFill>
              </a:rPr>
              <a:t>Diacyl phospholipids</a:t>
            </a:r>
          </a:p>
          <a:p>
            <a:pPr eaLnBrk="1" hangingPunct="1"/>
            <a:r>
              <a:rPr lang="fi-FI">
                <a:solidFill>
                  <a:srgbClr val="606062"/>
                </a:solidFill>
              </a:rPr>
              <a:t>Ether-linked/plasmalogen phospholipids </a:t>
            </a:r>
          </a:p>
          <a:p>
            <a:pPr eaLnBrk="1" hangingPunct="1"/>
            <a:r>
              <a:rPr lang="fi-FI">
                <a:solidFill>
                  <a:srgbClr val="606062"/>
                </a:solidFill>
              </a:rPr>
              <a:t>Storage lipids</a:t>
            </a:r>
          </a:p>
        </p:txBody>
      </p:sp>
      <p:sp>
        <p:nvSpPr>
          <p:cNvPr id="9" name="Rectangle 8"/>
          <p:cNvSpPr/>
          <p:nvPr/>
        </p:nvSpPr>
        <p:spPr>
          <a:xfrm>
            <a:off x="4442462" y="5903712"/>
            <a:ext cx="174160" cy="152683"/>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endParaRPr lang="fi-FI">
              <a:solidFill>
                <a:srgbClr val="FFFFFF"/>
              </a:solidFill>
              <a:latin typeface="Calibri" pitchFamily="34" charset="0"/>
            </a:endParaRPr>
          </a:p>
        </p:txBody>
      </p:sp>
      <p:sp>
        <p:nvSpPr>
          <p:cNvPr id="10" name="Rectangle 9"/>
          <p:cNvSpPr/>
          <p:nvPr/>
        </p:nvSpPr>
        <p:spPr>
          <a:xfrm>
            <a:off x="4442462" y="6128403"/>
            <a:ext cx="174160" cy="152683"/>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endParaRPr lang="fi-FI">
              <a:solidFill>
                <a:srgbClr val="FFFFFF"/>
              </a:solidFill>
              <a:latin typeface="Calibri" pitchFamily="34" charset="0"/>
            </a:endParaRPr>
          </a:p>
        </p:txBody>
      </p:sp>
      <p:sp>
        <p:nvSpPr>
          <p:cNvPr id="12" name="TextBox 11"/>
          <p:cNvSpPr txBox="1"/>
          <p:nvPr/>
        </p:nvSpPr>
        <p:spPr>
          <a:xfrm>
            <a:off x="4442462" y="6366256"/>
            <a:ext cx="3217997" cy="276999"/>
          </a:xfrm>
          <a:prstGeom prst="rect">
            <a:avLst/>
          </a:prstGeom>
          <a:noFill/>
        </p:spPr>
        <p:txBody>
          <a:bodyPr wrap="none" rtlCol="0">
            <a:spAutoFit/>
          </a:bodyPr>
          <a:lstStyle/>
          <a:p>
            <a:r>
              <a:rPr lang="en-CA" sz="1200" b="1" dirty="0" smtClean="0">
                <a:solidFill>
                  <a:srgbClr val="0084A9"/>
                </a:solidFill>
              </a:rPr>
              <a:t>*Data processed by </a:t>
            </a:r>
            <a:r>
              <a:rPr lang="en-CA" sz="1200" b="1" dirty="0" err="1" smtClean="0">
                <a:solidFill>
                  <a:srgbClr val="0084A9"/>
                </a:solidFill>
              </a:rPr>
              <a:t>LipidView</a:t>
            </a:r>
            <a:r>
              <a:rPr lang="en-CA" sz="1200" b="1" dirty="0" smtClean="0">
                <a:solidFill>
                  <a:srgbClr val="0084A9"/>
                </a:solidFill>
              </a:rPr>
              <a:t>™ Software</a:t>
            </a:r>
          </a:p>
        </p:txBody>
      </p:sp>
      <p:sp>
        <p:nvSpPr>
          <p:cNvPr id="13" name="Title 12"/>
          <p:cNvSpPr>
            <a:spLocks noGrp="1"/>
          </p:cNvSpPr>
          <p:nvPr>
            <p:ph type="title"/>
          </p:nvPr>
        </p:nvSpPr>
        <p:spPr/>
        <p:txBody>
          <a:bodyPr/>
          <a:lstStyle/>
          <a:p>
            <a:r>
              <a:rPr lang="en-US" dirty="0"/>
              <a:t>450 Human Plasma Lipids Profiled in 6 </a:t>
            </a:r>
            <a:r>
              <a:rPr lang="en-US" dirty="0" smtClean="0"/>
              <a:t>min using SWATH™ Acquisition</a:t>
            </a:r>
            <a:endParaRPr lang="en-US" dirty="0"/>
          </a:p>
        </p:txBody>
      </p:sp>
    </p:spTree>
    <p:extLst>
      <p:ext uri="{BB962C8B-B14F-4D97-AF65-F5344CB8AC3E}">
        <p14:creationId xmlns:p14="http://schemas.microsoft.com/office/powerpoint/2010/main" val="244838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2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1494184"/>
            <a:ext cx="7054850"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13" name="Picture 9276"/>
          <p:cNvPicPr>
            <a:picLocks noChangeAspect="1" noChangeArrowheads="1"/>
          </p:cNvPicPr>
          <p:nvPr/>
        </p:nvPicPr>
        <p:blipFill>
          <a:blip r:embed="rId4">
            <a:extLst>
              <a:ext uri="{28A0092B-C50C-407E-A947-70E740481C1C}">
                <a14:useLocalDpi xmlns:a14="http://schemas.microsoft.com/office/drawing/2010/main" val="0"/>
              </a:ext>
            </a:extLst>
          </a:blip>
          <a:srcRect t="751" r="39102" b="92625"/>
          <a:stretch>
            <a:fillRect/>
          </a:stretch>
        </p:blipFill>
        <p:spPr bwMode="auto">
          <a:xfrm>
            <a:off x="1416051" y="1541809"/>
            <a:ext cx="2159000" cy="1235075"/>
          </a:xfrm>
          <a:prstGeom prst="rect">
            <a:avLst/>
          </a:prstGeom>
          <a:noFill/>
          <a:ln w="9525" algn="ctr">
            <a:solidFill>
              <a:schemeClr val="tx1"/>
            </a:solidFill>
            <a:miter lim="800000"/>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pic>
      <p:pic>
        <p:nvPicPr>
          <p:cNvPr id="14" name="Picture 9279"/>
          <p:cNvPicPr>
            <a:picLocks noChangeAspect="1" noChangeArrowheads="1"/>
          </p:cNvPicPr>
          <p:nvPr/>
        </p:nvPicPr>
        <p:blipFill>
          <a:blip r:embed="rId5">
            <a:extLst>
              <a:ext uri="{28A0092B-C50C-407E-A947-70E740481C1C}">
                <a14:useLocalDpi xmlns:a14="http://schemas.microsoft.com/office/drawing/2010/main" val="0"/>
              </a:ext>
            </a:extLst>
          </a:blip>
          <a:srcRect t="37390" b="2"/>
          <a:stretch>
            <a:fillRect/>
          </a:stretch>
        </p:blipFill>
        <p:spPr bwMode="auto">
          <a:xfrm>
            <a:off x="3616326" y="1546572"/>
            <a:ext cx="1208087" cy="250825"/>
          </a:xfrm>
          <a:prstGeom prst="rect">
            <a:avLst/>
          </a:prstGeom>
          <a:noFill/>
          <a:ln w="9525" algn="ctr">
            <a:solidFill>
              <a:schemeClr val="tx1"/>
            </a:solidFill>
            <a:miter lim="800000"/>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pic>
      <p:pic>
        <p:nvPicPr>
          <p:cNvPr id="15" name="Picture 92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6" y="1846609"/>
            <a:ext cx="812800" cy="785813"/>
          </a:xfrm>
          <a:prstGeom prst="rect">
            <a:avLst/>
          </a:prstGeom>
          <a:noFill/>
          <a:ln w="9525" algn="ctr">
            <a:solidFill>
              <a:schemeClr val="tx1"/>
            </a:solidFill>
            <a:miter lim="800000"/>
            <a:headEnd/>
            <a:tailEnd/>
          </a:ln>
          <a:effectLst>
            <a:prstShdw prst="shdw17" dist="17961" dir="2700000">
              <a:schemeClr val="bg2"/>
            </a:prstShdw>
          </a:effectLst>
          <a:extLst>
            <a:ext uri="{909E8E84-426E-40DD-AFC4-6F175D3DCCD1}">
              <a14:hiddenFill xmlns:a14="http://schemas.microsoft.com/office/drawing/2010/main">
                <a:solidFill>
                  <a:schemeClr val="accent1"/>
                </a:solidFill>
              </a14:hiddenFill>
            </a:ext>
          </a:extLst>
        </p:spPr>
      </p:pic>
      <p:cxnSp>
        <p:nvCxnSpPr>
          <p:cNvPr id="16" name="Straight Connector 15"/>
          <p:cNvCxnSpPr/>
          <p:nvPr/>
        </p:nvCxnSpPr>
        <p:spPr>
          <a:xfrm>
            <a:off x="5465763" y="1911697"/>
            <a:ext cx="366713" cy="115252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465763" y="3280122"/>
            <a:ext cx="366713" cy="130175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472113" y="3280122"/>
            <a:ext cx="360363" cy="108902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8"/>
          <p:cNvSpPr txBox="1">
            <a:spLocks noChangeArrowheads="1"/>
          </p:cNvSpPr>
          <p:nvPr/>
        </p:nvSpPr>
        <p:spPr bwMode="auto">
          <a:xfrm>
            <a:off x="5354638" y="3026122"/>
            <a:ext cx="12207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fi-FI" sz="1400">
                <a:solidFill>
                  <a:srgbClr val="0000FF"/>
                </a:solidFill>
                <a:ea typeface="MS PGothic" pitchFamily="34" charset="-128"/>
              </a:rPr>
              <a:t>PE 18:0/20:4</a:t>
            </a:r>
          </a:p>
        </p:txBody>
      </p:sp>
      <p:cxnSp>
        <p:nvCxnSpPr>
          <p:cNvPr id="20" name="Straight Connector 19"/>
          <p:cNvCxnSpPr/>
          <p:nvPr/>
        </p:nvCxnSpPr>
        <p:spPr>
          <a:xfrm>
            <a:off x="7775576" y="3983384"/>
            <a:ext cx="6350" cy="91122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21" name="TextBox 410"/>
          <p:cNvSpPr txBox="1">
            <a:spLocks noChangeArrowheads="1"/>
          </p:cNvSpPr>
          <p:nvPr/>
        </p:nvSpPr>
        <p:spPr bwMode="auto">
          <a:xfrm>
            <a:off x="6842126" y="3707159"/>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fi-FI" sz="1400">
                <a:solidFill>
                  <a:srgbClr val="0000FF"/>
                </a:solidFill>
                <a:ea typeface="MS PGothic" pitchFamily="34" charset="-128"/>
              </a:rPr>
              <a:t>PI 18:0/20:4</a:t>
            </a:r>
          </a:p>
        </p:txBody>
      </p:sp>
      <p:sp>
        <p:nvSpPr>
          <p:cNvPr id="2" name="Title 1"/>
          <p:cNvSpPr>
            <a:spLocks noGrp="1"/>
          </p:cNvSpPr>
          <p:nvPr>
            <p:ph type="title"/>
          </p:nvPr>
        </p:nvSpPr>
        <p:spPr/>
        <p:txBody>
          <a:bodyPr/>
          <a:lstStyle/>
          <a:p>
            <a:r>
              <a:rPr lang="en-US" dirty="0" smtClean="0"/>
              <a:t>Infusion </a:t>
            </a:r>
            <a:r>
              <a:rPr lang="en-US" dirty="0" smtClean="0"/>
              <a:t>SWATH of </a:t>
            </a:r>
            <a:r>
              <a:rPr lang="en-US" dirty="0" smtClean="0"/>
              <a:t>Human Plasma</a:t>
            </a:r>
            <a:br>
              <a:rPr lang="en-US" dirty="0" smtClean="0"/>
            </a:br>
            <a:r>
              <a:rPr lang="en-US" sz="2000" dirty="0" smtClean="0">
                <a:solidFill>
                  <a:schemeClr val="accent2"/>
                </a:solidFill>
              </a:rPr>
              <a:t>Total Ion Map</a:t>
            </a:r>
            <a:endParaRPr lang="en-US" sz="2000" dirty="0">
              <a:solidFill>
                <a:schemeClr val="accent2"/>
              </a:solidFill>
            </a:endParaRPr>
          </a:p>
        </p:txBody>
      </p:sp>
    </p:spTree>
    <p:extLst>
      <p:ext uri="{BB962C8B-B14F-4D97-AF65-F5344CB8AC3E}">
        <p14:creationId xmlns:p14="http://schemas.microsoft.com/office/powerpoint/2010/main" val="3576997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68"/>
          <p:cNvGrpSpPr>
            <a:grpSpLocks noChangeAspect="1"/>
          </p:cNvGrpSpPr>
          <p:nvPr/>
        </p:nvGrpSpPr>
        <p:grpSpPr bwMode="auto">
          <a:xfrm>
            <a:off x="4989621" y="2159516"/>
            <a:ext cx="3849556" cy="3121042"/>
            <a:chOff x="903434" y="458419"/>
            <a:chExt cx="6761028" cy="5482998"/>
          </a:xfrm>
        </p:grpSpPr>
        <p:pic>
          <p:nvPicPr>
            <p:cNvPr id="8" name="Picture 369" descr="DSC0169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434" y="870646"/>
              <a:ext cx="6761028" cy="507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70"/>
            <p:cNvSpPr txBox="1">
              <a:spLocks noChangeArrowheads="1"/>
            </p:cNvSpPr>
            <p:nvPr/>
          </p:nvSpPr>
          <p:spPr bwMode="auto">
            <a:xfrm rot="1052283">
              <a:off x="1992736" y="4082972"/>
              <a:ext cx="2928554" cy="56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en-US" b="1">
                  <a:solidFill>
                    <a:srgbClr val="FFFFFF"/>
                  </a:solidFill>
                  <a:ea typeface="MS PGothic" pitchFamily="34" charset="-128"/>
                </a:rPr>
                <a:t>Sample infusion</a:t>
              </a:r>
            </a:p>
          </p:txBody>
        </p:sp>
        <p:sp>
          <p:nvSpPr>
            <p:cNvPr id="10" name="TextBox 371"/>
            <p:cNvSpPr txBox="1">
              <a:spLocks noChangeArrowheads="1"/>
            </p:cNvSpPr>
            <p:nvPr/>
          </p:nvSpPr>
          <p:spPr bwMode="auto">
            <a:xfrm rot="18907916">
              <a:off x="1233552" y="2763665"/>
              <a:ext cx="2554108" cy="56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en-US" b="1">
                  <a:solidFill>
                    <a:srgbClr val="FFFFFF"/>
                  </a:solidFill>
                  <a:ea typeface="MS PGothic" pitchFamily="34" charset="-128"/>
                </a:rPr>
                <a:t>Make-up Flow</a:t>
              </a:r>
            </a:p>
          </p:txBody>
        </p:sp>
        <p:sp>
          <p:nvSpPr>
            <p:cNvPr id="11" name="TextBox 372"/>
            <p:cNvSpPr txBox="1">
              <a:spLocks noChangeArrowheads="1"/>
            </p:cNvSpPr>
            <p:nvPr/>
          </p:nvSpPr>
          <p:spPr bwMode="auto">
            <a:xfrm>
              <a:off x="1487145" y="458419"/>
              <a:ext cx="3335865" cy="97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r>
                <a:rPr lang="en-US" b="1" dirty="0" err="1">
                  <a:solidFill>
                    <a:srgbClr val="515153"/>
                  </a:solidFill>
                  <a:ea typeface="MS PGothic" pitchFamily="34" charset="-128"/>
                </a:rPr>
                <a:t>Calibrant</a:t>
              </a:r>
              <a:r>
                <a:rPr lang="en-US" b="1" dirty="0">
                  <a:solidFill>
                    <a:srgbClr val="515153"/>
                  </a:solidFill>
                  <a:ea typeface="MS PGothic" pitchFamily="34" charset="-128"/>
                </a:rPr>
                <a:t> delivery (APCI)</a:t>
              </a:r>
            </a:p>
          </p:txBody>
        </p:sp>
        <p:sp>
          <p:nvSpPr>
            <p:cNvPr id="12" name="Freeform 11"/>
            <p:cNvSpPr/>
            <p:nvPr/>
          </p:nvSpPr>
          <p:spPr>
            <a:xfrm>
              <a:off x="3269795" y="1402386"/>
              <a:ext cx="395916" cy="889528"/>
            </a:xfrm>
            <a:custGeom>
              <a:avLst/>
              <a:gdLst>
                <a:gd name="connsiteX0" fmla="*/ 394996 w 394996"/>
                <a:gd name="connsiteY0" fmla="*/ 0 h 890394"/>
                <a:gd name="connsiteX1" fmla="*/ 106944 w 394996"/>
                <a:gd name="connsiteY1" fmla="*/ 52376 h 890394"/>
                <a:gd name="connsiteX2" fmla="*/ 28385 w 394996"/>
                <a:gd name="connsiteY2" fmla="*/ 261880 h 890394"/>
                <a:gd name="connsiteX3" fmla="*/ 28385 w 394996"/>
                <a:gd name="connsiteY3" fmla="*/ 563043 h 890394"/>
                <a:gd name="connsiteX4" fmla="*/ 368809 w 394996"/>
                <a:gd name="connsiteY4" fmla="*/ 890394 h 890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96" h="890394">
                  <a:moveTo>
                    <a:pt x="394996" y="0"/>
                  </a:moveTo>
                  <a:cubicBezTo>
                    <a:pt x="281521" y="4364"/>
                    <a:pt x="168046" y="8729"/>
                    <a:pt x="106944" y="52376"/>
                  </a:cubicBezTo>
                  <a:cubicBezTo>
                    <a:pt x="45842" y="96023"/>
                    <a:pt x="41478" y="176769"/>
                    <a:pt x="28385" y="261880"/>
                  </a:cubicBezTo>
                  <a:cubicBezTo>
                    <a:pt x="15292" y="346991"/>
                    <a:pt x="-28352" y="458291"/>
                    <a:pt x="28385" y="563043"/>
                  </a:cubicBezTo>
                  <a:cubicBezTo>
                    <a:pt x="85122" y="667795"/>
                    <a:pt x="368809" y="890394"/>
                    <a:pt x="368809" y="890394"/>
                  </a:cubicBezTo>
                </a:path>
              </a:pathLst>
            </a:custGeom>
            <a:ln w="2857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606062"/>
                </a:solidFill>
              </a:endParaRPr>
            </a:p>
          </p:txBody>
        </p:sp>
        <p:sp>
          <p:nvSpPr>
            <p:cNvPr id="13" name="Freeform 12"/>
            <p:cNvSpPr/>
            <p:nvPr/>
          </p:nvSpPr>
          <p:spPr>
            <a:xfrm>
              <a:off x="4134719" y="1164772"/>
              <a:ext cx="1129883" cy="2382230"/>
            </a:xfrm>
            <a:custGeom>
              <a:avLst/>
              <a:gdLst>
                <a:gd name="connsiteX0" fmla="*/ 1130012 w 1130012"/>
                <a:gd name="connsiteY0" fmla="*/ 2385040 h 2385040"/>
                <a:gd name="connsiteX1" fmla="*/ 593189 w 1130012"/>
                <a:gd name="connsiteY1" fmla="*/ 1900561 h 2385040"/>
                <a:gd name="connsiteX2" fmla="*/ 200391 w 1130012"/>
                <a:gd name="connsiteY2" fmla="*/ 1429176 h 2385040"/>
                <a:gd name="connsiteX3" fmla="*/ 3993 w 1130012"/>
                <a:gd name="connsiteY3" fmla="*/ 774474 h 2385040"/>
                <a:gd name="connsiteX4" fmla="*/ 95645 w 1130012"/>
                <a:gd name="connsiteY4" fmla="*/ 276901 h 2385040"/>
                <a:gd name="connsiteX5" fmla="*/ 409884 w 1130012"/>
                <a:gd name="connsiteY5" fmla="*/ 1926 h 2385040"/>
                <a:gd name="connsiteX6" fmla="*/ 933614 w 1130012"/>
                <a:gd name="connsiteY6" fmla="*/ 172148 h 2385040"/>
                <a:gd name="connsiteX7" fmla="*/ 1064546 w 1130012"/>
                <a:gd name="connsiteY7" fmla="*/ 499499 h 2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012" h="2385040">
                  <a:moveTo>
                    <a:pt x="1130012" y="2385040"/>
                  </a:moveTo>
                  <a:cubicBezTo>
                    <a:pt x="939069" y="2222456"/>
                    <a:pt x="748126" y="2059872"/>
                    <a:pt x="593189" y="1900561"/>
                  </a:cubicBezTo>
                  <a:cubicBezTo>
                    <a:pt x="438252" y="1741250"/>
                    <a:pt x="298590" y="1616857"/>
                    <a:pt x="200391" y="1429176"/>
                  </a:cubicBezTo>
                  <a:cubicBezTo>
                    <a:pt x="102192" y="1241495"/>
                    <a:pt x="21451" y="966520"/>
                    <a:pt x="3993" y="774474"/>
                  </a:cubicBezTo>
                  <a:cubicBezTo>
                    <a:pt x="-13465" y="582428"/>
                    <a:pt x="27996" y="405659"/>
                    <a:pt x="95645" y="276901"/>
                  </a:cubicBezTo>
                  <a:cubicBezTo>
                    <a:pt x="163293" y="148143"/>
                    <a:pt x="270223" y="19385"/>
                    <a:pt x="409884" y="1926"/>
                  </a:cubicBezTo>
                  <a:cubicBezTo>
                    <a:pt x="549545" y="-15533"/>
                    <a:pt x="824504" y="89219"/>
                    <a:pt x="933614" y="172148"/>
                  </a:cubicBezTo>
                  <a:cubicBezTo>
                    <a:pt x="1042724" y="255077"/>
                    <a:pt x="1064546" y="499499"/>
                    <a:pt x="1064546" y="499499"/>
                  </a:cubicBez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606062"/>
                </a:solidFill>
              </a:endParaRPr>
            </a:p>
          </p:txBody>
        </p:sp>
        <p:sp>
          <p:nvSpPr>
            <p:cNvPr id="14" name="TextBox 376"/>
            <p:cNvSpPr txBox="1">
              <a:spLocks noChangeArrowheads="1"/>
            </p:cNvSpPr>
            <p:nvPr/>
          </p:nvSpPr>
          <p:spPr bwMode="auto">
            <a:xfrm>
              <a:off x="5112648" y="2407417"/>
              <a:ext cx="1118808" cy="62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r>
                <a:rPr lang="en-US" b="1">
                  <a:solidFill>
                    <a:srgbClr val="606062"/>
                  </a:solidFill>
                  <a:ea typeface="MS PGothic" pitchFamily="34" charset="-128"/>
                </a:rPr>
                <a:t>ESI</a:t>
              </a:r>
            </a:p>
          </p:txBody>
        </p:sp>
      </p:grpSp>
      <p:sp>
        <p:nvSpPr>
          <p:cNvPr id="15" name="Title 14"/>
          <p:cNvSpPr>
            <a:spLocks noGrp="1"/>
          </p:cNvSpPr>
          <p:nvPr>
            <p:ph type="title"/>
          </p:nvPr>
        </p:nvSpPr>
        <p:spPr/>
        <p:txBody>
          <a:bodyPr/>
          <a:lstStyle/>
          <a:p>
            <a:r>
              <a:rPr lang="en-US" dirty="0"/>
              <a:t>Infusion </a:t>
            </a:r>
            <a:r>
              <a:rPr lang="en-US" dirty="0" smtClean="0"/>
              <a:t>SWATH Configuration</a:t>
            </a:r>
            <a:r>
              <a:rPr lang="en-US" dirty="0" smtClean="0"/>
              <a:t/>
            </a:r>
            <a:br>
              <a:rPr lang="en-US" dirty="0" smtClean="0"/>
            </a:br>
            <a:r>
              <a:rPr lang="en-US" sz="2000" dirty="0" smtClean="0">
                <a:solidFill>
                  <a:schemeClr val="accent2"/>
                </a:solidFill>
              </a:rPr>
              <a:t>Method Set-up</a:t>
            </a:r>
            <a:endParaRPr lang="en-US" sz="2000" dirty="0">
              <a:solidFill>
                <a:schemeClr val="accent2"/>
              </a:solidFill>
            </a:endParaRPr>
          </a:p>
        </p:txBody>
      </p:sp>
      <p:sp>
        <p:nvSpPr>
          <p:cNvPr id="16" name="Content Placeholder 15"/>
          <p:cNvSpPr>
            <a:spLocks noGrp="1"/>
          </p:cNvSpPr>
          <p:nvPr>
            <p:ph idx="1"/>
          </p:nvPr>
        </p:nvSpPr>
        <p:spPr>
          <a:xfrm>
            <a:off x="266700" y="1559887"/>
            <a:ext cx="4398227" cy="4838161"/>
          </a:xfrm>
        </p:spPr>
        <p:txBody>
          <a:bodyPr/>
          <a:lstStyle/>
          <a:p>
            <a:pPr marL="457200" indent="-457200">
              <a:buFont typeface="+mj-lt"/>
              <a:buAutoNum type="arabicPeriod"/>
            </a:pPr>
            <a:r>
              <a:rPr lang="en-US" dirty="0"/>
              <a:t>Bligh-Dyer extraction with surrogate standard cocktail</a:t>
            </a:r>
          </a:p>
          <a:p>
            <a:pPr marL="457200" indent="-457200">
              <a:buFont typeface="+mj-lt"/>
              <a:buAutoNum type="arabicPeriod"/>
            </a:pPr>
            <a:r>
              <a:rPr lang="en-US" dirty="0" smtClean="0"/>
              <a:t>Infuse </a:t>
            </a:r>
            <a:r>
              <a:rPr lang="en-US" dirty="0"/>
              <a:t>sample (µM) in 4:2:1 IPA/CHCl</a:t>
            </a:r>
            <a:r>
              <a:rPr lang="en-US" baseline="-25000" dirty="0"/>
              <a:t>3</a:t>
            </a:r>
            <a:r>
              <a:rPr lang="en-US" dirty="0"/>
              <a:t>/</a:t>
            </a:r>
            <a:r>
              <a:rPr lang="en-US" dirty="0" err="1"/>
              <a:t>MeOH</a:t>
            </a:r>
            <a:r>
              <a:rPr lang="en-US" dirty="0"/>
              <a:t> (10mM NH</a:t>
            </a:r>
            <a:r>
              <a:rPr lang="en-US" baseline="-25000" dirty="0"/>
              <a:t>4</a:t>
            </a:r>
            <a:r>
              <a:rPr lang="en-US" dirty="0"/>
              <a:t>OaC)</a:t>
            </a:r>
          </a:p>
          <a:p>
            <a:pPr marL="457200" indent="-457200">
              <a:buFont typeface="+mj-lt"/>
              <a:buAutoNum type="arabicPeriod"/>
            </a:pPr>
            <a:r>
              <a:rPr lang="en-US" dirty="0" smtClean="0"/>
              <a:t>Positive </a:t>
            </a:r>
            <a:r>
              <a:rPr lang="en-US" dirty="0"/>
              <a:t>and </a:t>
            </a:r>
            <a:r>
              <a:rPr lang="en-US" dirty="0" smtClean="0"/>
              <a:t>Negative </a:t>
            </a:r>
            <a:r>
              <a:rPr lang="en-US" dirty="0"/>
              <a:t>TOF </a:t>
            </a:r>
            <a:r>
              <a:rPr lang="en-US" dirty="0" smtClean="0"/>
              <a:t>MS and </a:t>
            </a:r>
            <a:r>
              <a:rPr lang="en-US" dirty="0"/>
              <a:t>MS/MS</a:t>
            </a:r>
            <a:r>
              <a:rPr lang="en-US" baseline="30000" dirty="0"/>
              <a:t>ALL</a:t>
            </a:r>
            <a:r>
              <a:rPr lang="en-US" dirty="0"/>
              <a:t> acquired sequentially in </a:t>
            </a:r>
            <a:r>
              <a:rPr lang="en-US" dirty="0" smtClean="0"/>
              <a:t>3.3 </a:t>
            </a:r>
            <a:r>
              <a:rPr lang="en-US" dirty="0"/>
              <a:t>minutes</a:t>
            </a:r>
          </a:p>
          <a:p>
            <a:pPr marL="457200" indent="-457200">
              <a:buFont typeface="+mj-lt"/>
              <a:buAutoNum type="arabicPeriod"/>
            </a:pPr>
            <a:r>
              <a:rPr lang="en-US" dirty="0" smtClean="0"/>
              <a:t>Data </a:t>
            </a:r>
            <a:r>
              <a:rPr lang="en-US" dirty="0"/>
              <a:t>analysis, quantitation, </a:t>
            </a:r>
            <a:r>
              <a:rPr lang="en-US" dirty="0" smtClean="0"/>
              <a:t>results </a:t>
            </a:r>
            <a:r>
              <a:rPr lang="en-US" dirty="0"/>
              <a:t>interpretation</a:t>
            </a:r>
          </a:p>
          <a:p>
            <a:pPr marL="457200" indent="-457200">
              <a:buFont typeface="+mj-lt"/>
              <a:buAutoNum type="arabicPeriod"/>
            </a:pPr>
            <a:endParaRPr lang="en-US" dirty="0"/>
          </a:p>
        </p:txBody>
      </p:sp>
      <p:sp>
        <p:nvSpPr>
          <p:cNvPr id="17" name="TextBox 16"/>
          <p:cNvSpPr txBox="1"/>
          <p:nvPr/>
        </p:nvSpPr>
        <p:spPr>
          <a:xfrm>
            <a:off x="2698636" y="6279974"/>
            <a:ext cx="6412135" cy="338554"/>
          </a:xfrm>
          <a:prstGeom prst="rect">
            <a:avLst/>
          </a:prstGeom>
          <a:solidFill>
            <a:schemeClr val="bg1"/>
          </a:solidFill>
        </p:spPr>
        <p:txBody>
          <a:bodyPr wrap="square" rtlCol="0">
            <a:spAutoFit/>
          </a:bodyPr>
          <a:lstStyle/>
          <a:p>
            <a:pPr eaLnBrk="1" hangingPunct="1">
              <a:spcBef>
                <a:spcPct val="0"/>
              </a:spcBef>
            </a:pPr>
            <a:r>
              <a:rPr lang="en-CA" sz="800" b="1" i="1" dirty="0">
                <a:solidFill>
                  <a:srgbClr val="0084A9"/>
                </a:solidFill>
                <a:ea typeface="MS PGothic" pitchFamily="34" charset="-128"/>
              </a:rPr>
              <a:t>Shotgun </a:t>
            </a:r>
            <a:r>
              <a:rPr lang="en-CA" sz="800" b="1" i="1" dirty="0" err="1">
                <a:solidFill>
                  <a:srgbClr val="0084A9"/>
                </a:solidFill>
                <a:ea typeface="MS PGothic" pitchFamily="34" charset="-128"/>
              </a:rPr>
              <a:t>Lipidomics</a:t>
            </a:r>
            <a:r>
              <a:rPr lang="en-CA" sz="800" b="1" i="1" dirty="0">
                <a:solidFill>
                  <a:srgbClr val="0084A9"/>
                </a:solidFill>
                <a:ea typeface="MS PGothic" pitchFamily="34" charset="-128"/>
              </a:rPr>
              <a:t> by Sequential Precursor Ion Fragmentation on a Hybrid Quadrupole Time-of-Flight Mass Spectrometer </a:t>
            </a:r>
          </a:p>
          <a:p>
            <a:pPr eaLnBrk="1" hangingPunct="1">
              <a:spcBef>
                <a:spcPct val="0"/>
              </a:spcBef>
            </a:pPr>
            <a:r>
              <a:rPr lang="en-CA" sz="800" dirty="0">
                <a:solidFill>
                  <a:srgbClr val="606062"/>
                </a:solidFill>
                <a:ea typeface="MS PGothic" pitchFamily="34" charset="-128"/>
              </a:rPr>
              <a:t>Simons B, Kauhanen D, </a:t>
            </a:r>
            <a:r>
              <a:rPr lang="en-CA" sz="800" dirty="0" err="1">
                <a:solidFill>
                  <a:srgbClr val="606062"/>
                </a:solidFill>
                <a:ea typeface="MS PGothic" pitchFamily="34" charset="-128"/>
              </a:rPr>
              <a:t>Sylvänne</a:t>
            </a:r>
            <a:r>
              <a:rPr lang="en-CA" sz="800" dirty="0">
                <a:solidFill>
                  <a:srgbClr val="606062"/>
                </a:solidFill>
                <a:ea typeface="MS PGothic" pitchFamily="34" charset="-128"/>
              </a:rPr>
              <a:t> T, </a:t>
            </a:r>
            <a:r>
              <a:rPr lang="en-CA" sz="800" dirty="0" err="1">
                <a:solidFill>
                  <a:srgbClr val="606062"/>
                </a:solidFill>
                <a:ea typeface="MS PGothic" pitchFamily="34" charset="-128"/>
              </a:rPr>
              <a:t>Tarasov</a:t>
            </a:r>
            <a:r>
              <a:rPr lang="en-CA" sz="800" dirty="0">
                <a:solidFill>
                  <a:srgbClr val="606062"/>
                </a:solidFill>
                <a:ea typeface="MS PGothic" pitchFamily="34" charset="-128"/>
              </a:rPr>
              <a:t> K, Duchoslav E, Ekroos K. </a:t>
            </a:r>
            <a:r>
              <a:rPr lang="en-CA" sz="800" i="1" dirty="0">
                <a:solidFill>
                  <a:srgbClr val="606062"/>
                </a:solidFill>
                <a:ea typeface="MS PGothic" pitchFamily="34" charset="-128"/>
              </a:rPr>
              <a:t>Metabolites</a:t>
            </a:r>
            <a:r>
              <a:rPr lang="en-CA" sz="800" dirty="0">
                <a:solidFill>
                  <a:srgbClr val="606062"/>
                </a:solidFill>
                <a:ea typeface="MS PGothic" pitchFamily="34" charset="-128"/>
              </a:rPr>
              <a:t> </a:t>
            </a:r>
            <a:r>
              <a:rPr lang="en-CA" sz="800" b="1" dirty="0">
                <a:solidFill>
                  <a:srgbClr val="606062"/>
                </a:solidFill>
                <a:ea typeface="MS PGothic" pitchFamily="34" charset="-128"/>
              </a:rPr>
              <a:t>2012</a:t>
            </a:r>
            <a:r>
              <a:rPr lang="en-CA" sz="800" dirty="0">
                <a:solidFill>
                  <a:srgbClr val="606062"/>
                </a:solidFill>
                <a:ea typeface="MS PGothic" pitchFamily="34" charset="-128"/>
              </a:rPr>
              <a:t>, </a:t>
            </a:r>
            <a:r>
              <a:rPr lang="en-CA" sz="800" i="1" dirty="0">
                <a:solidFill>
                  <a:srgbClr val="606062"/>
                </a:solidFill>
                <a:ea typeface="MS PGothic" pitchFamily="34" charset="-128"/>
              </a:rPr>
              <a:t>2</a:t>
            </a:r>
            <a:r>
              <a:rPr lang="en-CA" sz="800" dirty="0">
                <a:solidFill>
                  <a:srgbClr val="606062"/>
                </a:solidFill>
                <a:ea typeface="MS PGothic" pitchFamily="34" charset="-128"/>
              </a:rPr>
              <a:t>, 195-213.</a:t>
            </a:r>
          </a:p>
        </p:txBody>
      </p:sp>
    </p:spTree>
    <p:extLst>
      <p:ext uri="{BB962C8B-B14F-4D97-AF65-F5344CB8AC3E}">
        <p14:creationId xmlns:p14="http://schemas.microsoft.com/office/powerpoint/2010/main" val="3019458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p:cNvPicPr>
            <a:picLocks noChangeAspect="1"/>
          </p:cNvPicPr>
          <p:nvPr/>
        </p:nvPicPr>
        <p:blipFill>
          <a:blip r:embed="rId3">
            <a:extLst>
              <a:ext uri="{28A0092B-C50C-407E-A947-70E740481C1C}">
                <a14:useLocalDpi xmlns:a14="http://schemas.microsoft.com/office/drawing/2010/main" val="0"/>
              </a:ext>
            </a:extLst>
          </a:blip>
          <a:srcRect l="5424" t="7332" r="13429" b="7846"/>
          <a:stretch>
            <a:fillRect/>
          </a:stretch>
        </p:blipFill>
        <p:spPr bwMode="auto">
          <a:xfrm rot="5400000">
            <a:off x="5085379" y="59697"/>
            <a:ext cx="2920471" cy="431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3296884" y="1463902"/>
            <a:ext cx="1049833" cy="415420"/>
            <a:chOff x="3296884" y="1365928"/>
            <a:chExt cx="1049833" cy="415420"/>
          </a:xfrm>
        </p:grpSpPr>
        <p:sp>
          <p:nvSpPr>
            <p:cNvPr id="6" name="Right Arrow 5"/>
            <p:cNvSpPr/>
            <p:nvPr/>
          </p:nvSpPr>
          <p:spPr bwMode="auto">
            <a:xfrm>
              <a:off x="3338691" y="1532946"/>
              <a:ext cx="1008026" cy="248402"/>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endParaRPr lang="fi-FI">
                <a:solidFill>
                  <a:srgbClr val="FFFFFF"/>
                </a:solidFill>
                <a:latin typeface="Calibri" pitchFamily="34" charset="0"/>
              </a:endParaRPr>
            </a:p>
          </p:txBody>
        </p:sp>
        <p:sp>
          <p:nvSpPr>
            <p:cNvPr id="7" name="TextBox 28"/>
            <p:cNvSpPr txBox="1">
              <a:spLocks noChangeArrowheads="1"/>
            </p:cNvSpPr>
            <p:nvPr/>
          </p:nvSpPr>
          <p:spPr bwMode="auto">
            <a:xfrm>
              <a:off x="3296884" y="1365928"/>
              <a:ext cx="1021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fi-FI" sz="1200" b="1" dirty="0">
                  <a:solidFill>
                    <a:srgbClr val="F99C3D"/>
                  </a:solidFill>
                  <a:ea typeface="MS PGothic" pitchFamily="34" charset="-128"/>
                </a:rPr>
                <a:t>+ </a:t>
              </a:r>
              <a:r>
                <a:rPr lang="fi-FI" sz="1200" b="1" dirty="0" smtClean="0">
                  <a:solidFill>
                    <a:srgbClr val="F99C3D"/>
                  </a:solidFill>
                  <a:ea typeface="MS PGothic" pitchFamily="34" charset="-128"/>
                </a:rPr>
                <a:t>MS/MS</a:t>
              </a:r>
              <a:r>
                <a:rPr lang="fi-FI" sz="1200" b="1" baseline="30000" dirty="0" smtClean="0">
                  <a:solidFill>
                    <a:srgbClr val="F99C3D"/>
                  </a:solidFill>
                  <a:ea typeface="MS PGothic" pitchFamily="34" charset="-128"/>
                </a:rPr>
                <a:t>ALL</a:t>
              </a:r>
              <a:endParaRPr lang="fi-FI" sz="1200" b="1" baseline="30000" dirty="0">
                <a:solidFill>
                  <a:srgbClr val="F99C3D"/>
                </a:solidFill>
                <a:ea typeface="MS PGothic" pitchFamily="34" charset="-128"/>
              </a:endParaRPr>
            </a:p>
          </p:txBody>
        </p:sp>
      </p:grpSp>
      <p:sp>
        <p:nvSpPr>
          <p:cNvPr id="2" name="Title 1"/>
          <p:cNvSpPr>
            <a:spLocks noGrp="1"/>
          </p:cNvSpPr>
          <p:nvPr>
            <p:ph type="title"/>
          </p:nvPr>
        </p:nvSpPr>
        <p:spPr>
          <a:xfrm>
            <a:off x="419100" y="513236"/>
            <a:ext cx="8229600" cy="881063"/>
          </a:xfrm>
        </p:spPr>
        <p:txBody>
          <a:bodyPr/>
          <a:lstStyle/>
          <a:p>
            <a:r>
              <a:rPr lang="en-US" dirty="0" smtClean="0"/>
              <a:t>MS/MS for Lipid Identification</a:t>
            </a:r>
            <a:endParaRPr lang="en-US" dirty="0"/>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98" t="5301" r="1649"/>
          <a:stretch/>
        </p:blipFill>
        <p:spPr bwMode="auto">
          <a:xfrm>
            <a:off x="76374" y="2457450"/>
            <a:ext cx="3952875" cy="2958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rot="16200000">
            <a:off x="-423924" y="3405066"/>
            <a:ext cx="1000595" cy="246221"/>
          </a:xfrm>
          <a:prstGeom prst="rect">
            <a:avLst/>
          </a:prstGeom>
          <a:noFill/>
        </p:spPr>
        <p:txBody>
          <a:bodyPr wrap="none" rtlCol="0">
            <a:spAutoFit/>
          </a:bodyPr>
          <a:lstStyle/>
          <a:p>
            <a:r>
              <a:rPr lang="en-CA" sz="1000" b="1" dirty="0">
                <a:solidFill>
                  <a:srgbClr val="000000"/>
                </a:solidFill>
                <a:ea typeface="MS PGothic" pitchFamily="34" charset="-128"/>
              </a:rPr>
              <a:t>Intensity, cps</a:t>
            </a:r>
          </a:p>
        </p:txBody>
      </p:sp>
      <p:grpSp>
        <p:nvGrpSpPr>
          <p:cNvPr id="4" name="Group 3"/>
          <p:cNvGrpSpPr/>
          <p:nvPr/>
        </p:nvGrpSpPr>
        <p:grpSpPr>
          <a:xfrm>
            <a:off x="3268484" y="3717607"/>
            <a:ext cx="5397865" cy="2986858"/>
            <a:chOff x="3268484" y="3717607"/>
            <a:chExt cx="5397865" cy="2986858"/>
          </a:xfrm>
        </p:grpSpPr>
        <p:pic>
          <p:nvPicPr>
            <p:cNvPr id="3" name="Picture 23"/>
            <p:cNvPicPr>
              <a:picLocks noChangeAspect="1"/>
            </p:cNvPicPr>
            <p:nvPr/>
          </p:nvPicPr>
          <p:blipFill>
            <a:blip r:embed="rId5">
              <a:extLst>
                <a:ext uri="{28A0092B-C50C-407E-A947-70E740481C1C}">
                  <a14:useLocalDpi xmlns:a14="http://schemas.microsoft.com/office/drawing/2010/main" val="0"/>
                </a:ext>
              </a:extLst>
            </a:blip>
            <a:srcRect l="5573" t="6808" r="9561" b="6451"/>
            <a:stretch>
              <a:fillRect/>
            </a:stretch>
          </p:blipFill>
          <p:spPr bwMode="auto">
            <a:xfrm rot="5400000">
              <a:off x="5013104" y="3051220"/>
              <a:ext cx="2986858" cy="431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268484" y="4144614"/>
              <a:ext cx="1049833" cy="415420"/>
              <a:chOff x="3296884" y="4019525"/>
              <a:chExt cx="1049833" cy="415420"/>
            </a:xfrm>
          </p:grpSpPr>
          <p:sp>
            <p:nvSpPr>
              <p:cNvPr id="8" name="Right Arrow 7"/>
              <p:cNvSpPr/>
              <p:nvPr/>
            </p:nvSpPr>
            <p:spPr bwMode="auto">
              <a:xfrm>
                <a:off x="3338691" y="4186543"/>
                <a:ext cx="1008026" cy="248402"/>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algn="ctr" eaLnBrk="1" hangingPunct="1"/>
                <a:endParaRPr lang="fi-FI">
                  <a:solidFill>
                    <a:srgbClr val="0000FF"/>
                  </a:solidFill>
                  <a:latin typeface="Calibri" pitchFamily="34" charset="0"/>
                </a:endParaRPr>
              </a:p>
            </p:txBody>
          </p:sp>
          <p:sp>
            <p:nvSpPr>
              <p:cNvPr id="9" name="TextBox 446"/>
              <p:cNvSpPr txBox="1">
                <a:spLocks noChangeArrowheads="1"/>
              </p:cNvSpPr>
              <p:nvPr/>
            </p:nvSpPr>
            <p:spPr bwMode="auto">
              <a:xfrm>
                <a:off x="3296884" y="4019525"/>
                <a:ext cx="98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500">
                    <a:solidFill>
                      <a:schemeClr val="tx1"/>
                    </a:solidFill>
                    <a:latin typeface="Arial" charset="0"/>
                  </a:defRPr>
                </a:lvl1pPr>
                <a:lvl2pPr marL="742950" indent="-285750" eaLnBrk="0" hangingPunct="0">
                  <a:defRPr sz="1500">
                    <a:solidFill>
                      <a:schemeClr val="tx1"/>
                    </a:solidFill>
                    <a:latin typeface="Arial" charset="0"/>
                  </a:defRPr>
                </a:lvl2pPr>
                <a:lvl3pPr marL="1143000" indent="-228600" eaLnBrk="0" hangingPunct="0">
                  <a:defRPr sz="1500">
                    <a:solidFill>
                      <a:schemeClr val="tx1"/>
                    </a:solidFill>
                    <a:latin typeface="Arial" charset="0"/>
                  </a:defRPr>
                </a:lvl3pPr>
                <a:lvl4pPr marL="1600200" indent="-228600" eaLnBrk="0" hangingPunct="0">
                  <a:defRPr sz="1500">
                    <a:solidFill>
                      <a:schemeClr val="tx1"/>
                    </a:solidFill>
                    <a:latin typeface="Arial" charset="0"/>
                  </a:defRPr>
                </a:lvl4pPr>
                <a:lvl5pPr marL="2057400" indent="-228600" eaLnBrk="0" hangingPunct="0">
                  <a:defRPr sz="1500">
                    <a:solidFill>
                      <a:schemeClr val="tx1"/>
                    </a:solidFill>
                    <a:latin typeface="Arial" charset="0"/>
                  </a:defRPr>
                </a:lvl5pPr>
                <a:lvl6pPr marL="2514600" indent="-228600" eaLnBrk="0" fontAlgn="base" hangingPunct="0">
                  <a:spcBef>
                    <a:spcPct val="0"/>
                  </a:spcBef>
                  <a:spcAft>
                    <a:spcPct val="0"/>
                  </a:spcAft>
                  <a:defRPr sz="1500">
                    <a:solidFill>
                      <a:schemeClr val="tx1"/>
                    </a:solidFill>
                    <a:latin typeface="Arial" charset="0"/>
                  </a:defRPr>
                </a:lvl6pPr>
                <a:lvl7pPr marL="2971800" indent="-228600" eaLnBrk="0" fontAlgn="base" hangingPunct="0">
                  <a:spcBef>
                    <a:spcPct val="0"/>
                  </a:spcBef>
                  <a:spcAft>
                    <a:spcPct val="0"/>
                  </a:spcAft>
                  <a:defRPr sz="1500">
                    <a:solidFill>
                      <a:schemeClr val="tx1"/>
                    </a:solidFill>
                    <a:latin typeface="Arial" charset="0"/>
                  </a:defRPr>
                </a:lvl7pPr>
                <a:lvl8pPr marL="3429000" indent="-228600" eaLnBrk="0" fontAlgn="base" hangingPunct="0">
                  <a:spcBef>
                    <a:spcPct val="0"/>
                  </a:spcBef>
                  <a:spcAft>
                    <a:spcPct val="0"/>
                  </a:spcAft>
                  <a:defRPr sz="1500">
                    <a:solidFill>
                      <a:schemeClr val="tx1"/>
                    </a:solidFill>
                    <a:latin typeface="Arial" charset="0"/>
                  </a:defRPr>
                </a:lvl8pPr>
                <a:lvl9pPr marL="3886200" indent="-228600" eaLnBrk="0" fontAlgn="base" hangingPunct="0">
                  <a:spcBef>
                    <a:spcPct val="0"/>
                  </a:spcBef>
                  <a:spcAft>
                    <a:spcPct val="0"/>
                  </a:spcAft>
                  <a:defRPr sz="1500">
                    <a:solidFill>
                      <a:schemeClr val="tx1"/>
                    </a:solidFill>
                    <a:latin typeface="Arial" charset="0"/>
                  </a:defRPr>
                </a:lvl9pPr>
              </a:lstStyle>
              <a:p>
                <a:pPr eaLnBrk="1" hangingPunct="1"/>
                <a:r>
                  <a:rPr lang="fi-FI" sz="1200" b="1" dirty="0">
                    <a:solidFill>
                      <a:srgbClr val="00AFDB"/>
                    </a:solidFill>
                    <a:ea typeface="MS PGothic" pitchFamily="34" charset="-128"/>
                  </a:rPr>
                  <a:t>- </a:t>
                </a:r>
                <a:r>
                  <a:rPr lang="fi-FI" sz="1200" b="1" dirty="0" smtClean="0">
                    <a:solidFill>
                      <a:srgbClr val="00AFDB"/>
                    </a:solidFill>
                    <a:ea typeface="MS PGothic" pitchFamily="34" charset="-128"/>
                  </a:rPr>
                  <a:t>MS/MS</a:t>
                </a:r>
                <a:r>
                  <a:rPr lang="fi-FI" sz="1200" b="1" baseline="30000" dirty="0" smtClean="0">
                    <a:solidFill>
                      <a:srgbClr val="00AFDB"/>
                    </a:solidFill>
                    <a:ea typeface="MS PGothic" pitchFamily="34" charset="-128"/>
                  </a:rPr>
                  <a:t>ALL</a:t>
                </a:r>
                <a:endParaRPr lang="fi-FI" sz="1200" b="1" baseline="30000" dirty="0">
                  <a:solidFill>
                    <a:srgbClr val="00AFDB"/>
                  </a:solidFill>
                  <a:ea typeface="MS PGothic" pitchFamily="34" charset="-128"/>
                </a:endParaRPr>
              </a:p>
            </p:txBody>
          </p:sp>
        </p:grpSp>
      </p:grpSp>
      <p:sp>
        <p:nvSpPr>
          <p:cNvPr id="15" name="TextBox 14"/>
          <p:cNvSpPr txBox="1"/>
          <p:nvPr/>
        </p:nvSpPr>
        <p:spPr>
          <a:xfrm>
            <a:off x="2083410" y="2178616"/>
            <a:ext cx="2032929" cy="507831"/>
          </a:xfrm>
          <a:prstGeom prst="rect">
            <a:avLst/>
          </a:prstGeom>
          <a:noFill/>
        </p:spPr>
        <p:txBody>
          <a:bodyPr wrap="none" rtlCol="0">
            <a:spAutoFit/>
          </a:bodyPr>
          <a:lstStyle/>
          <a:p>
            <a:r>
              <a:rPr lang="en-CA" sz="900" b="1" dirty="0">
                <a:solidFill>
                  <a:srgbClr val="000000"/>
                </a:solidFill>
                <a:ea typeface="MS PGothic" pitchFamily="34" charset="-128"/>
              </a:rPr>
              <a:t>measured mass: [C</a:t>
            </a:r>
            <a:r>
              <a:rPr lang="en-CA" sz="900" b="1" baseline="-25000" dirty="0">
                <a:solidFill>
                  <a:srgbClr val="000000"/>
                </a:solidFill>
                <a:ea typeface="MS PGothic" pitchFamily="34" charset="-128"/>
              </a:rPr>
              <a:t>45</a:t>
            </a:r>
            <a:r>
              <a:rPr lang="en-CA" sz="900" b="1" dirty="0">
                <a:solidFill>
                  <a:srgbClr val="000000"/>
                </a:solidFill>
                <a:ea typeface="MS PGothic" pitchFamily="34" charset="-128"/>
              </a:rPr>
              <a:t>H</a:t>
            </a:r>
            <a:r>
              <a:rPr lang="en-CA" sz="900" b="1" baseline="-25000" dirty="0">
                <a:solidFill>
                  <a:srgbClr val="000000"/>
                </a:solidFill>
                <a:ea typeface="MS PGothic" pitchFamily="34" charset="-128"/>
              </a:rPr>
              <a:t>80</a:t>
            </a:r>
            <a:r>
              <a:rPr lang="en-CA" sz="900" b="1" dirty="0">
                <a:solidFill>
                  <a:srgbClr val="000000"/>
                </a:solidFill>
                <a:ea typeface="MS PGothic" pitchFamily="34" charset="-128"/>
              </a:rPr>
              <a:t>NO</a:t>
            </a:r>
            <a:r>
              <a:rPr lang="en-CA" sz="900" b="1" baseline="-25000" dirty="0">
                <a:solidFill>
                  <a:srgbClr val="000000"/>
                </a:solidFill>
                <a:ea typeface="MS PGothic" pitchFamily="34" charset="-128"/>
              </a:rPr>
              <a:t>8</a:t>
            </a:r>
            <a:r>
              <a:rPr lang="en-CA" sz="900" b="1" dirty="0">
                <a:solidFill>
                  <a:srgbClr val="000000"/>
                </a:solidFill>
                <a:ea typeface="MS PGothic" pitchFamily="34" charset="-128"/>
              </a:rPr>
              <a:t>P+H]</a:t>
            </a:r>
            <a:r>
              <a:rPr lang="en-CA" sz="900" b="1" baseline="30000" dirty="0">
                <a:solidFill>
                  <a:srgbClr val="000000"/>
                </a:solidFill>
                <a:ea typeface="MS PGothic" pitchFamily="34" charset="-128"/>
              </a:rPr>
              <a:t>+</a:t>
            </a:r>
          </a:p>
          <a:p>
            <a:r>
              <a:rPr lang="en-CA" sz="900" b="1" dirty="0">
                <a:solidFill>
                  <a:srgbClr val="000000"/>
                </a:solidFill>
                <a:ea typeface="MS PGothic" pitchFamily="34" charset="-128"/>
              </a:rPr>
              <a:t>theoretical mass: 794.5694</a:t>
            </a:r>
            <a:endParaRPr lang="en-CA" sz="900" b="1" baseline="30000" dirty="0">
              <a:solidFill>
                <a:srgbClr val="000000"/>
              </a:solidFill>
              <a:ea typeface="MS PGothic" pitchFamily="34" charset="-128"/>
            </a:endParaRPr>
          </a:p>
          <a:p>
            <a:r>
              <a:rPr lang="en-CA" sz="900" b="1" dirty="0">
                <a:solidFill>
                  <a:srgbClr val="000000"/>
                </a:solidFill>
                <a:ea typeface="MS PGothic" pitchFamily="34" charset="-128"/>
              </a:rPr>
              <a:t>mass error: 0.5 ppm</a:t>
            </a:r>
          </a:p>
        </p:txBody>
      </p:sp>
      <p:sp>
        <p:nvSpPr>
          <p:cNvPr id="18" name="TextBox 17"/>
          <p:cNvSpPr txBox="1"/>
          <p:nvPr/>
        </p:nvSpPr>
        <p:spPr>
          <a:xfrm>
            <a:off x="2449828" y="2986317"/>
            <a:ext cx="2032929" cy="507831"/>
          </a:xfrm>
          <a:prstGeom prst="rect">
            <a:avLst/>
          </a:prstGeom>
          <a:noFill/>
        </p:spPr>
        <p:txBody>
          <a:bodyPr wrap="none" rtlCol="0">
            <a:spAutoFit/>
          </a:bodyPr>
          <a:lstStyle/>
          <a:p>
            <a:r>
              <a:rPr lang="en-CA" sz="900" b="1" dirty="0">
                <a:solidFill>
                  <a:srgbClr val="000000"/>
                </a:solidFill>
                <a:ea typeface="MS PGothic" pitchFamily="34" charset="-128"/>
              </a:rPr>
              <a:t>measured mass: [C</a:t>
            </a:r>
            <a:r>
              <a:rPr lang="en-CA" sz="900" b="1" baseline="-25000" dirty="0">
                <a:solidFill>
                  <a:srgbClr val="000000"/>
                </a:solidFill>
                <a:ea typeface="MS PGothic" pitchFamily="34" charset="-128"/>
              </a:rPr>
              <a:t>46</a:t>
            </a:r>
            <a:r>
              <a:rPr lang="en-CA" sz="900" b="1" dirty="0">
                <a:solidFill>
                  <a:srgbClr val="000000"/>
                </a:solidFill>
                <a:ea typeface="MS PGothic" pitchFamily="34" charset="-128"/>
              </a:rPr>
              <a:t>H</a:t>
            </a:r>
            <a:r>
              <a:rPr lang="en-CA" sz="900" b="1" baseline="-25000" dirty="0">
                <a:solidFill>
                  <a:srgbClr val="000000"/>
                </a:solidFill>
                <a:ea typeface="MS PGothic" pitchFamily="34" charset="-128"/>
              </a:rPr>
              <a:t>84</a:t>
            </a:r>
            <a:r>
              <a:rPr lang="en-CA" sz="900" b="1" dirty="0">
                <a:solidFill>
                  <a:srgbClr val="000000"/>
                </a:solidFill>
                <a:ea typeface="MS PGothic" pitchFamily="34" charset="-128"/>
              </a:rPr>
              <a:t>NO</a:t>
            </a:r>
            <a:r>
              <a:rPr lang="en-CA" sz="900" b="1" baseline="-25000" dirty="0">
                <a:solidFill>
                  <a:srgbClr val="000000"/>
                </a:solidFill>
                <a:ea typeface="MS PGothic" pitchFamily="34" charset="-128"/>
              </a:rPr>
              <a:t>7</a:t>
            </a:r>
            <a:r>
              <a:rPr lang="en-CA" sz="900" b="1" dirty="0">
                <a:solidFill>
                  <a:srgbClr val="000000"/>
                </a:solidFill>
                <a:ea typeface="MS PGothic" pitchFamily="34" charset="-128"/>
              </a:rPr>
              <a:t>P+H]</a:t>
            </a:r>
            <a:r>
              <a:rPr lang="en-CA" sz="900" b="1" baseline="30000" dirty="0">
                <a:solidFill>
                  <a:srgbClr val="000000"/>
                </a:solidFill>
                <a:ea typeface="MS PGothic" pitchFamily="34" charset="-128"/>
              </a:rPr>
              <a:t>+</a:t>
            </a:r>
          </a:p>
          <a:p>
            <a:r>
              <a:rPr lang="en-CA" sz="900" b="1" dirty="0">
                <a:solidFill>
                  <a:srgbClr val="000000"/>
                </a:solidFill>
                <a:ea typeface="MS PGothic" pitchFamily="34" charset="-128"/>
              </a:rPr>
              <a:t>theoretical mass: 794.6058</a:t>
            </a:r>
            <a:endParaRPr lang="en-CA" sz="900" b="1" baseline="30000" dirty="0">
              <a:solidFill>
                <a:srgbClr val="000000"/>
              </a:solidFill>
              <a:ea typeface="MS PGothic" pitchFamily="34" charset="-128"/>
            </a:endParaRPr>
          </a:p>
          <a:p>
            <a:r>
              <a:rPr lang="en-CA" sz="900" b="1" dirty="0">
                <a:solidFill>
                  <a:srgbClr val="000000"/>
                </a:solidFill>
                <a:ea typeface="MS PGothic" pitchFamily="34" charset="-128"/>
              </a:rPr>
              <a:t>mass error: 0.6 ppm</a:t>
            </a:r>
          </a:p>
        </p:txBody>
      </p:sp>
      <p:cxnSp>
        <p:nvCxnSpPr>
          <p:cNvPr id="17" name="Straight Arrow Connector 16"/>
          <p:cNvCxnSpPr/>
          <p:nvPr/>
        </p:nvCxnSpPr>
        <p:spPr bwMode="auto">
          <a:xfrm flipH="1">
            <a:off x="1738748" y="2299855"/>
            <a:ext cx="407720" cy="268956"/>
          </a:xfrm>
          <a:prstGeom prst="straightConnector1">
            <a:avLst/>
          </a:prstGeom>
          <a:solidFill>
            <a:schemeClr val="hlink"/>
          </a:solidFill>
          <a:ln w="12700" cap="flat" cmpd="sng" algn="ctr">
            <a:solidFill>
              <a:srgbClr val="000000"/>
            </a:solidFill>
            <a:prstDash val="solid"/>
            <a:round/>
            <a:headEnd type="none" w="med" len="med"/>
            <a:tailEnd type="triangle"/>
          </a:ln>
          <a:effectLst/>
        </p:spPr>
      </p:cxnSp>
      <p:cxnSp>
        <p:nvCxnSpPr>
          <p:cNvPr id="23" name="Straight Arrow Connector 22"/>
          <p:cNvCxnSpPr/>
          <p:nvPr/>
        </p:nvCxnSpPr>
        <p:spPr bwMode="auto">
          <a:xfrm flipH="1">
            <a:off x="2131626" y="3135715"/>
            <a:ext cx="369119" cy="369948"/>
          </a:xfrm>
          <a:prstGeom prst="straightConnector1">
            <a:avLst/>
          </a:prstGeom>
          <a:solidFill>
            <a:schemeClr val="hlink"/>
          </a:solidFill>
          <a:ln w="127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3310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p:cNvPicPr>
          <p:nvPr/>
        </p:nvPicPr>
        <p:blipFill>
          <a:blip r:embed="rId3">
            <a:extLst>
              <a:ext uri="{28A0092B-C50C-407E-A947-70E740481C1C}">
                <a14:useLocalDpi xmlns:a14="http://schemas.microsoft.com/office/drawing/2010/main" val="0"/>
              </a:ext>
            </a:extLst>
          </a:blip>
          <a:srcRect l="16051" t="6850" r="12608" b="45529"/>
          <a:stretch>
            <a:fillRect/>
          </a:stretch>
        </p:blipFill>
        <p:spPr bwMode="auto">
          <a:xfrm>
            <a:off x="393538" y="2894530"/>
            <a:ext cx="8202083" cy="386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419100" y="656111"/>
            <a:ext cx="4772024" cy="1155756"/>
          </a:xfrm>
        </p:spPr>
        <p:txBody>
          <a:bodyPr/>
          <a:lstStyle/>
          <a:p>
            <a:r>
              <a:rPr lang="en-US" dirty="0" smtClean="0"/>
              <a:t>Definitive Lipid Molecular Species Identification</a:t>
            </a:r>
            <a:endParaRPr lang="en-US" dirty="0"/>
          </a:p>
        </p:txBody>
      </p:sp>
      <p:sp>
        <p:nvSpPr>
          <p:cNvPr id="8" name="Content Placeholder 7"/>
          <p:cNvSpPr>
            <a:spLocks noGrp="1"/>
          </p:cNvSpPr>
          <p:nvPr>
            <p:ph idx="1"/>
          </p:nvPr>
        </p:nvSpPr>
        <p:spPr>
          <a:xfrm>
            <a:off x="419100" y="1863735"/>
            <a:ext cx="4772024" cy="4838161"/>
          </a:xfrm>
        </p:spPr>
        <p:txBody>
          <a:bodyPr/>
          <a:lstStyle/>
          <a:p>
            <a:r>
              <a:rPr lang="en-US" sz="1600" dirty="0" smtClean="0"/>
              <a:t>Only MS/MS </a:t>
            </a:r>
            <a:r>
              <a:rPr lang="en-US" sz="1600" dirty="0" err="1" smtClean="0"/>
              <a:t>pos</a:t>
            </a:r>
            <a:r>
              <a:rPr lang="en-US" sz="1600" dirty="0" smtClean="0"/>
              <a:t> and </a:t>
            </a:r>
            <a:r>
              <a:rPr lang="en-US" sz="1600" dirty="0" err="1" smtClean="0"/>
              <a:t>neg</a:t>
            </a:r>
            <a:r>
              <a:rPr lang="en-US" sz="1600" dirty="0" smtClean="0"/>
              <a:t> spectra combined provide the distinguishing fragments to identify PC 37:5, PC O-38:5, &amp; PE 40:5</a:t>
            </a:r>
            <a:endParaRPr lang="en-US" sz="1600"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98" t="5301" r="1649" b="8182"/>
          <a:stretch/>
        </p:blipFill>
        <p:spPr bwMode="auto">
          <a:xfrm>
            <a:off x="5191124" y="143934"/>
            <a:ext cx="3952875" cy="27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004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102"/>
          <a:stretch/>
        </p:blipFill>
        <p:spPr bwMode="auto">
          <a:xfrm>
            <a:off x="447673" y="1759164"/>
            <a:ext cx="5834594" cy="467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6924" y="4059016"/>
            <a:ext cx="1988459" cy="476038"/>
          </a:xfrm>
          <a:prstGeom prst="rect">
            <a:avLst/>
          </a:prstGeom>
          <a:noFill/>
        </p:spPr>
        <p:txBody>
          <a:bodyPr wrap="square" rtlCol="0">
            <a:spAutoFit/>
          </a:bodyPr>
          <a:lstStyle/>
          <a:p>
            <a:r>
              <a:rPr lang="en-CA" sz="1200" dirty="0">
                <a:solidFill>
                  <a:srgbClr val="606062"/>
                </a:solidFill>
                <a:ea typeface="MS PGothic" pitchFamily="34" charset="-128"/>
              </a:rPr>
              <a:t>Precursor Ion scanning on QTRAP</a:t>
            </a:r>
            <a:r>
              <a:rPr lang="en-CA" sz="1200" baseline="30000" dirty="0">
                <a:solidFill>
                  <a:srgbClr val="606062"/>
                </a:solidFill>
                <a:ea typeface="MS PGothic" pitchFamily="34" charset="-128"/>
              </a:rPr>
              <a:t>®</a:t>
            </a:r>
            <a:r>
              <a:rPr lang="en-CA" sz="1200" dirty="0">
                <a:solidFill>
                  <a:srgbClr val="606062"/>
                </a:solidFill>
                <a:ea typeface="MS PGothic" pitchFamily="34" charset="-128"/>
              </a:rPr>
              <a:t> 5500 System</a:t>
            </a:r>
          </a:p>
        </p:txBody>
      </p:sp>
      <p:sp>
        <p:nvSpPr>
          <p:cNvPr id="5" name="TextBox 4"/>
          <p:cNvSpPr txBox="1"/>
          <p:nvPr/>
        </p:nvSpPr>
        <p:spPr>
          <a:xfrm>
            <a:off x="6042325" y="4585856"/>
            <a:ext cx="2957742" cy="276999"/>
          </a:xfrm>
          <a:prstGeom prst="rect">
            <a:avLst/>
          </a:prstGeom>
          <a:solidFill>
            <a:schemeClr val="bg1"/>
          </a:solidFill>
        </p:spPr>
        <p:txBody>
          <a:bodyPr wrap="square" rtlCol="0">
            <a:spAutoFit/>
          </a:bodyPr>
          <a:lstStyle/>
          <a:p>
            <a:r>
              <a:rPr lang="en-CA" sz="1200" dirty="0">
                <a:solidFill>
                  <a:srgbClr val="606062"/>
                </a:solidFill>
                <a:ea typeface="MS PGothic" pitchFamily="34" charset="-128"/>
              </a:rPr>
              <a:t>LC-MRM on 4000 QTRAP</a:t>
            </a:r>
            <a:r>
              <a:rPr lang="en-CA" sz="1200" baseline="30000" dirty="0">
                <a:solidFill>
                  <a:srgbClr val="606062"/>
                </a:solidFill>
                <a:ea typeface="MS PGothic" pitchFamily="34" charset="-128"/>
              </a:rPr>
              <a:t>®</a:t>
            </a:r>
            <a:r>
              <a:rPr lang="en-CA" sz="1200" dirty="0">
                <a:solidFill>
                  <a:srgbClr val="606062"/>
                </a:solidFill>
                <a:ea typeface="MS PGothic" pitchFamily="34" charset="-128"/>
              </a:rPr>
              <a:t> System</a:t>
            </a:r>
          </a:p>
        </p:txBody>
      </p:sp>
      <p:sp>
        <p:nvSpPr>
          <p:cNvPr id="6" name="TextBox 5"/>
          <p:cNvSpPr txBox="1"/>
          <p:nvPr/>
        </p:nvSpPr>
        <p:spPr>
          <a:xfrm>
            <a:off x="5999990" y="3742240"/>
            <a:ext cx="3144010" cy="307777"/>
          </a:xfrm>
          <a:prstGeom prst="rect">
            <a:avLst/>
          </a:prstGeom>
          <a:noFill/>
        </p:spPr>
        <p:txBody>
          <a:bodyPr wrap="square" rtlCol="0">
            <a:spAutoFit/>
          </a:bodyPr>
          <a:lstStyle/>
          <a:p>
            <a:r>
              <a:rPr lang="en-CA" sz="1400" b="1" dirty="0">
                <a:solidFill>
                  <a:srgbClr val="000000"/>
                </a:solidFill>
                <a:ea typeface="MS PGothic" pitchFamily="34" charset="-128"/>
              </a:rPr>
              <a:t>MS/MS</a:t>
            </a:r>
            <a:r>
              <a:rPr lang="en-CA" sz="1400" b="1" baseline="30000" dirty="0">
                <a:solidFill>
                  <a:srgbClr val="000000"/>
                </a:solidFill>
                <a:ea typeface="MS PGothic" pitchFamily="34" charset="-128"/>
              </a:rPr>
              <a:t>ALL</a:t>
            </a:r>
            <a:r>
              <a:rPr lang="en-CA" sz="1400" b="1" dirty="0">
                <a:solidFill>
                  <a:srgbClr val="000000"/>
                </a:solidFill>
                <a:ea typeface="MS PGothic" pitchFamily="34" charset="-128"/>
              </a:rPr>
              <a:t> on </a:t>
            </a:r>
            <a:r>
              <a:rPr lang="en-CA" sz="1400" b="1" dirty="0" err="1">
                <a:solidFill>
                  <a:srgbClr val="000000"/>
                </a:solidFill>
                <a:ea typeface="MS PGothic" pitchFamily="34" charset="-128"/>
              </a:rPr>
              <a:t>TripleTOF</a:t>
            </a:r>
            <a:r>
              <a:rPr lang="en-CA" sz="1400" b="1" baseline="30000" dirty="0">
                <a:solidFill>
                  <a:srgbClr val="000000"/>
                </a:solidFill>
                <a:ea typeface="MS PGothic" pitchFamily="34" charset="-128"/>
              </a:rPr>
              <a:t>®</a:t>
            </a:r>
            <a:r>
              <a:rPr lang="en-CA" sz="1400" b="1" dirty="0">
                <a:solidFill>
                  <a:srgbClr val="000000"/>
                </a:solidFill>
                <a:ea typeface="MS PGothic" pitchFamily="34" charset="-128"/>
              </a:rPr>
              <a:t> System</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823" t="19058" r="21842" b="59026"/>
          <a:stretch/>
        </p:blipFill>
        <p:spPr bwMode="auto">
          <a:xfrm>
            <a:off x="5501913" y="3666996"/>
            <a:ext cx="667418" cy="13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16200000">
            <a:off x="-524972" y="3827993"/>
            <a:ext cx="2678330" cy="646331"/>
          </a:xfrm>
          <a:prstGeom prst="rect">
            <a:avLst/>
          </a:prstGeom>
          <a:noFill/>
        </p:spPr>
        <p:txBody>
          <a:bodyPr wrap="square" rtlCol="0">
            <a:spAutoFit/>
          </a:bodyPr>
          <a:lstStyle/>
          <a:p>
            <a:pPr algn="ctr"/>
            <a:r>
              <a:rPr lang="en-CA" dirty="0">
                <a:solidFill>
                  <a:srgbClr val="000000"/>
                </a:solidFill>
                <a:ea typeface="MS PGothic" pitchFamily="34" charset="-128"/>
              </a:rPr>
              <a:t>Peak intensity ratio of </a:t>
            </a:r>
            <a:r>
              <a:rPr lang="en-CA" i="1" dirty="0">
                <a:solidFill>
                  <a:srgbClr val="000000"/>
                </a:solidFill>
                <a:ea typeface="MS PGothic" pitchFamily="34" charset="-128"/>
              </a:rPr>
              <a:t>m/z</a:t>
            </a:r>
            <a:r>
              <a:rPr lang="en-CA" dirty="0">
                <a:solidFill>
                  <a:srgbClr val="000000"/>
                </a:solidFill>
                <a:ea typeface="MS PGothic" pitchFamily="34" charset="-128"/>
              </a:rPr>
              <a:t> 250.25 / </a:t>
            </a:r>
            <a:r>
              <a:rPr lang="en-CA" i="1" dirty="0">
                <a:solidFill>
                  <a:srgbClr val="000000"/>
                </a:solidFill>
                <a:ea typeface="MS PGothic" pitchFamily="34" charset="-128"/>
              </a:rPr>
              <a:t>m/z</a:t>
            </a:r>
            <a:r>
              <a:rPr lang="en-CA" dirty="0">
                <a:solidFill>
                  <a:srgbClr val="000000"/>
                </a:solidFill>
                <a:ea typeface="MS PGothic" pitchFamily="34" charset="-128"/>
              </a:rPr>
              <a:t> 264.27</a:t>
            </a:r>
          </a:p>
        </p:txBody>
      </p:sp>
      <p:sp>
        <p:nvSpPr>
          <p:cNvPr id="10" name="TextBox 9"/>
          <p:cNvSpPr txBox="1"/>
          <p:nvPr/>
        </p:nvSpPr>
        <p:spPr>
          <a:xfrm>
            <a:off x="2723399" y="6003926"/>
            <a:ext cx="2678330" cy="369332"/>
          </a:xfrm>
          <a:prstGeom prst="rect">
            <a:avLst/>
          </a:prstGeom>
          <a:noFill/>
        </p:spPr>
        <p:txBody>
          <a:bodyPr wrap="square" rtlCol="0">
            <a:spAutoFit/>
          </a:bodyPr>
          <a:lstStyle/>
          <a:p>
            <a:pPr algn="ctr"/>
            <a:r>
              <a:rPr lang="en-CA" dirty="0">
                <a:solidFill>
                  <a:srgbClr val="000000"/>
                </a:solidFill>
                <a:ea typeface="MS PGothic" pitchFamily="34" charset="-128"/>
              </a:rPr>
              <a:t>Concentration, µM</a:t>
            </a:r>
          </a:p>
        </p:txBody>
      </p:sp>
      <p:sp>
        <p:nvSpPr>
          <p:cNvPr id="8" name="TextBox 7"/>
          <p:cNvSpPr txBox="1"/>
          <p:nvPr/>
        </p:nvSpPr>
        <p:spPr>
          <a:xfrm>
            <a:off x="2455333" y="3666996"/>
            <a:ext cx="1319592" cy="369332"/>
          </a:xfrm>
          <a:prstGeom prst="rect">
            <a:avLst/>
          </a:prstGeom>
          <a:noFill/>
        </p:spPr>
        <p:txBody>
          <a:bodyPr wrap="none" rtlCol="0">
            <a:spAutoFit/>
          </a:bodyPr>
          <a:lstStyle/>
          <a:p>
            <a:r>
              <a:rPr lang="en-CA" dirty="0">
                <a:solidFill>
                  <a:srgbClr val="606062"/>
                </a:solidFill>
                <a:ea typeface="MS PGothic" pitchFamily="34" charset="-128"/>
              </a:rPr>
              <a:t>R</a:t>
            </a:r>
            <a:r>
              <a:rPr lang="en-CA" baseline="30000" dirty="0">
                <a:solidFill>
                  <a:srgbClr val="606062"/>
                </a:solidFill>
                <a:ea typeface="MS PGothic" pitchFamily="34" charset="-128"/>
              </a:rPr>
              <a:t>2</a:t>
            </a:r>
            <a:r>
              <a:rPr lang="en-CA" dirty="0">
                <a:solidFill>
                  <a:srgbClr val="606062"/>
                </a:solidFill>
                <a:ea typeface="MS PGothic" pitchFamily="34" charset="-128"/>
              </a:rPr>
              <a:t> &gt; 0.994</a:t>
            </a:r>
          </a:p>
        </p:txBody>
      </p:sp>
      <p:sp>
        <p:nvSpPr>
          <p:cNvPr id="4" name="Title 3"/>
          <p:cNvSpPr>
            <a:spLocks noGrp="1"/>
          </p:cNvSpPr>
          <p:nvPr>
            <p:ph type="title"/>
          </p:nvPr>
        </p:nvSpPr>
        <p:spPr>
          <a:xfrm>
            <a:off x="447673" y="818832"/>
            <a:ext cx="8229600" cy="881063"/>
          </a:xfrm>
        </p:spPr>
        <p:txBody>
          <a:bodyPr/>
          <a:lstStyle/>
          <a:p>
            <a:r>
              <a:rPr lang="en-US" dirty="0"/>
              <a:t>Lipid Relative Quantification </a:t>
            </a:r>
            <a:r>
              <a:rPr lang="en-US" dirty="0" smtClean="0"/>
              <a:t>of CER d17:0/17:0 Corrected by CER d17:1/18:0 </a:t>
            </a:r>
            <a:r>
              <a:rPr lang="en-US" dirty="0"/>
              <a:t>IS </a:t>
            </a:r>
            <a:br>
              <a:rPr lang="en-US" dirty="0"/>
            </a:br>
            <a:r>
              <a:rPr lang="en-US" sz="2000" dirty="0">
                <a:solidFill>
                  <a:schemeClr val="accent2"/>
                </a:solidFill>
              </a:rPr>
              <a:t>Quantitative Performance of a </a:t>
            </a:r>
            <a:r>
              <a:rPr lang="en-US" sz="2000" dirty="0" err="1">
                <a:solidFill>
                  <a:schemeClr val="accent2"/>
                </a:solidFill>
              </a:rPr>
              <a:t>QqQ</a:t>
            </a:r>
            <a:r>
              <a:rPr lang="en-US" sz="2000" dirty="0">
                <a:solidFill>
                  <a:schemeClr val="accent2"/>
                </a:solidFill>
              </a:rPr>
              <a:t> </a:t>
            </a:r>
            <a:r>
              <a:rPr lang="en-US" sz="2000" dirty="0" smtClean="0">
                <a:solidFill>
                  <a:schemeClr val="accent2"/>
                </a:solidFill>
              </a:rPr>
              <a:t>Instrument</a:t>
            </a:r>
            <a:endParaRPr lang="en-US" sz="2000" dirty="0">
              <a:solidFill>
                <a:schemeClr val="accent2"/>
              </a:solidFill>
            </a:endParaRPr>
          </a:p>
        </p:txBody>
      </p:sp>
      <p:sp>
        <p:nvSpPr>
          <p:cNvPr id="2" name="TextBox 1"/>
          <p:cNvSpPr txBox="1"/>
          <p:nvPr/>
        </p:nvSpPr>
        <p:spPr>
          <a:xfrm>
            <a:off x="2723399" y="6506401"/>
            <a:ext cx="6412135" cy="338554"/>
          </a:xfrm>
          <a:prstGeom prst="rect">
            <a:avLst/>
          </a:prstGeom>
          <a:solidFill>
            <a:schemeClr val="bg1"/>
          </a:solidFill>
        </p:spPr>
        <p:txBody>
          <a:bodyPr wrap="square" rtlCol="0">
            <a:spAutoFit/>
          </a:bodyPr>
          <a:lstStyle/>
          <a:p>
            <a:r>
              <a:rPr lang="en-CA" sz="800" b="1" i="1" dirty="0">
                <a:solidFill>
                  <a:srgbClr val="0084A9"/>
                </a:solidFill>
                <a:ea typeface="MS PGothic" pitchFamily="34" charset="-128"/>
              </a:rPr>
              <a:t>Shotgun </a:t>
            </a:r>
            <a:r>
              <a:rPr lang="en-CA" sz="800" b="1" i="1" dirty="0" err="1">
                <a:solidFill>
                  <a:srgbClr val="0084A9"/>
                </a:solidFill>
                <a:ea typeface="MS PGothic" pitchFamily="34" charset="-128"/>
              </a:rPr>
              <a:t>Lipidomics</a:t>
            </a:r>
            <a:r>
              <a:rPr lang="en-CA" sz="800" b="1" i="1" dirty="0">
                <a:solidFill>
                  <a:srgbClr val="0084A9"/>
                </a:solidFill>
                <a:ea typeface="MS PGothic" pitchFamily="34" charset="-128"/>
              </a:rPr>
              <a:t> by Sequential Precursor Ion Fragmentation on a Hybrid Quadrupole Time-of-Flight Mass Spectrometer </a:t>
            </a:r>
          </a:p>
          <a:p>
            <a:r>
              <a:rPr lang="en-CA" sz="800" dirty="0">
                <a:solidFill>
                  <a:srgbClr val="606062"/>
                </a:solidFill>
                <a:ea typeface="MS PGothic" pitchFamily="34" charset="-128"/>
              </a:rPr>
              <a:t>Simons B, Kauhanen D, </a:t>
            </a:r>
            <a:r>
              <a:rPr lang="en-CA" sz="800" dirty="0" err="1">
                <a:solidFill>
                  <a:srgbClr val="606062"/>
                </a:solidFill>
                <a:ea typeface="MS PGothic" pitchFamily="34" charset="-128"/>
              </a:rPr>
              <a:t>Sylvänne</a:t>
            </a:r>
            <a:r>
              <a:rPr lang="en-CA" sz="800" dirty="0">
                <a:solidFill>
                  <a:srgbClr val="606062"/>
                </a:solidFill>
                <a:ea typeface="MS PGothic" pitchFamily="34" charset="-128"/>
              </a:rPr>
              <a:t> T, </a:t>
            </a:r>
            <a:r>
              <a:rPr lang="en-CA" sz="800" dirty="0" err="1">
                <a:solidFill>
                  <a:srgbClr val="606062"/>
                </a:solidFill>
                <a:ea typeface="MS PGothic" pitchFamily="34" charset="-128"/>
              </a:rPr>
              <a:t>Tarasov</a:t>
            </a:r>
            <a:r>
              <a:rPr lang="en-CA" sz="800" dirty="0">
                <a:solidFill>
                  <a:srgbClr val="606062"/>
                </a:solidFill>
                <a:ea typeface="MS PGothic" pitchFamily="34" charset="-128"/>
              </a:rPr>
              <a:t> K, Duchoslav E, Ekroos K. </a:t>
            </a:r>
            <a:r>
              <a:rPr lang="en-CA" sz="800" i="1" dirty="0">
                <a:solidFill>
                  <a:srgbClr val="606062"/>
                </a:solidFill>
                <a:ea typeface="MS PGothic" pitchFamily="34" charset="-128"/>
              </a:rPr>
              <a:t>Metabolites</a:t>
            </a:r>
            <a:r>
              <a:rPr lang="en-CA" sz="800" dirty="0">
                <a:solidFill>
                  <a:srgbClr val="606062"/>
                </a:solidFill>
                <a:ea typeface="MS PGothic" pitchFamily="34" charset="-128"/>
              </a:rPr>
              <a:t> </a:t>
            </a:r>
            <a:r>
              <a:rPr lang="en-CA" sz="800" b="1" dirty="0">
                <a:solidFill>
                  <a:srgbClr val="606062"/>
                </a:solidFill>
                <a:ea typeface="MS PGothic" pitchFamily="34" charset="-128"/>
              </a:rPr>
              <a:t>2012</a:t>
            </a:r>
            <a:r>
              <a:rPr lang="en-CA" sz="800" dirty="0">
                <a:solidFill>
                  <a:srgbClr val="606062"/>
                </a:solidFill>
                <a:ea typeface="MS PGothic" pitchFamily="34" charset="-128"/>
              </a:rPr>
              <a:t>, </a:t>
            </a:r>
            <a:r>
              <a:rPr lang="en-CA" sz="800" i="1" dirty="0">
                <a:solidFill>
                  <a:srgbClr val="606062"/>
                </a:solidFill>
                <a:ea typeface="MS PGothic" pitchFamily="34" charset="-128"/>
              </a:rPr>
              <a:t>2</a:t>
            </a:r>
            <a:r>
              <a:rPr lang="en-CA" sz="800" dirty="0">
                <a:solidFill>
                  <a:srgbClr val="606062"/>
                </a:solidFill>
                <a:ea typeface="MS PGothic" pitchFamily="34" charset="-128"/>
              </a:rPr>
              <a:t>, 195-213.</a:t>
            </a:r>
          </a:p>
        </p:txBody>
      </p:sp>
    </p:spTree>
    <p:extLst>
      <p:ext uri="{BB962C8B-B14F-4D97-AF65-F5344CB8AC3E}">
        <p14:creationId xmlns:p14="http://schemas.microsoft.com/office/powerpoint/2010/main" val="3801442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538" y="1486850"/>
            <a:ext cx="9152537" cy="3119004"/>
            <a:chOff x="-8538" y="1486850"/>
            <a:chExt cx="9152537" cy="3119004"/>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b="2847"/>
            <a:stretch/>
          </p:blipFill>
          <p:spPr bwMode="auto">
            <a:xfrm rot="5400000">
              <a:off x="3310466" y="-1227680"/>
              <a:ext cx="2709334" cy="8957733"/>
            </a:xfrm>
            <a:prstGeom prst="rect">
              <a:avLst/>
            </a:prstGeom>
            <a:noFill/>
            <a:ln>
              <a:noFill/>
            </a:ln>
          </p:spPr>
        </p:pic>
        <p:sp>
          <p:nvSpPr>
            <p:cNvPr id="3" name="TextBox 2"/>
            <p:cNvSpPr txBox="1"/>
            <p:nvPr/>
          </p:nvSpPr>
          <p:spPr>
            <a:xfrm>
              <a:off x="182290" y="2948280"/>
              <a:ext cx="177292" cy="276999"/>
            </a:xfrm>
            <a:prstGeom prst="rect">
              <a:avLst/>
            </a:prstGeom>
            <a:solidFill>
              <a:schemeClr val="bg1"/>
            </a:solidFill>
          </p:spPr>
          <p:txBody>
            <a:bodyPr wrap="none" rIns="0" rtlCol="0">
              <a:spAutoFit/>
            </a:bodyPr>
            <a:lstStyle/>
            <a:p>
              <a:pPr algn="r"/>
              <a:r>
                <a:rPr lang="en-CA" sz="1200" dirty="0">
                  <a:solidFill>
                    <a:srgbClr val="000000"/>
                  </a:solidFill>
                  <a:ea typeface="MS PGothic" pitchFamily="34" charset="-128"/>
                </a:rPr>
                <a:t>0</a:t>
              </a:r>
            </a:p>
          </p:txBody>
        </p:sp>
        <p:sp>
          <p:nvSpPr>
            <p:cNvPr id="4" name="TextBox 3"/>
            <p:cNvSpPr txBox="1"/>
            <p:nvPr/>
          </p:nvSpPr>
          <p:spPr>
            <a:xfrm>
              <a:off x="-8538" y="3594782"/>
              <a:ext cx="347210" cy="276999"/>
            </a:xfrm>
            <a:prstGeom prst="rect">
              <a:avLst/>
            </a:prstGeom>
            <a:solidFill>
              <a:schemeClr val="bg1"/>
            </a:solidFill>
          </p:spPr>
          <p:txBody>
            <a:bodyPr wrap="none" rIns="0" rtlCol="0">
              <a:spAutoFit/>
            </a:bodyPr>
            <a:lstStyle/>
            <a:p>
              <a:pPr algn="r"/>
              <a:r>
                <a:rPr lang="en-CA" sz="1200" dirty="0">
                  <a:solidFill>
                    <a:srgbClr val="000000"/>
                  </a:solidFill>
                  <a:ea typeface="MS PGothic" pitchFamily="34" charset="-128"/>
                </a:rPr>
                <a:t>100</a:t>
              </a:r>
            </a:p>
          </p:txBody>
        </p:sp>
        <p:sp>
          <p:nvSpPr>
            <p:cNvPr id="6" name="TextBox 5"/>
            <p:cNvSpPr txBox="1"/>
            <p:nvPr/>
          </p:nvSpPr>
          <p:spPr>
            <a:xfrm>
              <a:off x="12661" y="4246717"/>
              <a:ext cx="347210" cy="276999"/>
            </a:xfrm>
            <a:prstGeom prst="rect">
              <a:avLst/>
            </a:prstGeom>
            <a:solidFill>
              <a:schemeClr val="bg1"/>
            </a:solidFill>
          </p:spPr>
          <p:txBody>
            <a:bodyPr wrap="none" rIns="0" rtlCol="0">
              <a:spAutoFit/>
            </a:bodyPr>
            <a:lstStyle/>
            <a:p>
              <a:pPr algn="r"/>
              <a:r>
                <a:rPr lang="en-CA" sz="1200" dirty="0">
                  <a:solidFill>
                    <a:srgbClr val="000000"/>
                  </a:solidFill>
                  <a:ea typeface="MS PGothic" pitchFamily="34" charset="-128"/>
                </a:rPr>
                <a:t>200</a:t>
              </a:r>
            </a:p>
          </p:txBody>
        </p:sp>
        <p:sp>
          <p:nvSpPr>
            <p:cNvPr id="7" name="TextBox 6"/>
            <p:cNvSpPr txBox="1"/>
            <p:nvPr/>
          </p:nvSpPr>
          <p:spPr>
            <a:xfrm rot="16200000">
              <a:off x="-642538" y="2151295"/>
              <a:ext cx="1590500" cy="261610"/>
            </a:xfrm>
            <a:prstGeom prst="rect">
              <a:avLst/>
            </a:prstGeom>
            <a:noFill/>
          </p:spPr>
          <p:txBody>
            <a:bodyPr wrap="none" rtlCol="0">
              <a:spAutoFit/>
            </a:bodyPr>
            <a:lstStyle/>
            <a:p>
              <a:r>
                <a:rPr lang="en-CA" sz="1100" b="1" dirty="0">
                  <a:solidFill>
                    <a:srgbClr val="000000"/>
                  </a:solidFill>
                  <a:latin typeface="Arial Black" pitchFamily="34" charset="0"/>
                  <a:ea typeface="MS PGothic" pitchFamily="34" charset="-128"/>
                </a:rPr>
                <a:t>concentration, µM</a:t>
              </a:r>
            </a:p>
          </p:txBody>
        </p:sp>
      </p:grpSp>
      <p:sp>
        <p:nvSpPr>
          <p:cNvPr id="8" name="Title 7"/>
          <p:cNvSpPr>
            <a:spLocks noGrp="1"/>
          </p:cNvSpPr>
          <p:nvPr>
            <p:ph type="title"/>
          </p:nvPr>
        </p:nvSpPr>
        <p:spPr/>
        <p:txBody>
          <a:bodyPr/>
          <a:lstStyle/>
          <a:p>
            <a:r>
              <a:rPr lang="en-CA" dirty="0" smtClean="0"/>
              <a:t>TAG Lipid Profiling in Plasma</a:t>
            </a:r>
            <a:endParaRPr lang="en-CA" dirty="0"/>
          </a:p>
        </p:txBody>
      </p:sp>
      <p:pic>
        <p:nvPicPr>
          <p:cNvPr id="10" name="Picture 9"/>
          <p:cNvPicPr/>
          <p:nvPr/>
        </p:nvPicPr>
        <p:blipFill rotWithShape="1">
          <a:blip r:embed="rId4" cstate="print"/>
          <a:srcRect l="4481" t="7003" r="4659" b="7362"/>
          <a:stretch/>
        </p:blipFill>
        <p:spPr bwMode="auto">
          <a:xfrm>
            <a:off x="540656" y="3949538"/>
            <a:ext cx="4292600" cy="2740644"/>
          </a:xfrm>
          <a:prstGeom prst="rect">
            <a:avLst/>
          </a:prstGeom>
          <a:noFill/>
          <a:ln w="9525">
            <a:noFill/>
            <a:miter lim="800000"/>
            <a:headEnd/>
            <a:tailEnd/>
          </a:ln>
        </p:spPr>
      </p:pic>
      <p:sp>
        <p:nvSpPr>
          <p:cNvPr id="11" name="Rectangle 2"/>
          <p:cNvSpPr>
            <a:spLocks noChangeArrowheads="1"/>
          </p:cNvSpPr>
          <p:nvPr/>
        </p:nvSpPr>
        <p:spPr bwMode="auto">
          <a:xfrm>
            <a:off x="553356" y="3689354"/>
            <a:ext cx="2133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a:solidFill>
                  <a:srgbClr val="000000"/>
                </a:solidFill>
                <a:latin typeface="Arial" pitchFamily="34" charset="0"/>
                <a:ea typeface="Calibri" pitchFamily="34" charset="0"/>
                <a:cs typeface="Arial" pitchFamily="34" charset="0"/>
              </a:rPr>
              <a:t>+MS TAG 52:3</a:t>
            </a:r>
            <a:endParaRPr lang="en-US" sz="1200" dirty="0">
              <a:solidFill>
                <a:srgbClr val="606062"/>
              </a:solidFill>
              <a:latin typeface="Arial" pitchFamily="34" charset="0"/>
              <a:ea typeface="MS PGothic" pitchFamily="34" charset="-128"/>
            </a:endParaRPr>
          </a:p>
        </p:txBody>
      </p:sp>
      <p:sp>
        <p:nvSpPr>
          <p:cNvPr id="12" name="TextBox 11"/>
          <p:cNvSpPr txBox="1"/>
          <p:nvPr/>
        </p:nvSpPr>
        <p:spPr>
          <a:xfrm>
            <a:off x="1262431" y="6081264"/>
            <a:ext cx="838200" cy="261610"/>
          </a:xfrm>
          <a:prstGeom prst="rect">
            <a:avLst/>
          </a:prstGeom>
          <a:solidFill>
            <a:schemeClr val="bg1"/>
          </a:solidFill>
        </p:spPr>
        <p:txBody>
          <a:bodyPr wrap="square" rtlCol="0">
            <a:spAutoFit/>
          </a:bodyPr>
          <a:lstStyle/>
          <a:p>
            <a:pPr algn="ctr"/>
            <a:r>
              <a:rPr lang="en-US" sz="1100" dirty="0">
                <a:solidFill>
                  <a:srgbClr val="000000"/>
                </a:solidFill>
                <a:ea typeface="MS PGothic" pitchFamily="34" charset="-128"/>
              </a:rPr>
              <a:t> Group A</a:t>
            </a:r>
          </a:p>
        </p:txBody>
      </p:sp>
      <p:sp>
        <p:nvSpPr>
          <p:cNvPr id="13" name="TextBox 12"/>
          <p:cNvSpPr txBox="1"/>
          <p:nvPr/>
        </p:nvSpPr>
        <p:spPr>
          <a:xfrm>
            <a:off x="2614981" y="6087614"/>
            <a:ext cx="838200" cy="261610"/>
          </a:xfrm>
          <a:prstGeom prst="rect">
            <a:avLst/>
          </a:prstGeom>
          <a:solidFill>
            <a:schemeClr val="bg1"/>
          </a:solidFill>
        </p:spPr>
        <p:txBody>
          <a:bodyPr wrap="square" rtlCol="0">
            <a:spAutoFit/>
          </a:bodyPr>
          <a:lstStyle/>
          <a:p>
            <a:pPr algn="ctr"/>
            <a:r>
              <a:rPr lang="en-US" sz="1100" dirty="0">
                <a:solidFill>
                  <a:srgbClr val="000000"/>
                </a:solidFill>
                <a:ea typeface="MS PGothic" pitchFamily="34" charset="-128"/>
              </a:rPr>
              <a:t>Group B</a:t>
            </a:r>
          </a:p>
        </p:txBody>
      </p:sp>
      <p:sp>
        <p:nvSpPr>
          <p:cNvPr id="14" name="Oval 13"/>
          <p:cNvSpPr/>
          <p:nvPr/>
        </p:nvSpPr>
        <p:spPr bwMode="auto">
          <a:xfrm>
            <a:off x="7349067" y="1794933"/>
            <a:ext cx="762000" cy="48716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30000"/>
              </a:spcBef>
            </a:pPr>
            <a:endParaRPr lang="en-CA">
              <a:solidFill>
                <a:srgbClr val="606062"/>
              </a:solidFill>
              <a:ea typeface="MS PGothic" pitchFamily="34" charset="-128"/>
            </a:endParaRPr>
          </a:p>
        </p:txBody>
      </p:sp>
      <p:pic>
        <p:nvPicPr>
          <p:cNvPr id="15" name="Picture 14"/>
          <p:cNvPicPr/>
          <p:nvPr/>
        </p:nvPicPr>
        <p:blipFill rotWithShape="1">
          <a:blip r:embed="rId5" cstate="print"/>
          <a:srcRect l="4678" t="5958" r="3801" b="6807"/>
          <a:stretch/>
        </p:blipFill>
        <p:spPr bwMode="auto">
          <a:xfrm>
            <a:off x="4833256" y="3936839"/>
            <a:ext cx="4191000" cy="2829544"/>
          </a:xfrm>
          <a:prstGeom prst="rect">
            <a:avLst/>
          </a:prstGeom>
          <a:noFill/>
          <a:ln w="9525">
            <a:noFill/>
            <a:miter lim="800000"/>
            <a:headEnd/>
            <a:tailEnd/>
          </a:ln>
        </p:spPr>
      </p:pic>
      <p:sp>
        <p:nvSpPr>
          <p:cNvPr id="16" name="Rectangle 3"/>
          <p:cNvSpPr>
            <a:spLocks noChangeArrowheads="1"/>
          </p:cNvSpPr>
          <p:nvPr/>
        </p:nvSpPr>
        <p:spPr bwMode="auto">
          <a:xfrm>
            <a:off x="5288640" y="3725719"/>
            <a:ext cx="318135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a:solidFill>
                  <a:srgbClr val="000000"/>
                </a:solidFill>
                <a:latin typeface="Arial" pitchFamily="34" charset="0"/>
                <a:ea typeface="Calibri" pitchFamily="34" charset="0"/>
                <a:cs typeface="Arial" pitchFamily="34" charset="0"/>
              </a:rPr>
              <a:t>+MS/MS of TAG 52:3  NL 18:0</a:t>
            </a:r>
            <a:endParaRPr lang="en-US" sz="1200" dirty="0">
              <a:solidFill>
                <a:srgbClr val="606062"/>
              </a:solidFill>
              <a:latin typeface="Arial" pitchFamily="34" charset="0"/>
              <a:ea typeface="MS PGothic" pitchFamily="34" charset="-128"/>
            </a:endParaRPr>
          </a:p>
        </p:txBody>
      </p:sp>
      <p:sp>
        <p:nvSpPr>
          <p:cNvPr id="19" name="TextBox 18"/>
          <p:cNvSpPr txBox="1"/>
          <p:nvPr/>
        </p:nvSpPr>
        <p:spPr>
          <a:xfrm>
            <a:off x="6861023" y="6117501"/>
            <a:ext cx="838200" cy="261610"/>
          </a:xfrm>
          <a:prstGeom prst="rect">
            <a:avLst/>
          </a:prstGeom>
          <a:solidFill>
            <a:schemeClr val="bg1"/>
          </a:solidFill>
        </p:spPr>
        <p:txBody>
          <a:bodyPr wrap="square" rtlCol="0">
            <a:spAutoFit/>
          </a:bodyPr>
          <a:lstStyle/>
          <a:p>
            <a:pPr algn="ctr"/>
            <a:r>
              <a:rPr lang="en-US" sz="1100" dirty="0">
                <a:solidFill>
                  <a:srgbClr val="000000"/>
                </a:solidFill>
                <a:ea typeface="MS PGothic" pitchFamily="34" charset="-128"/>
              </a:rPr>
              <a:t>Group B</a:t>
            </a:r>
          </a:p>
        </p:txBody>
      </p:sp>
      <p:sp>
        <p:nvSpPr>
          <p:cNvPr id="20" name="TextBox 19"/>
          <p:cNvSpPr txBox="1"/>
          <p:nvPr/>
        </p:nvSpPr>
        <p:spPr>
          <a:xfrm>
            <a:off x="5548681" y="6130201"/>
            <a:ext cx="838200" cy="261610"/>
          </a:xfrm>
          <a:prstGeom prst="rect">
            <a:avLst/>
          </a:prstGeom>
          <a:solidFill>
            <a:schemeClr val="bg1"/>
          </a:solidFill>
        </p:spPr>
        <p:txBody>
          <a:bodyPr wrap="square" rtlCol="0">
            <a:spAutoFit/>
          </a:bodyPr>
          <a:lstStyle/>
          <a:p>
            <a:pPr algn="ctr"/>
            <a:r>
              <a:rPr lang="en-US" sz="1100" dirty="0">
                <a:solidFill>
                  <a:srgbClr val="000000"/>
                </a:solidFill>
                <a:ea typeface="MS PGothic" pitchFamily="34" charset="-128"/>
              </a:rPr>
              <a:t> Group A</a:t>
            </a:r>
          </a:p>
        </p:txBody>
      </p:sp>
    </p:spTree>
    <p:extLst>
      <p:ext uri="{BB962C8B-B14F-4D97-AF65-F5344CB8AC3E}">
        <p14:creationId xmlns:p14="http://schemas.microsoft.com/office/powerpoint/2010/main" val="657301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60912"/>
            <a:ext cx="8229600" cy="850900"/>
          </a:xfrm>
        </p:spPr>
        <p:txBody>
          <a:bodyPr/>
          <a:lstStyle/>
          <a:p>
            <a:r>
              <a:rPr lang="en-CA" dirty="0"/>
              <a:t>NAFLD and </a:t>
            </a:r>
            <a:r>
              <a:rPr lang="en-CA" dirty="0" smtClean="0"/>
              <a:t>Lipid Analysis</a:t>
            </a:r>
            <a:endParaRPr lang="en-CA" dirty="0"/>
          </a:p>
        </p:txBody>
      </p:sp>
      <p:sp>
        <p:nvSpPr>
          <p:cNvPr id="33795" name="Rectangle 3"/>
          <p:cNvSpPr>
            <a:spLocks noGrp="1" noChangeArrowheads="1"/>
          </p:cNvSpPr>
          <p:nvPr>
            <p:ph type="body" idx="1"/>
          </p:nvPr>
        </p:nvSpPr>
        <p:spPr>
          <a:xfrm>
            <a:off x="468313" y="1412875"/>
            <a:ext cx="8229600" cy="5068888"/>
          </a:xfrm>
        </p:spPr>
        <p:txBody>
          <a:bodyPr/>
          <a:lstStyle/>
          <a:p>
            <a:pPr>
              <a:lnSpc>
                <a:spcPct val="110000"/>
              </a:lnSpc>
            </a:pPr>
            <a:r>
              <a:rPr lang="en-CA" sz="1400" dirty="0"/>
              <a:t>Changes in FA composition has been shown in NAFLD vs. controls</a:t>
            </a:r>
          </a:p>
          <a:p>
            <a:pPr lvl="1">
              <a:lnSpc>
                <a:spcPct val="110000"/>
              </a:lnSpc>
            </a:pPr>
            <a:r>
              <a:rPr lang="en-CA" sz="1400" dirty="0"/>
              <a:t>Lower n-6 and n-3 PUFA, n6/n3 ratio higher</a:t>
            </a:r>
          </a:p>
          <a:p>
            <a:pPr lvl="1">
              <a:lnSpc>
                <a:spcPct val="110000"/>
              </a:lnSpc>
            </a:pPr>
            <a:r>
              <a:rPr lang="en-CA" sz="1400" dirty="0" smtClean="0"/>
              <a:t>Due </a:t>
            </a:r>
            <a:r>
              <a:rPr lang="en-CA" sz="1400" dirty="0"/>
              <a:t>to oxidative stress, altered </a:t>
            </a:r>
            <a:r>
              <a:rPr lang="en-CA" sz="1400" dirty="0" err="1"/>
              <a:t>desaturase</a:t>
            </a:r>
            <a:r>
              <a:rPr lang="en-CA" sz="1400" dirty="0"/>
              <a:t> activity</a:t>
            </a:r>
          </a:p>
          <a:p>
            <a:pPr lvl="2">
              <a:lnSpc>
                <a:spcPct val="110000"/>
              </a:lnSpc>
              <a:buFont typeface="Wingdings" pitchFamily="2" charset="2"/>
              <a:buNone/>
            </a:pPr>
            <a:r>
              <a:rPr lang="en-CA" sz="1400" i="1" dirty="0"/>
              <a:t>(Allard et al. 2008 J </a:t>
            </a:r>
            <a:r>
              <a:rPr lang="en-CA" sz="1400" i="1" dirty="0" err="1"/>
              <a:t>Hepatol</a:t>
            </a:r>
            <a:r>
              <a:rPr lang="en-CA" sz="1400" i="1" dirty="0"/>
              <a:t>; </a:t>
            </a:r>
            <a:r>
              <a:rPr lang="en-CA" sz="1400" i="1" dirty="0" err="1"/>
              <a:t>Puri</a:t>
            </a:r>
            <a:r>
              <a:rPr lang="en-CA" sz="1400" i="1" dirty="0"/>
              <a:t> et al. 2007 </a:t>
            </a:r>
            <a:r>
              <a:rPr lang="en-CA" sz="1400" i="1" dirty="0" err="1"/>
              <a:t>Hepatol</a:t>
            </a:r>
            <a:r>
              <a:rPr lang="en-CA" sz="1400" i="1" dirty="0"/>
              <a:t>; Araya et al. </a:t>
            </a:r>
            <a:r>
              <a:rPr lang="en-CA" sz="1400" i="1" dirty="0" err="1"/>
              <a:t>Clin</a:t>
            </a:r>
            <a:r>
              <a:rPr lang="en-CA" sz="1400" i="1" dirty="0"/>
              <a:t> </a:t>
            </a:r>
            <a:r>
              <a:rPr lang="en-CA" sz="1400" i="1" dirty="0" err="1"/>
              <a:t>Sci</a:t>
            </a:r>
            <a:r>
              <a:rPr lang="en-CA" sz="1400" i="1" dirty="0"/>
              <a:t> 2004)</a:t>
            </a:r>
          </a:p>
          <a:p>
            <a:pPr>
              <a:lnSpc>
                <a:spcPct val="110000"/>
              </a:lnSpc>
            </a:pPr>
            <a:r>
              <a:rPr lang="en-CA" sz="1400" i="1" u="sng" dirty="0" smtClean="0"/>
              <a:t>Liver</a:t>
            </a:r>
            <a:r>
              <a:rPr lang="en-CA" sz="1400" i="1" u="sng" dirty="0"/>
              <a:t>:</a:t>
            </a:r>
            <a:r>
              <a:rPr lang="en-CA" sz="1400" i="1" dirty="0"/>
              <a:t> </a:t>
            </a:r>
            <a:r>
              <a:rPr lang="en-CA" sz="1400" dirty="0"/>
              <a:t>Lower amount of  PC associated with </a:t>
            </a:r>
            <a:r>
              <a:rPr lang="en-CA" sz="1400" dirty="0" err="1"/>
              <a:t>steatosis</a:t>
            </a:r>
            <a:r>
              <a:rPr lang="en-CA" sz="1400" dirty="0"/>
              <a:t>, but lower PC/PE ratio with inflammation</a:t>
            </a:r>
          </a:p>
          <a:p>
            <a:pPr lvl="1">
              <a:lnSpc>
                <a:spcPct val="110000"/>
              </a:lnSpc>
              <a:buFontTx/>
              <a:buNone/>
            </a:pPr>
            <a:r>
              <a:rPr lang="en-CA" sz="1400" dirty="0"/>
              <a:t>	</a:t>
            </a:r>
            <a:r>
              <a:rPr lang="en-CA" sz="1400" i="1" dirty="0"/>
              <a:t>(Li et al. Cell </a:t>
            </a:r>
            <a:r>
              <a:rPr lang="en-CA" sz="1400" i="1" dirty="0" err="1"/>
              <a:t>Metab</a:t>
            </a:r>
            <a:r>
              <a:rPr lang="en-CA" sz="1400" i="1" dirty="0"/>
              <a:t> 2006)</a:t>
            </a:r>
          </a:p>
          <a:p>
            <a:pPr>
              <a:lnSpc>
                <a:spcPct val="110000"/>
              </a:lnSpc>
            </a:pPr>
            <a:r>
              <a:rPr lang="en-CA" sz="1400" i="1" u="sng" dirty="0"/>
              <a:t>Fatty Liver in the </a:t>
            </a:r>
            <a:r>
              <a:rPr lang="en-CA" sz="1400" i="1" u="sng" dirty="0" err="1"/>
              <a:t>ob</a:t>
            </a:r>
            <a:r>
              <a:rPr lang="en-CA" sz="1400" i="1" u="sng" dirty="0"/>
              <a:t>/</a:t>
            </a:r>
            <a:r>
              <a:rPr lang="en-CA" sz="1400" i="1" u="sng" dirty="0" err="1"/>
              <a:t>ob</a:t>
            </a:r>
            <a:r>
              <a:rPr lang="en-CA" sz="1400" i="1" u="sng" dirty="0"/>
              <a:t> mouse model:</a:t>
            </a:r>
            <a:r>
              <a:rPr lang="en-CA" sz="1400" i="1" dirty="0"/>
              <a:t> </a:t>
            </a:r>
          </a:p>
          <a:p>
            <a:pPr lvl="1">
              <a:lnSpc>
                <a:spcPct val="110000"/>
              </a:lnSpc>
            </a:pPr>
            <a:r>
              <a:rPr lang="en-CA" sz="1400" dirty="0"/>
              <a:t>Decreased number of correlations among lipid species, showing decreased co-regulation</a:t>
            </a:r>
          </a:p>
          <a:p>
            <a:pPr lvl="1">
              <a:lnSpc>
                <a:spcPct val="110000"/>
              </a:lnSpc>
            </a:pPr>
            <a:r>
              <a:rPr lang="en-CA" sz="1400" dirty="0"/>
              <a:t>Short, medium chain TAG and </a:t>
            </a:r>
            <a:r>
              <a:rPr lang="en-CA" sz="1400" dirty="0" err="1"/>
              <a:t>ceramides</a:t>
            </a:r>
            <a:r>
              <a:rPr lang="en-CA" sz="1400" dirty="0"/>
              <a:t> </a:t>
            </a:r>
            <a:r>
              <a:rPr lang="en-CA" sz="1400" dirty="0">
                <a:sym typeface="Symbol" pitchFamily="18" charset="2"/>
              </a:rPr>
              <a:t></a:t>
            </a:r>
          </a:p>
          <a:p>
            <a:pPr lvl="1">
              <a:lnSpc>
                <a:spcPct val="110000"/>
              </a:lnSpc>
              <a:buFontTx/>
              <a:buNone/>
            </a:pPr>
            <a:r>
              <a:rPr lang="en-CA" sz="1400" dirty="0">
                <a:sym typeface="Symbol" pitchFamily="18" charset="2"/>
              </a:rPr>
              <a:t>   </a:t>
            </a:r>
            <a:r>
              <a:rPr lang="en-CA" sz="1400" i="1" dirty="0">
                <a:sym typeface="Symbol" pitchFamily="18" charset="2"/>
              </a:rPr>
              <a:t>(</a:t>
            </a:r>
            <a:r>
              <a:rPr lang="en-CA" sz="1400" i="1" dirty="0" err="1">
                <a:sym typeface="Symbol" pitchFamily="18" charset="2"/>
              </a:rPr>
              <a:t>Yetukuri</a:t>
            </a:r>
            <a:r>
              <a:rPr lang="en-CA" sz="1400" i="1" dirty="0">
                <a:sym typeface="Symbol" pitchFamily="18" charset="2"/>
              </a:rPr>
              <a:t> et al. 2007 BMC </a:t>
            </a:r>
            <a:r>
              <a:rPr lang="en-CA" sz="1400" i="1" dirty="0" err="1">
                <a:sym typeface="Symbol" pitchFamily="18" charset="2"/>
              </a:rPr>
              <a:t>Syst</a:t>
            </a:r>
            <a:r>
              <a:rPr lang="en-CA" sz="1400" i="1" dirty="0">
                <a:sym typeface="Symbol" pitchFamily="18" charset="2"/>
              </a:rPr>
              <a:t> </a:t>
            </a:r>
            <a:r>
              <a:rPr lang="en-CA" sz="1400" i="1" dirty="0" err="1">
                <a:sym typeface="Symbol" pitchFamily="18" charset="2"/>
              </a:rPr>
              <a:t>Biol</a:t>
            </a:r>
            <a:r>
              <a:rPr lang="en-CA" sz="1400" i="1" dirty="0">
                <a:sym typeface="Symbol" pitchFamily="18" charset="2"/>
              </a:rPr>
              <a:t>)</a:t>
            </a:r>
          </a:p>
          <a:p>
            <a:pPr>
              <a:lnSpc>
                <a:spcPct val="110000"/>
              </a:lnSpc>
            </a:pPr>
            <a:r>
              <a:rPr lang="en-CA" sz="1400" dirty="0"/>
              <a:t> </a:t>
            </a:r>
            <a:r>
              <a:rPr lang="en-CA" sz="1400" i="1" u="sng" dirty="0"/>
              <a:t>Adipose tissue in adipose women with/without fatty liver:</a:t>
            </a:r>
            <a:r>
              <a:rPr lang="en-CA" sz="1400" dirty="0"/>
              <a:t>	</a:t>
            </a:r>
          </a:p>
          <a:p>
            <a:pPr lvl="1">
              <a:lnSpc>
                <a:spcPct val="110000"/>
              </a:lnSpc>
            </a:pPr>
            <a:r>
              <a:rPr lang="en-CA" sz="1400" dirty="0"/>
              <a:t>154 lipid species significantly altered</a:t>
            </a:r>
          </a:p>
          <a:p>
            <a:pPr lvl="1">
              <a:lnSpc>
                <a:spcPct val="110000"/>
              </a:lnSpc>
            </a:pPr>
            <a:r>
              <a:rPr lang="en-CA" sz="1400" dirty="0"/>
              <a:t>Especially TAG, particularly long chain, and </a:t>
            </a:r>
            <a:r>
              <a:rPr lang="en-CA" sz="1400" dirty="0" err="1"/>
              <a:t>ceramides</a:t>
            </a:r>
            <a:r>
              <a:rPr lang="en-CA" sz="1400" dirty="0"/>
              <a:t>, specifically </a:t>
            </a:r>
            <a:r>
              <a:rPr lang="en-CA" sz="1400" dirty="0" err="1"/>
              <a:t>Cer</a:t>
            </a:r>
            <a:r>
              <a:rPr lang="en-CA" sz="1400" dirty="0"/>
              <a:t>(d18:1/24:1) </a:t>
            </a:r>
            <a:r>
              <a:rPr lang="en-CA" sz="1400" dirty="0">
                <a:sym typeface="Symbol" pitchFamily="18" charset="2"/>
              </a:rPr>
              <a:t></a:t>
            </a:r>
            <a:endParaRPr lang="en-CA" sz="1400" dirty="0"/>
          </a:p>
          <a:p>
            <a:pPr lvl="1">
              <a:lnSpc>
                <a:spcPct val="110000"/>
              </a:lnSpc>
              <a:buFontTx/>
              <a:buNone/>
            </a:pPr>
            <a:r>
              <a:rPr lang="en-CA" sz="1400" i="1" dirty="0"/>
              <a:t>	(</a:t>
            </a:r>
            <a:r>
              <a:rPr lang="en-CA" sz="1400" i="1" dirty="0" err="1"/>
              <a:t>Kolak</a:t>
            </a:r>
            <a:r>
              <a:rPr lang="en-CA" sz="1400" i="1" dirty="0"/>
              <a:t> et al. 2007 Diabetes)</a:t>
            </a:r>
          </a:p>
          <a:p>
            <a:pPr lvl="1">
              <a:lnSpc>
                <a:spcPct val="110000"/>
              </a:lnSpc>
              <a:buFontTx/>
              <a:buNone/>
            </a:pPr>
            <a:endParaRPr lang="en-CA" sz="1400" i="1" dirty="0"/>
          </a:p>
          <a:p>
            <a:pPr lvl="2">
              <a:lnSpc>
                <a:spcPct val="110000"/>
              </a:lnSpc>
              <a:buFont typeface="Wingdings" pitchFamily="2" charset="2"/>
              <a:buNone/>
            </a:pPr>
            <a:endParaRPr lang="en-CA" sz="1400" i="1" dirty="0"/>
          </a:p>
        </p:txBody>
      </p:sp>
    </p:spTree>
    <p:extLst>
      <p:ext uri="{BB962C8B-B14F-4D97-AF65-F5344CB8AC3E}">
        <p14:creationId xmlns:p14="http://schemas.microsoft.com/office/powerpoint/2010/main" val="1751328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ne_Magritte_Clairvoyance.jpg"/>
          <p:cNvPicPr>
            <a:picLocks noChangeAspect="1"/>
          </p:cNvPicPr>
          <p:nvPr/>
        </p:nvPicPr>
        <p:blipFill>
          <a:blip r:embed="rId3" cstate="print"/>
          <a:stretch>
            <a:fillRect/>
          </a:stretch>
        </p:blipFill>
        <p:spPr>
          <a:xfrm>
            <a:off x="1000125" y="461962"/>
            <a:ext cx="7143750" cy="5934075"/>
          </a:xfrm>
          <a:prstGeom prst="rect">
            <a:avLst/>
          </a:prstGeom>
        </p:spPr>
      </p:pic>
      <p:sp>
        <p:nvSpPr>
          <p:cNvPr id="5" name="TextBox 4"/>
          <p:cNvSpPr txBox="1"/>
          <p:nvPr/>
        </p:nvSpPr>
        <p:spPr>
          <a:xfrm>
            <a:off x="1524000" y="5334000"/>
            <a:ext cx="914400" cy="215444"/>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effectLst>
                  <a:outerShdw blurRad="38100" dist="38100" dir="2700000" algn="tl">
                    <a:srgbClr val="000000">
                      <a:alpha val="43137"/>
                    </a:srgbClr>
                  </a:outerShdw>
                </a:effectLst>
                <a:latin typeface="Calibri"/>
              </a:rPr>
              <a:t>LC MRM</a:t>
            </a:r>
            <a:endParaRPr lang="en-US" sz="800" b="1" dirty="0">
              <a:solidFill>
                <a:prstClr val="black"/>
              </a:solidFill>
              <a:effectLst>
                <a:outerShdw blurRad="38100" dist="38100" dir="2700000" algn="tl">
                  <a:srgbClr val="000000">
                    <a:alpha val="43137"/>
                  </a:srgbClr>
                </a:outerShdw>
              </a:effectLst>
              <a:latin typeface="Calibri"/>
            </a:endParaRPr>
          </a:p>
        </p:txBody>
      </p:sp>
      <p:sp>
        <p:nvSpPr>
          <p:cNvPr id="6" name="TextBox 5"/>
          <p:cNvSpPr txBox="1"/>
          <p:nvPr/>
        </p:nvSpPr>
        <p:spPr>
          <a:xfrm rot="238713">
            <a:off x="3105149" y="1559955"/>
            <a:ext cx="2085974"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effectLst>
                  <a:outerShdw blurRad="38100" dist="38100" dir="2700000" algn="tl">
                    <a:srgbClr val="000000">
                      <a:alpha val="43137"/>
                    </a:srgbClr>
                  </a:outerShdw>
                </a:effectLst>
                <a:latin typeface="Calibri"/>
              </a:rPr>
              <a:t>SWATH [MS/MS</a:t>
            </a:r>
            <a:r>
              <a:rPr lang="en-US" baseline="30000" dirty="0" smtClean="0">
                <a:solidFill>
                  <a:prstClr val="black"/>
                </a:solidFill>
                <a:effectLst>
                  <a:outerShdw blurRad="38100" dist="38100" dir="2700000" algn="tl">
                    <a:srgbClr val="000000">
                      <a:alpha val="43137"/>
                    </a:srgbClr>
                  </a:outerShdw>
                </a:effectLst>
                <a:latin typeface="Calibri"/>
              </a:rPr>
              <a:t>ALL</a:t>
            </a:r>
            <a:r>
              <a:rPr lang="en-US" dirty="0" smtClean="0">
                <a:solidFill>
                  <a:prstClr val="black"/>
                </a:solidFill>
                <a:effectLst>
                  <a:outerShdw blurRad="38100" dist="38100" dir="2700000" algn="tl">
                    <a:srgbClr val="000000">
                      <a:alpha val="43137"/>
                    </a:srgbClr>
                  </a:outerShdw>
                </a:effectLst>
                <a:latin typeface="Calibri"/>
              </a:rPr>
              <a:t>]</a:t>
            </a:r>
            <a:endParaRPr lang="en-US" baseline="30000" dirty="0">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641131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Acknowledgments</a:t>
            </a:r>
          </a:p>
        </p:txBody>
      </p:sp>
      <p:sp>
        <p:nvSpPr>
          <p:cNvPr id="30723" name="Rectangle 3"/>
          <p:cNvSpPr>
            <a:spLocks noGrp="1" noChangeArrowheads="1"/>
          </p:cNvSpPr>
          <p:nvPr>
            <p:ph type="body" sz="half" idx="1"/>
          </p:nvPr>
        </p:nvSpPr>
        <p:spPr/>
        <p:txBody>
          <a:bodyPr/>
          <a:lstStyle/>
          <a:p>
            <a:pPr>
              <a:lnSpc>
                <a:spcPct val="80000"/>
              </a:lnSpc>
            </a:pPr>
            <a:r>
              <a:rPr lang="en-US" sz="2000" dirty="0" smtClean="0"/>
              <a:t>University of Toronto &amp; Toronto General Hospital</a:t>
            </a:r>
          </a:p>
          <a:p>
            <a:pPr lvl="2">
              <a:lnSpc>
                <a:spcPct val="80000"/>
              </a:lnSpc>
            </a:pPr>
            <a:r>
              <a:rPr lang="en-US" sz="1800" dirty="0" err="1" smtClean="0">
                <a:solidFill>
                  <a:schemeClr val="tx2"/>
                </a:solidFill>
              </a:rPr>
              <a:t>Johanne</a:t>
            </a:r>
            <a:r>
              <a:rPr lang="en-US" sz="1800" dirty="0" smtClean="0">
                <a:solidFill>
                  <a:schemeClr val="tx2"/>
                </a:solidFill>
              </a:rPr>
              <a:t> Allard</a:t>
            </a:r>
          </a:p>
          <a:p>
            <a:pPr lvl="2">
              <a:lnSpc>
                <a:spcPct val="80000"/>
              </a:lnSpc>
            </a:pPr>
            <a:r>
              <a:rPr lang="en-US" sz="1800" dirty="0" smtClean="0">
                <a:solidFill>
                  <a:schemeClr val="tx2"/>
                </a:solidFill>
              </a:rPr>
              <a:t>Bianca Arendt</a:t>
            </a:r>
          </a:p>
          <a:p>
            <a:pPr lvl="2">
              <a:lnSpc>
                <a:spcPct val="80000"/>
              </a:lnSpc>
            </a:pPr>
            <a:r>
              <a:rPr lang="en-US" sz="1800" dirty="0" err="1" smtClean="0">
                <a:solidFill>
                  <a:schemeClr val="tx2"/>
                </a:solidFill>
              </a:rPr>
              <a:t>Elaheh</a:t>
            </a:r>
            <a:r>
              <a:rPr lang="en-US" sz="1800" dirty="0" smtClean="0">
                <a:solidFill>
                  <a:schemeClr val="tx2"/>
                </a:solidFill>
              </a:rPr>
              <a:t> </a:t>
            </a:r>
            <a:r>
              <a:rPr lang="en-US" sz="1800" dirty="0" err="1" smtClean="0">
                <a:solidFill>
                  <a:schemeClr val="tx2"/>
                </a:solidFill>
              </a:rPr>
              <a:t>Aghdassi</a:t>
            </a:r>
            <a:endParaRPr lang="en-US" sz="1800" dirty="0" smtClean="0">
              <a:solidFill>
                <a:schemeClr val="tx2"/>
              </a:solidFill>
            </a:endParaRPr>
          </a:p>
          <a:p>
            <a:pPr lvl="2">
              <a:lnSpc>
                <a:spcPct val="80000"/>
              </a:lnSpc>
            </a:pPr>
            <a:r>
              <a:rPr lang="en-US" sz="1800" dirty="0" smtClean="0">
                <a:solidFill>
                  <a:schemeClr val="tx2"/>
                </a:solidFill>
              </a:rPr>
              <a:t>David Ma</a:t>
            </a:r>
          </a:p>
          <a:p>
            <a:pPr>
              <a:lnSpc>
                <a:spcPct val="80000"/>
              </a:lnSpc>
            </a:pPr>
            <a:endParaRPr lang="en-US" sz="2000" dirty="0" smtClean="0"/>
          </a:p>
          <a:p>
            <a:pPr>
              <a:lnSpc>
                <a:spcPct val="80000"/>
              </a:lnSpc>
            </a:pPr>
            <a:r>
              <a:rPr lang="en-US" sz="2000" dirty="0" smtClean="0"/>
              <a:t>VTT Technical Research Institute of Finland</a:t>
            </a:r>
          </a:p>
          <a:p>
            <a:pPr lvl="2">
              <a:lnSpc>
                <a:spcPct val="80000"/>
              </a:lnSpc>
            </a:pPr>
            <a:r>
              <a:rPr lang="en-US" sz="1800" dirty="0" smtClean="0">
                <a:solidFill>
                  <a:schemeClr val="tx2"/>
                </a:solidFill>
              </a:rPr>
              <a:t>Kari </a:t>
            </a:r>
            <a:r>
              <a:rPr lang="en-US" sz="1800" dirty="0" err="1" smtClean="0">
                <a:solidFill>
                  <a:schemeClr val="tx2"/>
                </a:solidFill>
              </a:rPr>
              <a:t>Raino</a:t>
            </a:r>
            <a:r>
              <a:rPr lang="en-US" sz="1800" dirty="0" smtClean="0">
                <a:solidFill>
                  <a:schemeClr val="tx2"/>
                </a:solidFill>
              </a:rPr>
              <a:t> </a:t>
            </a:r>
          </a:p>
          <a:p>
            <a:pPr lvl="2">
              <a:lnSpc>
                <a:spcPct val="80000"/>
              </a:lnSpc>
              <a:buFontTx/>
              <a:buNone/>
            </a:pPr>
            <a:r>
              <a:rPr lang="en-US" dirty="0" smtClean="0">
                <a:solidFill>
                  <a:schemeClr val="tx2"/>
                </a:solidFill>
              </a:rPr>
              <a:t> </a:t>
            </a:r>
          </a:p>
          <a:p>
            <a:pPr lvl="2">
              <a:lnSpc>
                <a:spcPct val="80000"/>
              </a:lnSpc>
            </a:pPr>
            <a:endParaRPr lang="en-US" dirty="0" smtClean="0"/>
          </a:p>
          <a:p>
            <a:pPr lvl="2">
              <a:lnSpc>
                <a:spcPct val="80000"/>
              </a:lnSpc>
              <a:buFontTx/>
              <a:buNone/>
            </a:pPr>
            <a:r>
              <a:rPr lang="en-US" dirty="0" smtClean="0"/>
              <a:t> </a:t>
            </a:r>
          </a:p>
          <a:p>
            <a:pPr lvl="2">
              <a:lnSpc>
                <a:spcPct val="80000"/>
              </a:lnSpc>
            </a:pPr>
            <a:endParaRPr lang="en-US" dirty="0" smtClean="0"/>
          </a:p>
        </p:txBody>
      </p:sp>
      <p:sp>
        <p:nvSpPr>
          <p:cNvPr id="30724" name="Rectangle 4"/>
          <p:cNvSpPr>
            <a:spLocks noGrp="1" noChangeArrowheads="1"/>
          </p:cNvSpPr>
          <p:nvPr>
            <p:ph type="body" sz="half" idx="2"/>
          </p:nvPr>
        </p:nvSpPr>
        <p:spPr/>
        <p:txBody>
          <a:bodyPr/>
          <a:lstStyle/>
          <a:p>
            <a:pPr>
              <a:lnSpc>
                <a:spcPct val="80000"/>
              </a:lnSpc>
            </a:pPr>
            <a:r>
              <a:rPr lang="en-US" sz="2000" dirty="0" err="1" smtClean="0"/>
              <a:t>Zora</a:t>
            </a:r>
            <a:r>
              <a:rPr lang="en-US" sz="2000" dirty="0" smtClean="0"/>
              <a:t> Biosciences, Fi</a:t>
            </a:r>
          </a:p>
          <a:p>
            <a:pPr lvl="2">
              <a:lnSpc>
                <a:spcPct val="80000"/>
              </a:lnSpc>
            </a:pPr>
            <a:r>
              <a:rPr lang="en-US" sz="1800" dirty="0" smtClean="0">
                <a:solidFill>
                  <a:schemeClr val="tx2"/>
                </a:solidFill>
              </a:rPr>
              <a:t>Kaisa Koistinen</a:t>
            </a:r>
          </a:p>
          <a:p>
            <a:pPr lvl="2">
              <a:lnSpc>
                <a:spcPct val="80000"/>
              </a:lnSpc>
            </a:pPr>
            <a:r>
              <a:rPr lang="en-US" sz="1800" dirty="0" smtClean="0">
                <a:solidFill>
                  <a:schemeClr val="tx2"/>
                </a:solidFill>
              </a:rPr>
              <a:t>Kim Ekroos</a:t>
            </a:r>
          </a:p>
          <a:p>
            <a:pPr>
              <a:lnSpc>
                <a:spcPct val="80000"/>
              </a:lnSpc>
            </a:pPr>
            <a:endParaRPr lang="en-US" sz="2000" dirty="0" smtClean="0"/>
          </a:p>
          <a:p>
            <a:pPr>
              <a:lnSpc>
                <a:spcPct val="80000"/>
              </a:lnSpc>
            </a:pPr>
            <a:r>
              <a:rPr lang="en-US" sz="2000" dirty="0" smtClean="0"/>
              <a:t>AB SCIEX</a:t>
            </a:r>
            <a:endParaRPr lang="en-US" sz="2000" dirty="0" smtClean="0">
              <a:solidFill>
                <a:schemeClr val="accent2"/>
              </a:solidFill>
            </a:endParaRPr>
          </a:p>
          <a:p>
            <a:pPr lvl="2">
              <a:lnSpc>
                <a:spcPct val="80000"/>
              </a:lnSpc>
            </a:pPr>
            <a:r>
              <a:rPr lang="en-US" sz="1800" dirty="0" smtClean="0">
                <a:solidFill>
                  <a:schemeClr val="tx2"/>
                </a:solidFill>
              </a:rPr>
              <a:t>Ron Brejak</a:t>
            </a:r>
          </a:p>
          <a:p>
            <a:pPr lvl="2">
              <a:lnSpc>
                <a:spcPct val="80000"/>
              </a:lnSpc>
            </a:pPr>
            <a:r>
              <a:rPr lang="en-US" sz="1800" dirty="0" smtClean="0">
                <a:solidFill>
                  <a:schemeClr val="tx2"/>
                </a:solidFill>
              </a:rPr>
              <a:t>Paul Baker</a:t>
            </a:r>
          </a:p>
          <a:p>
            <a:pPr lvl="2">
              <a:lnSpc>
                <a:spcPct val="80000"/>
              </a:lnSpc>
            </a:pPr>
            <a:r>
              <a:rPr lang="en-US" sz="1800" dirty="0" smtClean="0">
                <a:solidFill>
                  <a:schemeClr val="tx2"/>
                </a:solidFill>
              </a:rPr>
              <a:t>Dan </a:t>
            </a:r>
            <a:r>
              <a:rPr lang="en-US" sz="1800" dirty="0" err="1" smtClean="0">
                <a:solidFill>
                  <a:schemeClr val="tx2"/>
                </a:solidFill>
              </a:rPr>
              <a:t>Puscasu</a:t>
            </a:r>
            <a:endParaRPr lang="en-US" sz="1800" dirty="0" smtClean="0">
              <a:solidFill>
                <a:schemeClr val="tx2"/>
              </a:solidFill>
            </a:endParaRPr>
          </a:p>
          <a:p>
            <a:pPr lvl="2">
              <a:lnSpc>
                <a:spcPct val="80000"/>
              </a:lnSpc>
            </a:pPr>
            <a:r>
              <a:rPr lang="en-US" sz="1800" dirty="0" smtClean="0">
                <a:solidFill>
                  <a:schemeClr val="tx2"/>
                </a:solidFill>
              </a:rPr>
              <a:t>Eva Duchoslav</a:t>
            </a:r>
          </a:p>
          <a:p>
            <a:pPr lvl="2">
              <a:lnSpc>
                <a:spcPct val="80000"/>
              </a:lnSpc>
            </a:pPr>
            <a:r>
              <a:rPr lang="en-US" sz="1800" dirty="0" smtClean="0">
                <a:solidFill>
                  <a:schemeClr val="tx2"/>
                </a:solidFill>
              </a:rPr>
              <a:t>Gary Impey</a:t>
            </a:r>
          </a:p>
          <a:p>
            <a:pPr>
              <a:lnSpc>
                <a:spcPct val="80000"/>
              </a:lnSpc>
            </a:pPr>
            <a:endParaRPr lang="en-US" sz="2000" dirty="0" smtClean="0"/>
          </a:p>
        </p:txBody>
      </p:sp>
      <p:pic>
        <p:nvPicPr>
          <p:cNvPr id="5" name="Picture_x0020_1" descr="cid:image001.gif@01CAA326.8780CB50"/>
          <p:cNvPicPr/>
          <p:nvPr/>
        </p:nvPicPr>
        <p:blipFill>
          <a:blip r:embed="rId3" cstate="print"/>
          <a:srcRect/>
          <a:stretch>
            <a:fillRect/>
          </a:stretch>
        </p:blipFill>
        <p:spPr bwMode="auto">
          <a:xfrm>
            <a:off x="5834412" y="5371544"/>
            <a:ext cx="2363191" cy="628153"/>
          </a:xfrm>
          <a:prstGeom prst="rect">
            <a:avLst/>
          </a:prstGeom>
          <a:noFill/>
          <a:ln w="9525">
            <a:noFill/>
            <a:miter lim="800000"/>
            <a:headEnd/>
            <a:tailEnd/>
          </a:ln>
        </p:spPr>
      </p:pic>
    </p:spTree>
    <p:extLst>
      <p:ext uri="{BB962C8B-B14F-4D97-AF65-F5344CB8AC3E}">
        <p14:creationId xmlns:p14="http://schemas.microsoft.com/office/powerpoint/2010/main" val="446144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_Closing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2288" cy="6881127"/>
          </a:xfrm>
          <a:prstGeom prst="rect">
            <a:avLst/>
          </a:prstGeom>
        </p:spPr>
      </p:pic>
      <p:sp>
        <p:nvSpPr>
          <p:cNvPr id="100357" name="Rectangle 25"/>
          <p:cNvSpPr>
            <a:spLocks noChangeArrowheads="1"/>
          </p:cNvSpPr>
          <p:nvPr/>
        </p:nvSpPr>
        <p:spPr bwMode="gray">
          <a:xfrm>
            <a:off x="447675" y="5110163"/>
            <a:ext cx="8229600" cy="879475"/>
          </a:xfrm>
          <a:prstGeom prst="rect">
            <a:avLst/>
          </a:prstGeom>
          <a:noFill/>
          <a:ln w="9525">
            <a:noFill/>
            <a:miter lim="800000"/>
            <a:headEnd/>
            <a:tailEnd/>
          </a:ln>
        </p:spPr>
        <p:txBody>
          <a:bodyPr anchor="ctr"/>
          <a:lstStyle/>
          <a:p>
            <a:pPr>
              <a:lnSpc>
                <a:spcPct val="90000"/>
              </a:lnSpc>
              <a:spcBef>
                <a:spcPct val="0"/>
              </a:spcBef>
            </a:pPr>
            <a:r>
              <a:rPr lang="en-US" sz="2800" dirty="0">
                <a:solidFill>
                  <a:srgbClr val="FFFFFF"/>
                </a:solidFill>
                <a:cs typeface="Arial" charset="0"/>
              </a:rPr>
              <a:t>Questions and Answers</a:t>
            </a:r>
          </a:p>
        </p:txBody>
      </p:sp>
    </p:spTree>
    <p:extLst>
      <p:ext uri="{BB962C8B-B14F-4D97-AF65-F5344CB8AC3E}">
        <p14:creationId xmlns:p14="http://schemas.microsoft.com/office/powerpoint/2010/main" val="1476628881"/>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Trademarks/Licensing</a:t>
            </a:r>
          </a:p>
        </p:txBody>
      </p:sp>
      <p:sp>
        <p:nvSpPr>
          <p:cNvPr id="3" name="Content Placeholder 2"/>
          <p:cNvSpPr>
            <a:spLocks noGrp="1"/>
          </p:cNvSpPr>
          <p:nvPr>
            <p:ph idx="1"/>
          </p:nvPr>
        </p:nvSpPr>
        <p:spPr/>
        <p:txBody>
          <a:bodyPr/>
          <a:lstStyle/>
          <a:p>
            <a:pPr marL="0" indent="0" defTabSz="657225">
              <a:buNone/>
              <a:tabLst>
                <a:tab pos="539750" algn="l"/>
              </a:tabLst>
            </a:pPr>
            <a:r>
              <a:rPr lang="en-US" dirty="0"/>
              <a:t>For Research Use Only.  Not for use in diagnostic procedures.</a:t>
            </a:r>
          </a:p>
          <a:p>
            <a:pPr marL="0" indent="0" defTabSz="657225">
              <a:buNone/>
              <a:tabLst>
                <a:tab pos="539750" algn="l"/>
              </a:tabLst>
            </a:pPr>
            <a:r>
              <a:rPr lang="en-US" dirty="0"/>
              <a:t>The trademarks mentioned herein are the property of AB </a:t>
            </a:r>
            <a:r>
              <a:rPr lang="en-US" dirty="0" err="1"/>
              <a:t>Sciex</a:t>
            </a:r>
            <a:r>
              <a:rPr lang="en-US" dirty="0"/>
              <a:t> Pte. Ltd. or their respective owners. AB SCIEX™ is being used under license. </a:t>
            </a:r>
          </a:p>
          <a:p>
            <a:pPr marL="0" indent="0" defTabSz="657225">
              <a:buNone/>
              <a:tabLst>
                <a:tab pos="539750" algn="l"/>
              </a:tabLst>
            </a:pPr>
            <a:endParaRPr lang="en-US" dirty="0"/>
          </a:p>
          <a:p>
            <a:pPr marL="0" indent="0" defTabSz="657225">
              <a:buNone/>
              <a:tabLst>
                <a:tab pos="539750" algn="l"/>
              </a:tabLst>
            </a:pPr>
            <a:r>
              <a:rPr lang="en-US" dirty="0"/>
              <a:t>© </a:t>
            </a:r>
            <a:r>
              <a:rPr lang="en-US" dirty="0" smtClean="0"/>
              <a:t>2012 </a:t>
            </a:r>
            <a:r>
              <a:rPr lang="en-US" dirty="0"/>
              <a:t>AB SCIEX. </a:t>
            </a:r>
          </a:p>
          <a:p>
            <a:endParaRPr lang="en-US" dirty="0"/>
          </a:p>
        </p:txBody>
      </p:sp>
    </p:spTree>
    <p:extLst>
      <p:ext uri="{BB962C8B-B14F-4D97-AF65-F5344CB8AC3E}">
        <p14:creationId xmlns:p14="http://schemas.microsoft.com/office/powerpoint/2010/main" val="453259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CA" dirty="0" err="1" smtClean="0"/>
              <a:t>TripleTOF</a:t>
            </a:r>
            <a:r>
              <a:rPr lang="en-CA" baseline="30000" dirty="0" smtClean="0"/>
              <a:t>®</a:t>
            </a:r>
            <a:r>
              <a:rPr lang="en-CA" dirty="0" smtClean="0"/>
              <a:t> 5600</a:t>
            </a:r>
            <a:r>
              <a:rPr lang="en-CA" baseline="30000" dirty="0" smtClean="0"/>
              <a:t>+</a:t>
            </a:r>
            <a:r>
              <a:rPr lang="en-CA" dirty="0" smtClean="0"/>
              <a:t> System </a:t>
            </a:r>
            <a:br>
              <a:rPr lang="en-CA" dirty="0" smtClean="0"/>
            </a:br>
            <a:r>
              <a:rPr lang="en-CA" sz="2000" dirty="0" smtClean="0">
                <a:solidFill>
                  <a:srgbClr val="9C4730"/>
                </a:solidFill>
              </a:rPr>
              <a:t>Publically Available Application Data and Publications</a:t>
            </a:r>
          </a:p>
        </p:txBody>
      </p:sp>
      <p:sp>
        <p:nvSpPr>
          <p:cNvPr id="2" name="TextBox 1"/>
          <p:cNvSpPr txBox="1"/>
          <p:nvPr/>
        </p:nvSpPr>
        <p:spPr>
          <a:xfrm>
            <a:off x="448587" y="1501140"/>
            <a:ext cx="4211409" cy="369332"/>
          </a:xfrm>
          <a:prstGeom prst="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none" rtlCol="0">
            <a:spAutoFit/>
          </a:bodyPr>
          <a:lstStyle/>
          <a:p>
            <a:r>
              <a:rPr lang="en-CA" dirty="0" err="1" smtClean="0">
                <a:solidFill>
                  <a:srgbClr val="FFFFFF"/>
                </a:solidFill>
              </a:rPr>
              <a:t>Lipidomics</a:t>
            </a:r>
            <a:r>
              <a:rPr lang="en-CA" dirty="0" smtClean="0">
                <a:solidFill>
                  <a:srgbClr val="FFFFFF"/>
                </a:solidFill>
              </a:rPr>
              <a:t> and Metabolite Identification</a:t>
            </a:r>
            <a:endParaRPr lang="en-CA" dirty="0">
              <a:solidFill>
                <a:srgbClr val="FFFFFF"/>
              </a:solidFill>
            </a:endParaRPr>
          </a:p>
        </p:txBody>
      </p:sp>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86" y="3047580"/>
            <a:ext cx="7261052" cy="929640"/>
          </a:xfrm>
          <a:prstGeom prst="rect">
            <a:avLst/>
          </a:prstGeom>
          <a:ln w="9525">
            <a:solidFill>
              <a:schemeClr val="tx2"/>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2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85" y="3999308"/>
            <a:ext cx="7491413" cy="1584325"/>
          </a:xfrm>
          <a:prstGeom prst="rect">
            <a:avLst/>
          </a:prstGeom>
          <a:ln w="9525">
            <a:solidFill>
              <a:schemeClr val="tx2"/>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28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586" y="5631438"/>
            <a:ext cx="6061076" cy="99244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582" y="2051989"/>
            <a:ext cx="5135563" cy="930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51908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b="1" dirty="0" smtClean="0"/>
              <a:t>MS/MS</a:t>
            </a:r>
            <a:r>
              <a:rPr lang="en-US" b="1" baseline="30000" dirty="0" smtClean="0"/>
              <a:t>ALL</a:t>
            </a:r>
            <a:r>
              <a:rPr lang="en-US" b="1" dirty="0" smtClean="0"/>
              <a:t> with SWATH™ Acquisition </a:t>
            </a:r>
            <a:r>
              <a:rPr lang="en-US" dirty="0" smtClean="0"/>
              <a:t>is a novel data-independent acquisition strategy that provides:</a:t>
            </a:r>
          </a:p>
          <a:p>
            <a:pPr lvl="1"/>
            <a:r>
              <a:rPr lang="en-US" dirty="0" smtClean="0"/>
              <a:t>Comprehensive high resolution MS/MS data for all detectable ions</a:t>
            </a:r>
          </a:p>
          <a:p>
            <a:pPr lvl="1"/>
            <a:r>
              <a:rPr lang="en-US" dirty="0" smtClean="0"/>
              <a:t>High quality quantitation similar to MRM with no method development</a:t>
            </a:r>
          </a:p>
          <a:p>
            <a:pPr lvl="1"/>
            <a:r>
              <a:rPr lang="en-US" dirty="0" smtClean="0"/>
              <a:t>Easy and retrospective data interrogation</a:t>
            </a:r>
          </a:p>
          <a:p>
            <a:r>
              <a:rPr lang="en-US" dirty="0" smtClean="0"/>
              <a:t>SWATH Acquisition is ideal for quantifying extremely large numbers of peptides in complex samples</a:t>
            </a:r>
          </a:p>
          <a:p>
            <a:pPr lvl="1"/>
            <a:r>
              <a:rPr lang="en-US" dirty="0" smtClean="0"/>
              <a:t>Biomarker verification</a:t>
            </a:r>
          </a:p>
          <a:p>
            <a:pPr lvl="1"/>
            <a:r>
              <a:rPr lang="en-US" dirty="0" smtClean="0"/>
              <a:t>Network biology</a:t>
            </a:r>
          </a:p>
          <a:p>
            <a:r>
              <a:rPr lang="en-US" dirty="0" smtClean="0"/>
              <a:t>SWATH data can be processed by PeakView and MarkerView</a:t>
            </a:r>
            <a:br>
              <a:rPr lang="en-US" dirty="0" smtClean="0"/>
            </a:br>
            <a:r>
              <a:rPr lang="en-US" dirty="0" smtClean="0"/>
              <a:t> or extracted for use with 3</a:t>
            </a:r>
            <a:r>
              <a:rPr lang="en-US" baseline="30000" dirty="0" smtClean="0"/>
              <a:t>rd</a:t>
            </a:r>
            <a:r>
              <a:rPr lang="en-US" dirty="0" smtClean="0"/>
              <a:t> party informatics tools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962" y="4790295"/>
            <a:ext cx="1143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544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31800" y="655638"/>
            <a:ext cx="8229600" cy="561975"/>
          </a:xfrm>
        </p:spPr>
        <p:txBody>
          <a:bodyPr/>
          <a:lstStyle/>
          <a:p>
            <a:r>
              <a:rPr lang="en-CA" sz="3200" dirty="0"/>
              <a:t>Study Design</a:t>
            </a:r>
          </a:p>
        </p:txBody>
      </p:sp>
      <p:sp>
        <p:nvSpPr>
          <p:cNvPr id="54275" name="Rectangle 3"/>
          <p:cNvSpPr>
            <a:spLocks noGrp="1" noChangeArrowheads="1"/>
          </p:cNvSpPr>
          <p:nvPr>
            <p:ph type="body" idx="1"/>
          </p:nvPr>
        </p:nvSpPr>
        <p:spPr>
          <a:xfrm>
            <a:off x="409046" y="1450975"/>
            <a:ext cx="8229600" cy="5284788"/>
          </a:xfrm>
        </p:spPr>
        <p:txBody>
          <a:bodyPr/>
          <a:lstStyle/>
          <a:p>
            <a:pPr>
              <a:lnSpc>
                <a:spcPct val="110000"/>
              </a:lnSpc>
              <a:spcBef>
                <a:spcPct val="30000"/>
              </a:spcBef>
              <a:buSzPct val="100000"/>
            </a:pPr>
            <a:r>
              <a:rPr lang="en-CA" sz="2400" dirty="0">
                <a:effectLst/>
              </a:rPr>
              <a:t>Cross-sectional study</a:t>
            </a:r>
          </a:p>
          <a:p>
            <a:pPr>
              <a:lnSpc>
                <a:spcPct val="110000"/>
              </a:lnSpc>
              <a:spcBef>
                <a:spcPct val="30000"/>
              </a:spcBef>
              <a:buSzPct val="100000"/>
            </a:pPr>
            <a:r>
              <a:rPr lang="en-CA" sz="2400" dirty="0">
                <a:effectLst/>
              </a:rPr>
              <a:t>Including patients with NAFLD (n=28), chronic Hepatitis C (</a:t>
            </a:r>
            <a:r>
              <a:rPr lang="en-CA" sz="2400" dirty="0" smtClean="0">
                <a:effectLst/>
              </a:rPr>
              <a:t>n=13) </a:t>
            </a:r>
            <a:r>
              <a:rPr lang="en-CA" sz="2400" dirty="0">
                <a:effectLst/>
              </a:rPr>
              <a:t>and healthy living liver donors as controls (n=9)</a:t>
            </a:r>
          </a:p>
          <a:p>
            <a:pPr>
              <a:lnSpc>
                <a:spcPct val="110000"/>
              </a:lnSpc>
              <a:spcBef>
                <a:spcPct val="30000"/>
              </a:spcBef>
              <a:buSzPct val="100000"/>
            </a:pPr>
            <a:r>
              <a:rPr lang="en-CA" sz="2400" dirty="0" err="1">
                <a:effectLst/>
              </a:rPr>
              <a:t>Lipidomic</a:t>
            </a:r>
            <a:r>
              <a:rPr lang="en-CA" sz="2400" dirty="0">
                <a:effectLst/>
              </a:rPr>
              <a:t> analysis (including PC/PE ratio) in liver tissue </a:t>
            </a:r>
            <a:endParaRPr lang="en-CA" sz="2400" dirty="0" smtClean="0">
              <a:effectLst/>
            </a:endParaRPr>
          </a:p>
          <a:p>
            <a:pPr>
              <a:lnSpc>
                <a:spcPct val="110000"/>
              </a:lnSpc>
              <a:spcBef>
                <a:spcPct val="30000"/>
              </a:spcBef>
              <a:buSzPct val="100000"/>
            </a:pPr>
            <a:r>
              <a:rPr lang="en-CA" sz="2400" dirty="0" smtClean="0">
                <a:effectLst/>
              </a:rPr>
              <a:t>Other </a:t>
            </a:r>
            <a:r>
              <a:rPr lang="en-CA" sz="2400" dirty="0">
                <a:effectLst/>
              </a:rPr>
              <a:t>measurements: Demographics, anthropometry, dietary intake</a:t>
            </a:r>
          </a:p>
        </p:txBody>
      </p:sp>
    </p:spTree>
    <p:extLst>
      <p:ext uri="{BB962C8B-B14F-4D97-AF65-F5344CB8AC3E}">
        <p14:creationId xmlns:p14="http://schemas.microsoft.com/office/powerpoint/2010/main" val="2859054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Molecular </a:t>
            </a:r>
            <a:r>
              <a:rPr lang="en-CA" dirty="0" err="1" smtClean="0"/>
              <a:t>Lipidomics</a:t>
            </a:r>
            <a:r>
              <a:rPr lang="en-CA" dirty="0" smtClean="0"/>
              <a:t> Platforms</a:t>
            </a:r>
            <a:endParaRPr lang="en-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648989"/>
            <a:ext cx="91313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29742" y="3923979"/>
            <a:ext cx="5134547" cy="276999"/>
          </a:xfrm>
          <a:prstGeom prst="rect">
            <a:avLst/>
          </a:prstGeom>
          <a:noFill/>
        </p:spPr>
        <p:txBody>
          <a:bodyPr wrap="none" rtlCol="0">
            <a:spAutoFit/>
          </a:bodyPr>
          <a:lstStyle/>
          <a:p>
            <a:r>
              <a:rPr lang="en-CA" sz="1200" b="1" dirty="0" smtClean="0">
                <a:solidFill>
                  <a:srgbClr val="606062"/>
                </a:solidFill>
              </a:rPr>
              <a:t>H.R. Jung et al. (2011) </a:t>
            </a:r>
            <a:r>
              <a:rPr lang="en-CA" sz="1200" b="1" dirty="0" err="1" smtClean="0">
                <a:solidFill>
                  <a:srgbClr val="606062"/>
                </a:solidFill>
              </a:rPr>
              <a:t>Biochimica</a:t>
            </a:r>
            <a:r>
              <a:rPr lang="en-CA" sz="1200" b="1" dirty="0" smtClean="0">
                <a:solidFill>
                  <a:srgbClr val="606062"/>
                </a:solidFill>
              </a:rPr>
              <a:t> et </a:t>
            </a:r>
            <a:r>
              <a:rPr lang="en-CA" sz="1200" b="1" dirty="0" err="1" smtClean="0">
                <a:solidFill>
                  <a:srgbClr val="606062"/>
                </a:solidFill>
              </a:rPr>
              <a:t>Biophysica</a:t>
            </a:r>
            <a:r>
              <a:rPr lang="en-CA" sz="1200" b="1" dirty="0" smtClean="0">
                <a:solidFill>
                  <a:srgbClr val="606062"/>
                </a:solidFill>
              </a:rPr>
              <a:t> </a:t>
            </a:r>
            <a:r>
              <a:rPr lang="en-CA" sz="1200" b="1" dirty="0" err="1" smtClean="0">
                <a:solidFill>
                  <a:srgbClr val="606062"/>
                </a:solidFill>
              </a:rPr>
              <a:t>Acta</a:t>
            </a:r>
            <a:r>
              <a:rPr lang="en-CA" sz="1200" b="1" dirty="0" smtClean="0">
                <a:solidFill>
                  <a:srgbClr val="606062"/>
                </a:solidFill>
              </a:rPr>
              <a:t>; 1811; 925-937</a:t>
            </a:r>
            <a:endParaRPr lang="en-CA" sz="1200" b="1" dirty="0">
              <a:solidFill>
                <a:srgbClr val="606062"/>
              </a:solidFill>
            </a:endParaRPr>
          </a:p>
        </p:txBody>
      </p:sp>
      <p:sp>
        <p:nvSpPr>
          <p:cNvPr id="6" name="Rounded Rectangle 5"/>
          <p:cNvSpPr/>
          <p:nvPr/>
        </p:nvSpPr>
        <p:spPr bwMode="auto">
          <a:xfrm>
            <a:off x="174171" y="4233635"/>
            <a:ext cx="8890118" cy="2534265"/>
          </a:xfrm>
          <a:prstGeom prst="roundRect">
            <a:avLst/>
          </a:prstGeom>
          <a:solidFill>
            <a:schemeClr val="bg2">
              <a:alpha val="12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indent="-171450" eaLnBrk="0" hangingPunct="0">
              <a:spcBef>
                <a:spcPct val="30000"/>
              </a:spcBef>
              <a:buFont typeface="Arial" pitchFamily="34" charset="0"/>
              <a:buChar char="•"/>
            </a:pPr>
            <a:r>
              <a:rPr lang="en-CA" sz="1600" dirty="0">
                <a:solidFill>
                  <a:srgbClr val="606062">
                    <a:lumMod val="50000"/>
                  </a:srgbClr>
                </a:solidFill>
              </a:rPr>
              <a:t>150 </a:t>
            </a:r>
            <a:r>
              <a:rPr lang="en-CA" sz="1600" dirty="0" err="1">
                <a:solidFill>
                  <a:srgbClr val="606062">
                    <a:lumMod val="50000"/>
                  </a:srgbClr>
                </a:solidFill>
              </a:rPr>
              <a:t>μl</a:t>
            </a:r>
            <a:r>
              <a:rPr lang="en-CA" sz="1600" dirty="0">
                <a:solidFill>
                  <a:srgbClr val="606062">
                    <a:lumMod val="50000"/>
                  </a:srgbClr>
                </a:solidFill>
              </a:rPr>
              <a:t> liver homogenate (containing 0.15 – 2.49 mg of liver tissue</a:t>
            </a:r>
            <a:r>
              <a:rPr lang="en-CA" sz="1600" dirty="0" smtClean="0">
                <a:solidFill>
                  <a:srgbClr val="606062">
                    <a:lumMod val="50000"/>
                  </a:srgbClr>
                </a:solidFill>
              </a:rPr>
              <a:t>) </a:t>
            </a:r>
            <a:r>
              <a:rPr lang="en-CA" sz="1600" dirty="0">
                <a:solidFill>
                  <a:srgbClr val="606062">
                    <a:lumMod val="50000"/>
                  </a:srgbClr>
                </a:solidFill>
              </a:rPr>
              <a:t>mixed with 4 ml of chloroform: methanol (2:1) (v/v) with 0.02</a:t>
            </a:r>
            <a:r>
              <a:rPr lang="en-CA" sz="1600" dirty="0" smtClean="0">
                <a:solidFill>
                  <a:srgbClr val="606062">
                    <a:lumMod val="50000"/>
                  </a:srgbClr>
                </a:solidFill>
              </a:rPr>
              <a:t>% </a:t>
            </a:r>
            <a:r>
              <a:rPr lang="en-CA" sz="1600" dirty="0" err="1">
                <a:solidFill>
                  <a:srgbClr val="606062">
                    <a:lumMod val="50000"/>
                  </a:srgbClr>
                </a:solidFill>
              </a:rPr>
              <a:t>butylated</a:t>
            </a:r>
            <a:r>
              <a:rPr lang="en-CA" sz="1600" dirty="0">
                <a:solidFill>
                  <a:srgbClr val="606062">
                    <a:lumMod val="50000"/>
                  </a:srgbClr>
                </a:solidFill>
              </a:rPr>
              <a:t> </a:t>
            </a:r>
            <a:r>
              <a:rPr lang="en-CA" sz="1600" dirty="0" err="1">
                <a:solidFill>
                  <a:srgbClr val="606062">
                    <a:lumMod val="50000"/>
                  </a:srgbClr>
                </a:solidFill>
              </a:rPr>
              <a:t>hydroxytoluene</a:t>
            </a:r>
            <a:r>
              <a:rPr lang="en-CA" sz="1600" dirty="0">
                <a:solidFill>
                  <a:srgbClr val="606062">
                    <a:lumMod val="50000"/>
                  </a:srgbClr>
                </a:solidFill>
              </a:rPr>
              <a:t> as </a:t>
            </a:r>
            <a:r>
              <a:rPr lang="en-CA" sz="1600" dirty="0" smtClean="0">
                <a:solidFill>
                  <a:srgbClr val="606062">
                    <a:lumMod val="50000"/>
                  </a:srgbClr>
                </a:solidFill>
              </a:rPr>
              <a:t>antioxidant</a:t>
            </a:r>
          </a:p>
          <a:p>
            <a:pPr marL="171450" indent="-171450" eaLnBrk="0" hangingPunct="0">
              <a:spcBef>
                <a:spcPct val="30000"/>
              </a:spcBef>
              <a:buFont typeface="Arial" pitchFamily="34" charset="0"/>
              <a:buChar char="•"/>
            </a:pPr>
            <a:r>
              <a:rPr lang="en-US" sz="1600" dirty="0">
                <a:solidFill>
                  <a:srgbClr val="606062">
                    <a:lumMod val="50000"/>
                  </a:srgbClr>
                </a:solidFill>
              </a:rPr>
              <a:t>1 part aqueous (sample extract), 2 parts </a:t>
            </a:r>
            <a:r>
              <a:rPr lang="en-US" sz="1600" dirty="0" err="1">
                <a:solidFill>
                  <a:srgbClr val="606062">
                    <a:lumMod val="50000"/>
                  </a:srgbClr>
                </a:solidFill>
              </a:rPr>
              <a:t>MeOH</a:t>
            </a:r>
            <a:r>
              <a:rPr lang="en-US" sz="1600" dirty="0">
                <a:solidFill>
                  <a:srgbClr val="606062">
                    <a:lumMod val="50000"/>
                  </a:srgbClr>
                </a:solidFill>
              </a:rPr>
              <a:t>, 0.9 part CH</a:t>
            </a:r>
            <a:r>
              <a:rPr lang="en-US" sz="1600" baseline="-25000" dirty="0">
                <a:solidFill>
                  <a:srgbClr val="606062">
                    <a:lumMod val="50000"/>
                  </a:srgbClr>
                </a:solidFill>
              </a:rPr>
              <a:t>2</a:t>
            </a:r>
            <a:r>
              <a:rPr lang="en-US" sz="1600" dirty="0">
                <a:solidFill>
                  <a:srgbClr val="606062">
                    <a:lumMod val="50000"/>
                  </a:srgbClr>
                </a:solidFill>
              </a:rPr>
              <a:t>Cl</a:t>
            </a:r>
            <a:r>
              <a:rPr lang="en-US" sz="1600" baseline="-25000" dirty="0">
                <a:solidFill>
                  <a:srgbClr val="606062">
                    <a:lumMod val="50000"/>
                  </a:srgbClr>
                </a:solidFill>
              </a:rPr>
              <a:t>2</a:t>
            </a:r>
            <a:r>
              <a:rPr lang="en-US" sz="1600" dirty="0">
                <a:solidFill>
                  <a:srgbClr val="606062">
                    <a:lumMod val="50000"/>
                  </a:srgbClr>
                </a:solidFill>
              </a:rPr>
              <a:t>;</a:t>
            </a:r>
            <a:r>
              <a:rPr lang="en-US" sz="1600" baseline="-25000" dirty="0">
                <a:solidFill>
                  <a:srgbClr val="606062">
                    <a:lumMod val="50000"/>
                  </a:srgbClr>
                </a:solidFill>
              </a:rPr>
              <a:t> </a:t>
            </a:r>
            <a:r>
              <a:rPr lang="en-US" sz="1600" dirty="0">
                <a:solidFill>
                  <a:srgbClr val="606062">
                    <a:lumMod val="50000"/>
                  </a:srgbClr>
                </a:solidFill>
              </a:rPr>
              <a:t>Add 1 part H</a:t>
            </a:r>
            <a:r>
              <a:rPr lang="en-US" sz="1600" baseline="-25000" dirty="0">
                <a:solidFill>
                  <a:srgbClr val="606062">
                    <a:lumMod val="50000"/>
                  </a:srgbClr>
                </a:solidFill>
              </a:rPr>
              <a:t>2</a:t>
            </a:r>
            <a:r>
              <a:rPr lang="en-US" sz="1600" dirty="0">
                <a:solidFill>
                  <a:srgbClr val="606062">
                    <a:lumMod val="50000"/>
                  </a:srgbClr>
                </a:solidFill>
              </a:rPr>
              <a:t>O, 1 part CH</a:t>
            </a:r>
            <a:r>
              <a:rPr lang="en-US" sz="1600" baseline="-25000" dirty="0">
                <a:solidFill>
                  <a:srgbClr val="606062">
                    <a:lumMod val="50000"/>
                  </a:srgbClr>
                </a:solidFill>
              </a:rPr>
              <a:t>2</a:t>
            </a:r>
            <a:r>
              <a:rPr lang="en-US" sz="1600" dirty="0">
                <a:solidFill>
                  <a:srgbClr val="606062">
                    <a:lumMod val="50000"/>
                  </a:srgbClr>
                </a:solidFill>
              </a:rPr>
              <a:t>Cl</a:t>
            </a:r>
            <a:r>
              <a:rPr lang="en-US" sz="1600" baseline="-25000" dirty="0">
                <a:solidFill>
                  <a:srgbClr val="606062">
                    <a:lumMod val="50000"/>
                  </a:srgbClr>
                </a:solidFill>
              </a:rPr>
              <a:t>2</a:t>
            </a:r>
            <a:r>
              <a:rPr lang="en-US" sz="1600" dirty="0">
                <a:solidFill>
                  <a:srgbClr val="606062">
                    <a:lumMod val="50000"/>
                  </a:srgbClr>
                </a:solidFill>
              </a:rPr>
              <a:t>,  10 </a:t>
            </a:r>
            <a:r>
              <a:rPr lang="en-US" sz="1600" dirty="0" err="1">
                <a:solidFill>
                  <a:srgbClr val="606062">
                    <a:lumMod val="50000"/>
                  </a:srgbClr>
                </a:solidFill>
              </a:rPr>
              <a:t>mM</a:t>
            </a:r>
            <a:r>
              <a:rPr lang="en-US" sz="1600" dirty="0">
                <a:solidFill>
                  <a:srgbClr val="606062">
                    <a:lumMod val="50000"/>
                  </a:srgbClr>
                </a:solidFill>
              </a:rPr>
              <a:t> </a:t>
            </a:r>
            <a:r>
              <a:rPr lang="en-US" sz="1600" dirty="0" err="1" smtClean="0">
                <a:solidFill>
                  <a:srgbClr val="606062">
                    <a:lumMod val="50000"/>
                  </a:srgbClr>
                </a:solidFill>
              </a:rPr>
              <a:t>LiCl</a:t>
            </a:r>
            <a:r>
              <a:rPr lang="en-US" sz="1600" dirty="0" smtClean="0">
                <a:solidFill>
                  <a:srgbClr val="606062">
                    <a:lumMod val="50000"/>
                  </a:srgbClr>
                </a:solidFill>
              </a:rPr>
              <a:t>; </a:t>
            </a:r>
            <a:r>
              <a:rPr lang="en-US" sz="1600" dirty="0">
                <a:solidFill>
                  <a:srgbClr val="606062">
                    <a:lumMod val="50000"/>
                  </a:srgbClr>
                </a:solidFill>
              </a:rPr>
              <a:t>Vortex &amp; spin  - take lower </a:t>
            </a:r>
            <a:r>
              <a:rPr lang="en-US" sz="1600" dirty="0" smtClean="0">
                <a:solidFill>
                  <a:srgbClr val="606062">
                    <a:lumMod val="50000"/>
                  </a:srgbClr>
                </a:solidFill>
              </a:rPr>
              <a:t>layer</a:t>
            </a:r>
          </a:p>
          <a:p>
            <a:pPr marL="171450" indent="-171450" eaLnBrk="0" hangingPunct="0">
              <a:spcBef>
                <a:spcPct val="30000"/>
              </a:spcBef>
              <a:buFont typeface="Arial" pitchFamily="34" charset="0"/>
              <a:buChar char="•"/>
            </a:pPr>
            <a:r>
              <a:rPr lang="en-CA" sz="1600" dirty="0" smtClean="0">
                <a:solidFill>
                  <a:srgbClr val="606062">
                    <a:lumMod val="50000"/>
                  </a:srgbClr>
                </a:solidFill>
              </a:rPr>
              <a:t>Lipids were </a:t>
            </a:r>
            <a:r>
              <a:rPr lang="en-CA" sz="1600" dirty="0">
                <a:solidFill>
                  <a:srgbClr val="606062">
                    <a:lumMod val="50000"/>
                  </a:srgbClr>
                </a:solidFill>
              </a:rPr>
              <a:t>diluted with chloroform to 0.08 mg/mL final concentration and </a:t>
            </a:r>
            <a:r>
              <a:rPr lang="en-CA" sz="1600" dirty="0" err="1">
                <a:solidFill>
                  <a:srgbClr val="606062">
                    <a:lumMod val="50000"/>
                  </a:srgbClr>
                </a:solidFill>
              </a:rPr>
              <a:t>diheptadecanoyl</a:t>
            </a:r>
            <a:r>
              <a:rPr lang="en-CA" sz="1600" dirty="0">
                <a:solidFill>
                  <a:srgbClr val="606062">
                    <a:lumMod val="50000"/>
                  </a:srgbClr>
                </a:solidFill>
              </a:rPr>
              <a:t> PC and PE </a:t>
            </a:r>
            <a:r>
              <a:rPr lang="en-CA" sz="1600" dirty="0" smtClean="0">
                <a:solidFill>
                  <a:srgbClr val="606062">
                    <a:lumMod val="50000"/>
                  </a:srgbClr>
                </a:solidFill>
              </a:rPr>
              <a:t>were </a:t>
            </a:r>
            <a:r>
              <a:rPr lang="en-CA" sz="1600" dirty="0">
                <a:solidFill>
                  <a:srgbClr val="606062">
                    <a:lumMod val="50000"/>
                  </a:srgbClr>
                </a:solidFill>
              </a:rPr>
              <a:t>added as internal standards at 0.15 </a:t>
            </a:r>
            <a:r>
              <a:rPr lang="en-CA" sz="1600" dirty="0" err="1">
                <a:solidFill>
                  <a:srgbClr val="606062">
                    <a:lumMod val="50000"/>
                  </a:srgbClr>
                </a:solidFill>
              </a:rPr>
              <a:t>μmol</a:t>
            </a:r>
            <a:r>
              <a:rPr lang="en-CA" sz="1600" dirty="0">
                <a:solidFill>
                  <a:srgbClr val="606062">
                    <a:lumMod val="50000"/>
                  </a:srgbClr>
                </a:solidFill>
              </a:rPr>
              <a:t>/L final concentration. </a:t>
            </a:r>
            <a:endParaRPr lang="en-CA" sz="1600" dirty="0" smtClean="0">
              <a:solidFill>
                <a:srgbClr val="606062">
                  <a:lumMod val="50000"/>
                </a:srgbClr>
              </a:solidFill>
            </a:endParaRPr>
          </a:p>
          <a:p>
            <a:pPr marL="171450" indent="-171450" eaLnBrk="0" hangingPunct="0">
              <a:spcBef>
                <a:spcPct val="30000"/>
              </a:spcBef>
              <a:buFont typeface="Arial" pitchFamily="34" charset="0"/>
              <a:buChar char="•"/>
            </a:pPr>
            <a:r>
              <a:rPr lang="en-CA" sz="1600" dirty="0" smtClean="0">
                <a:solidFill>
                  <a:srgbClr val="606062">
                    <a:lumMod val="50000"/>
                  </a:srgbClr>
                </a:solidFill>
              </a:rPr>
              <a:t>Samples </a:t>
            </a:r>
            <a:r>
              <a:rPr lang="en-CA" sz="1600" dirty="0">
                <a:solidFill>
                  <a:srgbClr val="606062">
                    <a:lumMod val="50000"/>
                  </a:srgbClr>
                </a:solidFill>
              </a:rPr>
              <a:t>were further diluted </a:t>
            </a:r>
            <a:r>
              <a:rPr lang="en-CA" sz="1600" dirty="0" smtClean="0">
                <a:solidFill>
                  <a:srgbClr val="606062">
                    <a:lumMod val="50000"/>
                  </a:srgbClr>
                </a:solidFill>
              </a:rPr>
              <a:t>1:1 </a:t>
            </a:r>
            <a:r>
              <a:rPr lang="en-CA" sz="1600" dirty="0">
                <a:solidFill>
                  <a:srgbClr val="606062">
                    <a:lumMod val="50000"/>
                  </a:srgbClr>
                </a:solidFill>
              </a:rPr>
              <a:t>with </a:t>
            </a:r>
            <a:r>
              <a:rPr lang="en-CA" sz="1600" dirty="0" err="1">
                <a:solidFill>
                  <a:srgbClr val="606062">
                    <a:lumMod val="50000"/>
                  </a:srgbClr>
                </a:solidFill>
              </a:rPr>
              <a:t>chloroform:methanol</a:t>
            </a:r>
            <a:r>
              <a:rPr lang="en-CA" sz="1600" dirty="0">
                <a:solidFill>
                  <a:srgbClr val="606062">
                    <a:lumMod val="50000"/>
                  </a:srgbClr>
                </a:solidFill>
              </a:rPr>
              <a:t> (1:2, v/v) with 5 </a:t>
            </a:r>
            <a:r>
              <a:rPr lang="en-CA" sz="1600" dirty="0" err="1">
                <a:solidFill>
                  <a:srgbClr val="606062">
                    <a:lumMod val="50000"/>
                  </a:srgbClr>
                </a:solidFill>
              </a:rPr>
              <a:t>mM</a:t>
            </a:r>
            <a:r>
              <a:rPr lang="en-CA" sz="1600" dirty="0">
                <a:solidFill>
                  <a:srgbClr val="606062">
                    <a:lumMod val="50000"/>
                  </a:srgbClr>
                </a:solidFill>
              </a:rPr>
              <a:t> ammonium acetate and analyzed </a:t>
            </a:r>
            <a:r>
              <a:rPr lang="en-CA" sz="1600" dirty="0" smtClean="0">
                <a:solidFill>
                  <a:srgbClr val="606062">
                    <a:lumMod val="50000"/>
                  </a:srgbClr>
                </a:solidFill>
              </a:rPr>
              <a:t>by </a:t>
            </a:r>
            <a:r>
              <a:rPr lang="en-CA" sz="1600" dirty="0" err="1">
                <a:solidFill>
                  <a:srgbClr val="606062">
                    <a:lumMod val="50000"/>
                  </a:srgbClr>
                </a:solidFill>
              </a:rPr>
              <a:t>nanoelectrospray</a:t>
            </a:r>
            <a:r>
              <a:rPr lang="en-CA" sz="1600" dirty="0">
                <a:solidFill>
                  <a:srgbClr val="606062">
                    <a:lumMod val="50000"/>
                  </a:srgbClr>
                </a:solidFill>
              </a:rPr>
              <a:t> infusion tandem mass spectrometry</a:t>
            </a:r>
          </a:p>
          <a:p>
            <a:pPr marL="171450" indent="-171450" eaLnBrk="0" hangingPunct="0">
              <a:spcBef>
                <a:spcPct val="30000"/>
              </a:spcBef>
              <a:buFont typeface="Arial" pitchFamily="34" charset="0"/>
              <a:buChar char="•"/>
            </a:pPr>
            <a:endParaRPr lang="en-CA" sz="1000" dirty="0">
              <a:solidFill>
                <a:srgbClr val="606062"/>
              </a:solidFill>
            </a:endParaRPr>
          </a:p>
          <a:p>
            <a:pPr marL="171450" indent="-171450" eaLnBrk="0" hangingPunct="0">
              <a:spcBef>
                <a:spcPct val="30000"/>
              </a:spcBef>
              <a:buFont typeface="Arial" pitchFamily="34" charset="0"/>
              <a:buChar char="•"/>
            </a:pPr>
            <a:endParaRPr lang="en-CA" sz="1000" dirty="0" smtClean="0">
              <a:solidFill>
                <a:srgbClr val="606062"/>
              </a:solidFill>
            </a:endParaRPr>
          </a:p>
          <a:p>
            <a:pPr marL="171450" indent="-171450" eaLnBrk="0" hangingPunct="0">
              <a:spcBef>
                <a:spcPct val="30000"/>
              </a:spcBef>
              <a:buFont typeface="Arial" pitchFamily="34" charset="0"/>
              <a:buChar char="•"/>
            </a:pPr>
            <a:endParaRPr lang="en-CA" sz="1000" dirty="0">
              <a:solidFill>
                <a:srgbClr val="606062"/>
              </a:solidFill>
            </a:endParaRPr>
          </a:p>
          <a:p>
            <a:pPr marL="171450" indent="-171450" eaLnBrk="0" hangingPunct="0">
              <a:spcBef>
                <a:spcPct val="30000"/>
              </a:spcBef>
              <a:buFont typeface="Arial" pitchFamily="34" charset="0"/>
              <a:buChar char="•"/>
            </a:pPr>
            <a:endParaRPr lang="en-CA" sz="1000" dirty="0" smtClean="0">
              <a:solidFill>
                <a:srgbClr val="606062"/>
              </a:solidFill>
            </a:endParaRPr>
          </a:p>
        </p:txBody>
      </p:sp>
    </p:spTree>
    <p:extLst>
      <p:ext uri="{BB962C8B-B14F-4D97-AF65-F5344CB8AC3E}">
        <p14:creationId xmlns:p14="http://schemas.microsoft.com/office/powerpoint/2010/main" val="309754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82575" y="878417"/>
            <a:ext cx="8229600" cy="538163"/>
          </a:xfrm>
        </p:spPr>
        <p:txBody>
          <a:bodyPr/>
          <a:lstStyle/>
          <a:p>
            <a:r>
              <a:rPr lang="en-US" i="1" dirty="0" smtClean="0"/>
              <a:t>Shotgun</a:t>
            </a:r>
            <a:r>
              <a:rPr lang="en-US" dirty="0" smtClean="0"/>
              <a:t> </a:t>
            </a:r>
            <a:r>
              <a:rPr lang="en-US" dirty="0" err="1" smtClean="0"/>
              <a:t>Lipidomics</a:t>
            </a:r>
            <a:r>
              <a:rPr lang="en-US" dirty="0" smtClean="0"/>
              <a:t> of Human NAFLD Liver Tissue</a:t>
            </a:r>
            <a:r>
              <a:rPr lang="en-US" sz="2400" dirty="0" smtClean="0"/>
              <a:t/>
            </a:r>
            <a:br>
              <a:rPr lang="en-US" sz="2400" dirty="0" smtClean="0"/>
            </a:br>
            <a:r>
              <a:rPr lang="en-US" sz="2000" dirty="0" smtClean="0">
                <a:solidFill>
                  <a:schemeClr val="accent2"/>
                </a:solidFill>
              </a:rPr>
              <a:t>Lipid Profiling of Complex Extracts by Direct Infusion</a:t>
            </a:r>
          </a:p>
        </p:txBody>
      </p:sp>
      <p:grpSp>
        <p:nvGrpSpPr>
          <p:cNvPr id="11267" name="Group 3"/>
          <p:cNvGrpSpPr>
            <a:grpSpLocks/>
          </p:cNvGrpSpPr>
          <p:nvPr/>
        </p:nvGrpSpPr>
        <p:grpSpPr bwMode="auto">
          <a:xfrm>
            <a:off x="-180975" y="2739792"/>
            <a:ext cx="9318626" cy="3983039"/>
            <a:chOff x="-114" y="2126"/>
            <a:chExt cx="5870" cy="2509"/>
          </a:xfrm>
        </p:grpSpPr>
        <p:sp>
          <p:nvSpPr>
            <p:cNvPr id="45" name="AutoShape 4"/>
            <p:cNvSpPr>
              <a:spLocks noChangeArrowheads="1"/>
            </p:cNvSpPr>
            <p:nvPr/>
          </p:nvSpPr>
          <p:spPr bwMode="auto">
            <a:xfrm>
              <a:off x="252" y="2126"/>
              <a:ext cx="913" cy="684"/>
            </a:xfrm>
            <a:prstGeom prst="rightArrowCallout">
              <a:avLst>
                <a:gd name="adj1" fmla="val 25000"/>
                <a:gd name="adj2" fmla="val 25000"/>
                <a:gd name="adj3" fmla="val 18889"/>
                <a:gd name="adj4" fmla="val 66667"/>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sv-SE" sz="1200" b="1">
                  <a:solidFill>
                    <a:srgbClr val="606062"/>
                  </a:solidFill>
                  <a:cs typeface="Arial" charset="0"/>
                </a:rPr>
                <a:t>Total </a:t>
              </a:r>
              <a:r>
                <a:rPr lang="en-GB" sz="1200" b="1">
                  <a:solidFill>
                    <a:srgbClr val="606062"/>
                  </a:solidFill>
                  <a:cs typeface="Arial" charset="0"/>
                </a:rPr>
                <a:t>lipid</a:t>
              </a:r>
            </a:p>
            <a:p>
              <a:pPr algn="ctr"/>
              <a:r>
                <a:rPr lang="en-GB" sz="1200" b="1">
                  <a:solidFill>
                    <a:srgbClr val="606062"/>
                  </a:solidFill>
                  <a:cs typeface="Arial" charset="0"/>
                </a:rPr>
                <a:t>extracts </a:t>
              </a:r>
              <a:endParaRPr lang="sv-SE" sz="1200" b="1">
                <a:solidFill>
                  <a:srgbClr val="606062"/>
                </a:solidFill>
                <a:cs typeface="Arial" charset="0"/>
              </a:endParaRPr>
            </a:p>
          </p:txBody>
        </p:sp>
        <p:sp>
          <p:nvSpPr>
            <p:cNvPr id="11272" name="Rectangle 6"/>
            <p:cNvSpPr>
              <a:spLocks noChangeArrowheads="1"/>
            </p:cNvSpPr>
            <p:nvPr/>
          </p:nvSpPr>
          <p:spPr bwMode="auto">
            <a:xfrm>
              <a:off x="1815" y="3233"/>
              <a:ext cx="160" cy="8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fi-FI" sz="600">
                <a:solidFill>
                  <a:srgbClr val="606062"/>
                </a:solidFill>
                <a:latin typeface="Times New Roman" pitchFamily="18" charset="0"/>
                <a:cs typeface="Arial" charset="0"/>
              </a:endParaRPr>
            </a:p>
          </p:txBody>
        </p:sp>
        <p:pic>
          <p:nvPicPr>
            <p:cNvPr id="1127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 y="3134"/>
              <a:ext cx="859"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8" name="AutoShape 16"/>
            <p:cNvSpPr>
              <a:spLocks noChangeArrowheads="1"/>
            </p:cNvSpPr>
            <p:nvPr/>
          </p:nvSpPr>
          <p:spPr bwMode="auto">
            <a:xfrm>
              <a:off x="2146" y="2149"/>
              <a:ext cx="1236" cy="684"/>
            </a:xfrm>
            <a:prstGeom prst="rightArrowCallout">
              <a:avLst>
                <a:gd name="adj1" fmla="val 25000"/>
                <a:gd name="adj2" fmla="val 25000"/>
                <a:gd name="adj3" fmla="val 25556"/>
                <a:gd name="adj4" fmla="val 66667"/>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sv-SE" sz="1200" b="1">
                  <a:solidFill>
                    <a:srgbClr val="606062"/>
                  </a:solidFill>
                  <a:cs typeface="Arial" charset="0"/>
                </a:rPr>
                <a:t>Multiple</a:t>
              </a:r>
            </a:p>
            <a:p>
              <a:pPr algn="ctr"/>
              <a:r>
                <a:rPr lang="sv-SE" sz="1200" b="1">
                  <a:solidFill>
                    <a:srgbClr val="606062"/>
                  </a:solidFill>
                  <a:cs typeface="Arial" charset="0"/>
                </a:rPr>
                <a:t>Precursor </a:t>
              </a:r>
            </a:p>
            <a:p>
              <a:pPr algn="ctr"/>
              <a:r>
                <a:rPr lang="sv-SE" sz="1200" b="1">
                  <a:solidFill>
                    <a:srgbClr val="606062"/>
                  </a:solidFill>
                  <a:cs typeface="Arial" charset="0"/>
                </a:rPr>
                <a:t>Ion Scanning </a:t>
              </a:r>
            </a:p>
            <a:p>
              <a:pPr algn="ctr"/>
              <a:endParaRPr lang="sv-SE" sz="1200" b="1">
                <a:solidFill>
                  <a:srgbClr val="606062"/>
                </a:solidFill>
                <a:cs typeface="Arial" charset="0"/>
              </a:endParaRPr>
            </a:p>
          </p:txBody>
        </p:sp>
        <p:sp>
          <p:nvSpPr>
            <p:cNvPr id="49" name="AutoShape 22"/>
            <p:cNvSpPr>
              <a:spLocks noChangeArrowheads="1"/>
            </p:cNvSpPr>
            <p:nvPr/>
          </p:nvSpPr>
          <p:spPr bwMode="auto">
            <a:xfrm>
              <a:off x="1232" y="2149"/>
              <a:ext cx="860" cy="684"/>
            </a:xfrm>
            <a:prstGeom prst="rightArrowCallout">
              <a:avLst>
                <a:gd name="adj1" fmla="val 25000"/>
                <a:gd name="adj2" fmla="val 25000"/>
                <a:gd name="adj3" fmla="val 17778"/>
                <a:gd name="adj4" fmla="val 66667"/>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a:r>
                <a:rPr lang="fi-FI" sz="1200" b="1">
                  <a:solidFill>
                    <a:srgbClr val="606062"/>
                  </a:solidFill>
                  <a:cs typeface="Arial" charset="0"/>
                </a:rPr>
                <a:t>Automated</a:t>
              </a:r>
            </a:p>
            <a:p>
              <a:pPr algn="ctr"/>
              <a:r>
                <a:rPr lang="fi-FI" sz="1200" b="1">
                  <a:solidFill>
                    <a:srgbClr val="606062"/>
                  </a:solidFill>
                  <a:cs typeface="Arial" charset="0"/>
                </a:rPr>
                <a:t>sample</a:t>
              </a:r>
            </a:p>
            <a:p>
              <a:pPr algn="ctr"/>
              <a:r>
                <a:rPr lang="fi-FI" sz="1200" b="1">
                  <a:solidFill>
                    <a:srgbClr val="606062"/>
                  </a:solidFill>
                  <a:cs typeface="Arial" charset="0"/>
                </a:rPr>
                <a:t>infusion</a:t>
              </a:r>
              <a:endParaRPr lang="en-GB" sz="1200" b="1">
                <a:solidFill>
                  <a:srgbClr val="606062"/>
                </a:solidFill>
                <a:cs typeface="Arial" charset="0"/>
              </a:endParaRPr>
            </a:p>
          </p:txBody>
        </p:sp>
        <p:sp>
          <p:nvSpPr>
            <p:cNvPr id="50" name="AutoShape 29"/>
            <p:cNvSpPr>
              <a:spLocks noChangeArrowheads="1"/>
            </p:cNvSpPr>
            <p:nvPr/>
          </p:nvSpPr>
          <p:spPr bwMode="auto">
            <a:xfrm>
              <a:off x="3435" y="2149"/>
              <a:ext cx="1128" cy="684"/>
            </a:xfrm>
            <a:prstGeom prst="rightArrowCallout">
              <a:avLst>
                <a:gd name="adj1" fmla="val 25000"/>
                <a:gd name="adj2" fmla="val 25000"/>
                <a:gd name="adj3" fmla="val 23333"/>
                <a:gd name="adj4" fmla="val 66667"/>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p>
              <a:pPr algn="ctr">
                <a:defRPr/>
              </a:pPr>
              <a:r>
                <a:rPr lang="sv-SE" sz="1200" b="1">
                  <a:solidFill>
                    <a:srgbClr val="606062"/>
                  </a:solidFill>
                  <a:cs typeface="Arial" charset="0"/>
                </a:rPr>
                <a:t>Lipid</a:t>
              </a:r>
            </a:p>
            <a:p>
              <a:pPr algn="ctr">
                <a:defRPr/>
              </a:pPr>
              <a:r>
                <a:rPr lang="sv-SE" sz="1200" b="1">
                  <a:solidFill>
                    <a:srgbClr val="606062"/>
                  </a:solidFill>
                  <a:cs typeface="Arial" charset="0"/>
                </a:rPr>
                <a:t>identification</a:t>
              </a:r>
            </a:p>
            <a:p>
              <a:pPr algn="ctr">
                <a:defRPr/>
              </a:pPr>
              <a:r>
                <a:rPr lang="sv-SE" sz="1200" b="1">
                  <a:solidFill>
                    <a:srgbClr val="606062"/>
                  </a:solidFill>
                  <a:cs typeface="Arial" charset="0"/>
                </a:rPr>
                <a:t>and </a:t>
              </a:r>
            </a:p>
            <a:p>
              <a:pPr algn="ctr">
                <a:defRPr/>
              </a:pPr>
              <a:r>
                <a:rPr lang="sv-SE" sz="1200" b="1">
                  <a:solidFill>
                    <a:srgbClr val="606062"/>
                  </a:solidFill>
                  <a:cs typeface="Arial" charset="0"/>
                </a:rPr>
                <a:t>quantification</a:t>
              </a:r>
            </a:p>
          </p:txBody>
        </p:sp>
        <p:sp>
          <p:nvSpPr>
            <p:cNvPr id="51" name="Rectangle 36"/>
            <p:cNvSpPr>
              <a:spLocks noChangeArrowheads="1"/>
            </p:cNvSpPr>
            <p:nvPr/>
          </p:nvSpPr>
          <p:spPr bwMode="auto">
            <a:xfrm>
              <a:off x="4618" y="2149"/>
              <a:ext cx="966" cy="684"/>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wrap="none" anchor="ctr"/>
            <a:lstStyle/>
            <a:p>
              <a:pPr algn="ctr">
                <a:defRPr/>
              </a:pPr>
              <a:r>
                <a:rPr lang="en-GB" sz="1200" b="1">
                  <a:solidFill>
                    <a:srgbClr val="606062"/>
                  </a:solidFill>
                  <a:cs typeface="Arial" charset="0"/>
                </a:rPr>
                <a:t>Result reporting</a:t>
              </a:r>
            </a:p>
          </p:txBody>
        </p:sp>
        <p:sp>
          <p:nvSpPr>
            <p:cNvPr id="52" name="Rectangle 51"/>
            <p:cNvSpPr/>
            <p:nvPr/>
          </p:nvSpPr>
          <p:spPr bwMode="auto">
            <a:xfrm>
              <a:off x="3274" y="3482"/>
              <a:ext cx="101" cy="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i-FI" sz="600">
                <a:solidFill>
                  <a:srgbClr val="FFFFFF"/>
                </a:solidFill>
              </a:endParaRPr>
            </a:p>
          </p:txBody>
        </p:sp>
        <p:sp>
          <p:nvSpPr>
            <p:cNvPr id="53" name="Rectangle 52"/>
            <p:cNvSpPr/>
            <p:nvPr/>
          </p:nvSpPr>
          <p:spPr bwMode="auto">
            <a:xfrm>
              <a:off x="4483" y="3054"/>
              <a:ext cx="101" cy="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i-FI" sz="600">
                <a:solidFill>
                  <a:srgbClr val="FFFFFF"/>
                </a:solidFill>
              </a:endParaRPr>
            </a:p>
          </p:txBody>
        </p:sp>
        <p:sp>
          <p:nvSpPr>
            <p:cNvPr id="54" name="Rectangle 53"/>
            <p:cNvSpPr/>
            <p:nvPr/>
          </p:nvSpPr>
          <p:spPr>
            <a:xfrm>
              <a:off x="1864" y="3563"/>
              <a:ext cx="302" cy="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i-FI" sz="600">
                <a:solidFill>
                  <a:srgbClr val="FFFFFF"/>
                </a:solidFill>
              </a:endParaRPr>
            </a:p>
          </p:txBody>
        </p:sp>
        <p:sp>
          <p:nvSpPr>
            <p:cNvPr id="55" name="Rectangle 54"/>
            <p:cNvSpPr>
              <a:spLocks noChangeArrowheads="1"/>
            </p:cNvSpPr>
            <p:nvPr/>
          </p:nvSpPr>
          <p:spPr bwMode="auto">
            <a:xfrm flipV="1">
              <a:off x="1971" y="3606"/>
              <a:ext cx="396" cy="49"/>
            </a:xfrm>
            <a:prstGeom prst="rect">
              <a:avLst/>
            </a:prstGeom>
            <a:solidFill>
              <a:schemeClr val="bg1"/>
            </a:solidFill>
            <a:ln w="25400" algn="ctr">
              <a:solidFill>
                <a:schemeClr val="bg1"/>
              </a:solidFill>
              <a:miter lim="800000"/>
              <a:headEnd/>
              <a:tailEnd/>
            </a:ln>
          </p:spPr>
          <p:txBody>
            <a:bodyPr rot="10800000" anchor="ctr"/>
            <a:lstStyle/>
            <a:p>
              <a:pPr algn="ctr"/>
              <a:endParaRPr lang="fi-FI" sz="600">
                <a:solidFill>
                  <a:srgbClr val="FFFFFF"/>
                </a:solidFill>
              </a:endParaRPr>
            </a:p>
          </p:txBody>
        </p:sp>
        <p:sp>
          <p:nvSpPr>
            <p:cNvPr id="56" name="Rectangle 55"/>
            <p:cNvSpPr>
              <a:spLocks noChangeArrowheads="1"/>
            </p:cNvSpPr>
            <p:nvPr/>
          </p:nvSpPr>
          <p:spPr bwMode="auto">
            <a:xfrm flipV="1">
              <a:off x="2770" y="3178"/>
              <a:ext cx="397" cy="49"/>
            </a:xfrm>
            <a:prstGeom prst="rect">
              <a:avLst/>
            </a:prstGeom>
            <a:solidFill>
              <a:schemeClr val="bg1"/>
            </a:solidFill>
            <a:ln w="25400" algn="ctr">
              <a:solidFill>
                <a:schemeClr val="bg1"/>
              </a:solidFill>
              <a:miter lim="800000"/>
              <a:headEnd/>
              <a:tailEnd/>
            </a:ln>
          </p:spPr>
          <p:txBody>
            <a:bodyPr rot="10800000" anchor="ctr"/>
            <a:lstStyle/>
            <a:p>
              <a:pPr algn="ctr"/>
              <a:endParaRPr lang="fi-FI" sz="600">
                <a:solidFill>
                  <a:srgbClr val="FFFFFF"/>
                </a:solidFill>
              </a:endParaRPr>
            </a:p>
          </p:txBody>
        </p:sp>
        <p:sp>
          <p:nvSpPr>
            <p:cNvPr id="57" name="Rectangle 56"/>
            <p:cNvSpPr>
              <a:spLocks noChangeArrowheads="1"/>
            </p:cNvSpPr>
            <p:nvPr/>
          </p:nvSpPr>
          <p:spPr bwMode="auto">
            <a:xfrm flipV="1">
              <a:off x="2972" y="3307"/>
              <a:ext cx="151" cy="43"/>
            </a:xfrm>
            <a:prstGeom prst="rect">
              <a:avLst/>
            </a:prstGeom>
            <a:solidFill>
              <a:schemeClr val="bg1"/>
            </a:solidFill>
            <a:ln w="25400" algn="ctr">
              <a:solidFill>
                <a:schemeClr val="bg1"/>
              </a:solidFill>
              <a:miter lim="800000"/>
              <a:headEnd/>
              <a:tailEnd/>
            </a:ln>
          </p:spPr>
          <p:txBody>
            <a:bodyPr rot="10800000" anchor="ctr"/>
            <a:lstStyle/>
            <a:p>
              <a:pPr algn="ctr"/>
              <a:endParaRPr lang="fi-FI" sz="600">
                <a:solidFill>
                  <a:srgbClr val="FFFFFF"/>
                </a:solidFill>
              </a:endParaRPr>
            </a:p>
          </p:txBody>
        </p:sp>
        <p:pic>
          <p:nvPicPr>
            <p:cNvPr id="11292" name="Picture 7" descr="5500-slll-N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 y="3222"/>
              <a:ext cx="1030"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8" descr="TV_NM_transparent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 y="3232"/>
              <a:ext cx="85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5" y="3255"/>
              <a:ext cx="1007"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Rectangle 60"/>
            <p:cNvSpPr>
              <a:spLocks noChangeArrowheads="1"/>
            </p:cNvSpPr>
            <p:nvPr/>
          </p:nvSpPr>
          <p:spPr bwMode="auto">
            <a:xfrm>
              <a:off x="1965" y="2981"/>
              <a:ext cx="13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a:solidFill>
                    <a:srgbClr val="008000"/>
                  </a:solidFill>
                  <a:latin typeface="Calibri" pitchFamily="34" charset="0"/>
                  <a:cs typeface="Arial" charset="0"/>
                </a:rPr>
                <a:t>QTRAP® 5500 System </a:t>
              </a:r>
            </a:p>
          </p:txBody>
        </p:sp>
        <p:sp>
          <p:nvSpPr>
            <p:cNvPr id="11296" name="Rectangle 61"/>
            <p:cNvSpPr>
              <a:spLocks noChangeArrowheads="1"/>
            </p:cNvSpPr>
            <p:nvPr/>
          </p:nvSpPr>
          <p:spPr bwMode="auto">
            <a:xfrm>
              <a:off x="856" y="2897"/>
              <a:ext cx="135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a:solidFill>
                    <a:srgbClr val="008000"/>
                  </a:solidFill>
                  <a:latin typeface="Calibri" pitchFamily="34" charset="0"/>
                  <a:cs typeface="Arial" charset="0"/>
                </a:rPr>
                <a:t>Advion</a:t>
              </a:r>
            </a:p>
            <a:p>
              <a:pPr algn="ctr"/>
              <a:r>
                <a:rPr lang="en-US" sz="1400" b="1" i="1">
                  <a:solidFill>
                    <a:srgbClr val="008000"/>
                  </a:solidFill>
                  <a:latin typeface="Calibri" pitchFamily="34" charset="0"/>
                  <a:cs typeface="Arial" charset="0"/>
                </a:rPr>
                <a:t>NanoMate TriVersa</a:t>
              </a:r>
            </a:p>
          </p:txBody>
        </p:sp>
        <p:sp>
          <p:nvSpPr>
            <p:cNvPr id="11297" name="Rectangle 62"/>
            <p:cNvSpPr>
              <a:spLocks noChangeArrowheads="1"/>
            </p:cNvSpPr>
            <p:nvPr/>
          </p:nvSpPr>
          <p:spPr bwMode="auto">
            <a:xfrm>
              <a:off x="3124" y="2981"/>
              <a:ext cx="13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a:solidFill>
                    <a:srgbClr val="008000"/>
                  </a:solidFill>
                  <a:latin typeface="Calibri" pitchFamily="34" charset="0"/>
                  <a:cs typeface="Arial" charset="0"/>
                </a:rPr>
                <a:t>LipidView™ Software</a:t>
              </a:r>
            </a:p>
          </p:txBody>
        </p:sp>
        <p:sp>
          <p:nvSpPr>
            <p:cNvPr id="11298" name="Rectangle 63"/>
            <p:cNvSpPr>
              <a:spLocks noChangeArrowheads="1"/>
            </p:cNvSpPr>
            <p:nvPr/>
          </p:nvSpPr>
          <p:spPr bwMode="auto">
            <a:xfrm>
              <a:off x="-114" y="2907"/>
              <a:ext cx="13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a:solidFill>
                    <a:srgbClr val="008000"/>
                  </a:solidFill>
                  <a:latin typeface="Calibri" pitchFamily="34" charset="0"/>
                  <a:cs typeface="Arial" charset="0"/>
                </a:rPr>
                <a:t>Liver Biopsies</a:t>
              </a:r>
            </a:p>
          </p:txBody>
        </p:sp>
        <p:sp>
          <p:nvSpPr>
            <p:cNvPr id="11300" name="Rectangle 65"/>
            <p:cNvSpPr>
              <a:spLocks noChangeArrowheads="1"/>
            </p:cNvSpPr>
            <p:nvPr/>
          </p:nvSpPr>
          <p:spPr bwMode="auto">
            <a:xfrm>
              <a:off x="4396" y="2991"/>
              <a:ext cx="13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dirty="0" smtClean="0">
                  <a:solidFill>
                    <a:srgbClr val="008000"/>
                  </a:solidFill>
                  <a:latin typeface="Calibri" pitchFamily="34" charset="0"/>
                  <a:cs typeface="Arial" charset="0"/>
                </a:rPr>
                <a:t>Infusion-quantitation</a:t>
              </a:r>
              <a:endParaRPr lang="en-US" sz="1400" b="1" i="1" dirty="0">
                <a:solidFill>
                  <a:srgbClr val="008000"/>
                </a:solidFill>
                <a:latin typeface="Calibri" pitchFamily="34" charset="0"/>
                <a:cs typeface="Arial" charset="0"/>
              </a:endParaRPr>
            </a:p>
          </p:txBody>
        </p:sp>
        <p:sp>
          <p:nvSpPr>
            <p:cNvPr id="11301" name="Text Box 59"/>
            <p:cNvSpPr txBox="1">
              <a:spLocks noChangeArrowheads="1"/>
            </p:cNvSpPr>
            <p:nvPr/>
          </p:nvSpPr>
          <p:spPr bwMode="auto">
            <a:xfrm>
              <a:off x="198" y="3898"/>
              <a:ext cx="5511" cy="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000" i="1" dirty="0">
                  <a:solidFill>
                    <a:srgbClr val="606062">
                      <a:lumMod val="50000"/>
                    </a:srgbClr>
                  </a:solidFill>
                  <a:ea typeface="ＭＳ Ｐゴシック" pitchFamily="34" charset="-128"/>
                  <a:cs typeface="Arial" charset="0"/>
                </a:rPr>
                <a:t>Ekroos, K et al., Methods in Pharmacology and Toxicology: Biomarker Methods in Drug Discovery and Development, Humana Press 2008</a:t>
              </a:r>
            </a:p>
            <a:p>
              <a:r>
                <a:rPr lang="en-US" sz="1000" i="1" dirty="0" err="1">
                  <a:solidFill>
                    <a:srgbClr val="606062">
                      <a:lumMod val="50000"/>
                    </a:srgbClr>
                  </a:solidFill>
                  <a:ea typeface="ＭＳ Ｐゴシック" pitchFamily="34" charset="-128"/>
                  <a:cs typeface="Arial" charset="0"/>
                </a:rPr>
                <a:t>Ståhlman</a:t>
              </a:r>
              <a:r>
                <a:rPr lang="en-US" sz="1000" i="1" dirty="0">
                  <a:solidFill>
                    <a:srgbClr val="606062">
                      <a:lumMod val="50000"/>
                    </a:srgbClr>
                  </a:solidFill>
                  <a:ea typeface="ＭＳ Ｐゴシック" pitchFamily="34" charset="-128"/>
                  <a:cs typeface="Arial" charset="0"/>
                </a:rPr>
                <a:t>, M et al. High-throughput shotgun </a:t>
              </a:r>
              <a:r>
                <a:rPr lang="en-US" sz="1000" i="1" dirty="0" err="1">
                  <a:solidFill>
                    <a:srgbClr val="606062">
                      <a:lumMod val="50000"/>
                    </a:srgbClr>
                  </a:solidFill>
                  <a:ea typeface="ＭＳ Ｐゴシック" pitchFamily="34" charset="-128"/>
                  <a:cs typeface="Arial" charset="0"/>
                </a:rPr>
                <a:t>lipidomics</a:t>
              </a:r>
              <a:r>
                <a:rPr lang="en-US" sz="1000" i="1" dirty="0">
                  <a:solidFill>
                    <a:srgbClr val="606062">
                      <a:lumMod val="50000"/>
                    </a:srgbClr>
                  </a:solidFill>
                  <a:ea typeface="ＭＳ Ｐゴシック" pitchFamily="34" charset="-128"/>
                  <a:cs typeface="Arial" charset="0"/>
                </a:rPr>
                <a:t> by quadrupole time-of-flight mass spectrometry, J </a:t>
              </a:r>
              <a:r>
                <a:rPr lang="en-US" sz="1000" i="1" dirty="0" err="1">
                  <a:solidFill>
                    <a:srgbClr val="606062">
                      <a:lumMod val="50000"/>
                    </a:srgbClr>
                  </a:solidFill>
                  <a:ea typeface="ＭＳ Ｐゴシック" pitchFamily="34" charset="-128"/>
                  <a:cs typeface="Arial" charset="0"/>
                </a:rPr>
                <a:t>Chrom</a:t>
              </a:r>
              <a:r>
                <a:rPr lang="en-US" sz="1000" i="1" dirty="0">
                  <a:solidFill>
                    <a:srgbClr val="606062">
                      <a:lumMod val="50000"/>
                    </a:srgbClr>
                  </a:solidFill>
                  <a:ea typeface="ＭＳ Ｐゴシック" pitchFamily="34" charset="-128"/>
                  <a:cs typeface="Arial" charset="0"/>
                </a:rPr>
                <a:t> B </a:t>
              </a:r>
              <a:r>
                <a:rPr lang="en-US" sz="1000" i="1" dirty="0" smtClean="0">
                  <a:solidFill>
                    <a:srgbClr val="606062">
                      <a:lumMod val="50000"/>
                    </a:srgbClr>
                  </a:solidFill>
                  <a:ea typeface="ＭＳ Ｐゴシック" pitchFamily="34" charset="-128"/>
                  <a:cs typeface="Arial" charset="0"/>
                </a:rPr>
                <a:t>2009</a:t>
              </a:r>
            </a:p>
            <a:p>
              <a:endParaRPr lang="en-US" sz="1000" dirty="0">
                <a:solidFill>
                  <a:srgbClr val="606062">
                    <a:lumMod val="50000"/>
                  </a:srgbClr>
                </a:solidFill>
                <a:ea typeface="ＭＳ Ｐゴシック" pitchFamily="34" charset="-128"/>
                <a:cs typeface="Arial" charset="0"/>
              </a:endParaRPr>
            </a:p>
            <a:p>
              <a:r>
                <a:rPr lang="en-CA" sz="1000" dirty="0" smtClean="0">
                  <a:solidFill>
                    <a:srgbClr val="606062">
                      <a:lumMod val="50000"/>
                    </a:srgbClr>
                  </a:solidFill>
                </a:rPr>
                <a:t>Arendt et al., Non-alcoholic </a:t>
              </a:r>
              <a:r>
                <a:rPr lang="en-CA" sz="1000" dirty="0">
                  <a:solidFill>
                    <a:srgbClr val="606062">
                      <a:lumMod val="50000"/>
                    </a:srgbClr>
                  </a:solidFill>
                </a:rPr>
                <a:t>fatty liver disease is associated with </a:t>
              </a:r>
              <a:r>
                <a:rPr lang="en-CA" sz="1000" dirty="0" smtClean="0">
                  <a:solidFill>
                    <a:srgbClr val="606062">
                      <a:lumMod val="50000"/>
                    </a:srgbClr>
                  </a:solidFill>
                </a:rPr>
                <a:t>lower hepatic </a:t>
              </a:r>
              <a:r>
                <a:rPr lang="en-CA" sz="1000" dirty="0">
                  <a:solidFill>
                    <a:srgbClr val="606062">
                      <a:lumMod val="50000"/>
                    </a:srgbClr>
                  </a:solidFill>
                </a:rPr>
                <a:t>and erythrocyte ratios of </a:t>
              </a:r>
              <a:r>
                <a:rPr lang="en-CA" sz="1000" dirty="0" err="1">
                  <a:solidFill>
                    <a:srgbClr val="606062">
                      <a:lumMod val="50000"/>
                    </a:srgbClr>
                  </a:solidFill>
                </a:rPr>
                <a:t>phosphatidylcholine</a:t>
              </a:r>
              <a:r>
                <a:rPr lang="en-CA" sz="1000" dirty="0">
                  <a:solidFill>
                    <a:srgbClr val="606062">
                      <a:lumMod val="50000"/>
                    </a:srgbClr>
                  </a:solidFill>
                </a:rPr>
                <a:t> </a:t>
              </a:r>
              <a:r>
                <a:rPr lang="en-CA" sz="1000" dirty="0" smtClean="0">
                  <a:solidFill>
                    <a:srgbClr val="606062">
                      <a:lumMod val="50000"/>
                    </a:srgbClr>
                  </a:solidFill>
                </a:rPr>
                <a:t>to </a:t>
              </a:r>
              <a:r>
                <a:rPr lang="en-CA" sz="1000" dirty="0" err="1" smtClean="0">
                  <a:solidFill>
                    <a:srgbClr val="606062">
                      <a:lumMod val="50000"/>
                    </a:srgbClr>
                  </a:solidFill>
                </a:rPr>
                <a:t>phosphatidylethanolamine</a:t>
              </a:r>
              <a:r>
                <a:rPr lang="en-CA" sz="1000" dirty="0" smtClean="0">
                  <a:solidFill>
                    <a:srgbClr val="606062">
                      <a:lumMod val="50000"/>
                    </a:srgbClr>
                  </a:solidFill>
                </a:rPr>
                <a:t>, Applied Physiology, Nutrition and Metabolism, Oct 2012.</a:t>
              </a:r>
              <a:endParaRPr lang="en-US" sz="1000" dirty="0" smtClean="0">
                <a:solidFill>
                  <a:srgbClr val="606062">
                    <a:lumMod val="50000"/>
                  </a:srgbClr>
                </a:solidFill>
                <a:ea typeface="ＭＳ Ｐゴシック" pitchFamily="34" charset="-128"/>
                <a:cs typeface="Arial" charset="0"/>
              </a:endParaRPr>
            </a:p>
            <a:p>
              <a:endParaRPr lang="en-US" sz="1000" i="1" dirty="0">
                <a:solidFill>
                  <a:srgbClr val="606062">
                    <a:lumMod val="50000"/>
                  </a:srgbClr>
                </a:solidFill>
                <a:ea typeface="ＭＳ Ｐゴシック" pitchFamily="34" charset="-128"/>
                <a:cs typeface="Arial" charset="0"/>
              </a:endParaRPr>
            </a:p>
            <a:p>
              <a:endParaRPr lang="en-US" sz="1000" i="1" dirty="0">
                <a:solidFill>
                  <a:srgbClr val="606062">
                    <a:lumMod val="50000"/>
                  </a:srgbClr>
                </a:solidFill>
                <a:ea typeface="ＭＳ Ｐゴシック" pitchFamily="34" charset="-128"/>
                <a:cs typeface="Arial" charset="0"/>
              </a:endParaRPr>
            </a:p>
          </p:txBody>
        </p:sp>
      </p:grpSp>
      <p:sp>
        <p:nvSpPr>
          <p:cNvPr id="11268" name="Rectangle 37"/>
          <p:cNvSpPr>
            <a:spLocks noGrp="1" noChangeArrowheads="1"/>
          </p:cNvSpPr>
          <p:nvPr>
            <p:ph type="body" idx="1"/>
          </p:nvPr>
        </p:nvSpPr>
        <p:spPr>
          <a:xfrm>
            <a:off x="245988" y="2049230"/>
            <a:ext cx="8755062" cy="2082800"/>
          </a:xfrm>
          <a:noFill/>
        </p:spPr>
        <p:txBody>
          <a:bodyPr/>
          <a:lstStyle/>
          <a:p>
            <a:pPr>
              <a:buFont typeface="Arial" charset="0"/>
              <a:buNone/>
            </a:pPr>
            <a:r>
              <a:rPr lang="en-US" sz="1600" b="1" i="1" dirty="0" smtClean="0"/>
              <a:t>Clinical lipid biopsies</a:t>
            </a:r>
            <a:r>
              <a:rPr lang="en-US" sz="1600" b="1" dirty="0" smtClean="0"/>
              <a:t>:</a:t>
            </a:r>
            <a:r>
              <a:rPr lang="en-US" sz="1600" dirty="0" smtClean="0"/>
              <a:t> </a:t>
            </a:r>
            <a:r>
              <a:rPr lang="en-US" sz="1400" b="1" dirty="0" smtClean="0"/>
              <a:t>healthy controls = 9 samples ; NAFLD = 28 samples; CHC = 13</a:t>
            </a:r>
          </a:p>
        </p:txBody>
      </p:sp>
      <p:pic>
        <p:nvPicPr>
          <p:cNvPr id="28" name="Picture 27"/>
          <p:cNvPicPr/>
          <p:nvPr/>
        </p:nvPicPr>
        <p:blipFill rotWithShape="1">
          <a:blip r:embed="rId7" cstate="print"/>
          <a:srcRect l="4678" t="5958" r="3801" b="6807"/>
          <a:stretch/>
        </p:blipFill>
        <p:spPr bwMode="auto">
          <a:xfrm>
            <a:off x="7116763" y="4358249"/>
            <a:ext cx="1884287" cy="1203326"/>
          </a:xfrm>
          <a:prstGeom prst="rect">
            <a:avLst/>
          </a:prstGeom>
          <a:noFill/>
          <a:ln w="9525">
            <a:noFill/>
            <a:miter lim="800000"/>
            <a:headEnd/>
            <a:tailEnd/>
          </a:ln>
        </p:spPr>
      </p:pic>
      <p:sp>
        <p:nvSpPr>
          <p:cNvPr id="29" name="TextBox 28"/>
          <p:cNvSpPr txBox="1"/>
          <p:nvPr/>
        </p:nvSpPr>
        <p:spPr>
          <a:xfrm>
            <a:off x="2841602" y="2631027"/>
            <a:ext cx="628698" cy="246221"/>
          </a:xfrm>
          <a:prstGeom prst="rect">
            <a:avLst/>
          </a:prstGeom>
          <a:noFill/>
        </p:spPr>
        <p:txBody>
          <a:bodyPr wrap="none" rtlCol="0">
            <a:spAutoFit/>
          </a:bodyPr>
          <a:lstStyle/>
          <a:p>
            <a:r>
              <a:rPr lang="en-CA" sz="1000" b="1" dirty="0" smtClean="0">
                <a:solidFill>
                  <a:srgbClr val="C00000"/>
                </a:solidFill>
              </a:rPr>
              <a:t>&lt; 1 min</a:t>
            </a:r>
            <a:endParaRPr lang="en-CA" sz="1000" b="1" dirty="0">
              <a:solidFill>
                <a:srgbClr val="C00000"/>
              </a:solidFill>
            </a:endParaRPr>
          </a:p>
        </p:txBody>
      </p:sp>
      <p:sp>
        <p:nvSpPr>
          <p:cNvPr id="30" name="TextBox 29"/>
          <p:cNvSpPr txBox="1"/>
          <p:nvPr/>
        </p:nvSpPr>
        <p:spPr>
          <a:xfrm>
            <a:off x="4768420" y="2533053"/>
            <a:ext cx="718407" cy="553998"/>
          </a:xfrm>
          <a:prstGeom prst="rect">
            <a:avLst/>
          </a:prstGeom>
          <a:noFill/>
        </p:spPr>
        <p:txBody>
          <a:bodyPr wrap="square" rtlCol="0">
            <a:spAutoFit/>
          </a:bodyPr>
          <a:lstStyle/>
          <a:p>
            <a:pPr algn="ctr"/>
            <a:r>
              <a:rPr lang="en-CA" sz="1000" b="1" dirty="0" smtClean="0">
                <a:solidFill>
                  <a:srgbClr val="C00000"/>
                </a:solidFill>
              </a:rPr>
              <a:t>3.1 min per sample</a:t>
            </a:r>
            <a:endParaRPr lang="en-CA" sz="1000" b="1" dirty="0">
              <a:solidFill>
                <a:srgbClr val="C00000"/>
              </a:solidFill>
            </a:endParaRPr>
          </a:p>
        </p:txBody>
      </p:sp>
      <p:sp>
        <p:nvSpPr>
          <p:cNvPr id="31" name="TextBox 30"/>
          <p:cNvSpPr txBox="1"/>
          <p:nvPr/>
        </p:nvSpPr>
        <p:spPr>
          <a:xfrm>
            <a:off x="6662534" y="2522167"/>
            <a:ext cx="718407" cy="553998"/>
          </a:xfrm>
          <a:prstGeom prst="rect">
            <a:avLst/>
          </a:prstGeom>
          <a:noFill/>
        </p:spPr>
        <p:txBody>
          <a:bodyPr wrap="square" rtlCol="0">
            <a:spAutoFit/>
          </a:bodyPr>
          <a:lstStyle/>
          <a:p>
            <a:pPr algn="ctr"/>
            <a:r>
              <a:rPr lang="en-CA" sz="1000" b="1" dirty="0" smtClean="0">
                <a:solidFill>
                  <a:srgbClr val="C00000"/>
                </a:solidFill>
              </a:rPr>
              <a:t>30 min analysis time</a:t>
            </a:r>
            <a:endParaRPr lang="en-CA" sz="1000" b="1" dirty="0">
              <a:solidFill>
                <a:srgbClr val="C00000"/>
              </a:solidFill>
            </a:endParaRPr>
          </a:p>
        </p:txBody>
      </p:sp>
      <p:sp>
        <p:nvSpPr>
          <p:cNvPr id="32" name="TextBox 31"/>
          <p:cNvSpPr txBox="1"/>
          <p:nvPr/>
        </p:nvSpPr>
        <p:spPr>
          <a:xfrm>
            <a:off x="1339374" y="2565712"/>
            <a:ext cx="663964" cy="246221"/>
          </a:xfrm>
          <a:prstGeom prst="rect">
            <a:avLst/>
          </a:prstGeom>
          <a:noFill/>
        </p:spPr>
        <p:txBody>
          <a:bodyPr wrap="none" rtlCol="0">
            <a:spAutoFit/>
          </a:bodyPr>
          <a:lstStyle/>
          <a:p>
            <a:r>
              <a:rPr lang="en-CA" sz="1000" b="1" dirty="0" smtClean="0">
                <a:solidFill>
                  <a:srgbClr val="C00000"/>
                </a:solidFill>
              </a:rPr>
              <a:t>&gt;30 min</a:t>
            </a:r>
            <a:endParaRPr lang="en-CA" sz="1000" b="1" dirty="0">
              <a:solidFill>
                <a:srgbClr val="C00000"/>
              </a:solidFill>
            </a:endParaRPr>
          </a:p>
        </p:txBody>
      </p:sp>
    </p:spTree>
    <p:extLst>
      <p:ext uri="{BB962C8B-B14F-4D97-AF65-F5344CB8AC3E}">
        <p14:creationId xmlns:p14="http://schemas.microsoft.com/office/powerpoint/2010/main" val="770455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70934" y="831850"/>
            <a:ext cx="8229600" cy="538163"/>
          </a:xfrm>
        </p:spPr>
        <p:txBody>
          <a:bodyPr/>
          <a:lstStyle/>
          <a:p>
            <a:r>
              <a:rPr lang="en-US" dirty="0" smtClean="0"/>
              <a:t>Multiplexed Precursor Ion Scanning [XPIS]</a:t>
            </a:r>
          </a:p>
        </p:txBody>
      </p:sp>
      <p:sp>
        <p:nvSpPr>
          <p:cNvPr id="268291" name="Rectangle 3"/>
          <p:cNvSpPr>
            <a:spLocks noGrp="1" noChangeArrowheads="1"/>
          </p:cNvSpPr>
          <p:nvPr>
            <p:ph type="body" idx="1"/>
          </p:nvPr>
        </p:nvSpPr>
        <p:spPr>
          <a:xfrm>
            <a:off x="271463" y="4249738"/>
            <a:ext cx="6478587" cy="2082800"/>
          </a:xfrm>
        </p:spPr>
        <p:txBody>
          <a:bodyPr/>
          <a:lstStyle/>
          <a:p>
            <a:pPr>
              <a:lnSpc>
                <a:spcPct val="90000"/>
              </a:lnSpc>
            </a:pPr>
            <a:r>
              <a:rPr lang="en-US" sz="1800" dirty="0" smtClean="0"/>
              <a:t>Technical benefits of </a:t>
            </a:r>
            <a:r>
              <a:rPr lang="en-US" sz="1800" u="sng" dirty="0" smtClean="0"/>
              <a:t>M</a:t>
            </a:r>
            <a:r>
              <a:rPr lang="en-US" sz="1800" dirty="0" smtClean="0"/>
              <a:t>ultiplexed </a:t>
            </a:r>
            <a:r>
              <a:rPr lang="en-US" sz="1800" u="sng" dirty="0" smtClean="0"/>
              <a:t>P</a:t>
            </a:r>
            <a:r>
              <a:rPr lang="en-US" sz="1800" dirty="0" smtClean="0"/>
              <a:t>recursor </a:t>
            </a:r>
            <a:r>
              <a:rPr lang="en-US" sz="1800" u="sng" dirty="0" smtClean="0"/>
              <a:t>I</a:t>
            </a:r>
            <a:r>
              <a:rPr lang="en-US" sz="1800" dirty="0" smtClean="0"/>
              <a:t>on </a:t>
            </a:r>
            <a:r>
              <a:rPr lang="en-US" sz="1800" u="sng" dirty="0" smtClean="0"/>
              <a:t>S</a:t>
            </a:r>
            <a:r>
              <a:rPr lang="en-US" sz="1800" dirty="0" smtClean="0"/>
              <a:t>canning [XPIS] for lipid quantitation</a:t>
            </a:r>
          </a:p>
          <a:p>
            <a:pPr lvl="2">
              <a:lnSpc>
                <a:spcPct val="90000"/>
              </a:lnSpc>
            </a:pPr>
            <a:r>
              <a:rPr lang="en-US" sz="1600" dirty="0" smtClean="0">
                <a:solidFill>
                  <a:schemeClr val="tx2"/>
                </a:solidFill>
              </a:rPr>
              <a:t>All desired lipid classes and their internal standards are detected in parallel looped acquisitions</a:t>
            </a:r>
          </a:p>
          <a:p>
            <a:pPr>
              <a:lnSpc>
                <a:spcPct val="90000"/>
              </a:lnSpc>
            </a:pPr>
            <a:r>
              <a:rPr lang="en-US" sz="1800" dirty="0" smtClean="0"/>
              <a:t>Spectra are directly interpretable and can be overlaid for comprehensive lipid characterization </a:t>
            </a:r>
          </a:p>
          <a:p>
            <a:pPr>
              <a:lnSpc>
                <a:spcPct val="90000"/>
              </a:lnSpc>
            </a:pPr>
            <a:r>
              <a:rPr lang="en-US" sz="1800" dirty="0" smtClean="0"/>
              <a:t>Transitioning from PIS to MRM can be easily achieved for highly multiplexed and robust relative lipid quantitation</a:t>
            </a:r>
            <a:r>
              <a:rPr lang="en-US" sz="1800" dirty="0" smtClean="0">
                <a:solidFill>
                  <a:schemeClr val="tx2"/>
                </a:solidFill>
              </a:rPr>
              <a:t> </a:t>
            </a:r>
          </a:p>
        </p:txBody>
      </p:sp>
      <p:sp>
        <p:nvSpPr>
          <p:cNvPr id="6148" name="Rectangle 4"/>
          <p:cNvSpPr>
            <a:spLocks noChangeArrowheads="1"/>
          </p:cNvSpPr>
          <p:nvPr/>
        </p:nvSpPr>
        <p:spPr bwMode="auto">
          <a:xfrm>
            <a:off x="314325" y="1898650"/>
            <a:ext cx="18161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33337" rIns="63500" bIns="33337">
            <a:spAutoFit/>
          </a:bodyPr>
          <a:lstStyle/>
          <a:p>
            <a:pPr algn="ctr" defTabSz="422275"/>
            <a:r>
              <a:rPr lang="en-US">
                <a:solidFill>
                  <a:srgbClr val="606062"/>
                </a:solidFill>
                <a:cs typeface="Arial" charset="0"/>
              </a:rPr>
              <a:t>Scan Precursors</a:t>
            </a:r>
          </a:p>
        </p:txBody>
      </p:sp>
      <p:sp>
        <p:nvSpPr>
          <p:cNvPr id="6149" name="Rectangle 5"/>
          <p:cNvSpPr>
            <a:spLocks noChangeArrowheads="1"/>
          </p:cNvSpPr>
          <p:nvPr/>
        </p:nvSpPr>
        <p:spPr bwMode="auto">
          <a:xfrm>
            <a:off x="4789488" y="1739900"/>
            <a:ext cx="23542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33337" rIns="63500" bIns="33337">
            <a:spAutoFit/>
          </a:bodyPr>
          <a:lstStyle/>
          <a:p>
            <a:pPr defTabSz="422275"/>
            <a:r>
              <a:rPr lang="en-US" sz="1400" b="1">
                <a:solidFill>
                  <a:srgbClr val="606062"/>
                </a:solidFill>
                <a:cs typeface="Arial" charset="0"/>
              </a:rPr>
              <a:t>Select lipid-specific fragment</a:t>
            </a:r>
          </a:p>
        </p:txBody>
      </p:sp>
      <p:sp>
        <p:nvSpPr>
          <p:cNvPr id="6150" name="Rectangle 6"/>
          <p:cNvSpPr>
            <a:spLocks noChangeArrowheads="1"/>
          </p:cNvSpPr>
          <p:nvPr/>
        </p:nvSpPr>
        <p:spPr bwMode="auto">
          <a:xfrm>
            <a:off x="2587625" y="1931988"/>
            <a:ext cx="16668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33337" rIns="63500" bIns="33337">
            <a:spAutoFit/>
          </a:bodyPr>
          <a:lstStyle/>
          <a:p>
            <a:pPr algn="ctr" defTabSz="422275"/>
            <a:r>
              <a:rPr lang="en-US">
                <a:solidFill>
                  <a:srgbClr val="606062"/>
                </a:solidFill>
                <a:cs typeface="Arial" charset="0"/>
              </a:rPr>
              <a:t>CAD</a:t>
            </a:r>
          </a:p>
        </p:txBody>
      </p:sp>
      <p:sp>
        <p:nvSpPr>
          <p:cNvPr id="6151" name="Oval 7"/>
          <p:cNvSpPr>
            <a:spLocks noChangeArrowheads="1"/>
          </p:cNvSpPr>
          <p:nvPr/>
        </p:nvSpPr>
        <p:spPr bwMode="auto">
          <a:xfrm>
            <a:off x="401638" y="3051175"/>
            <a:ext cx="333375" cy="153988"/>
          </a:xfrm>
          <a:prstGeom prst="ellipse">
            <a:avLst/>
          </a:prstGeom>
          <a:solidFill>
            <a:srgbClr val="0066CC"/>
          </a:solidFill>
          <a:ln w="12700">
            <a:solidFill>
              <a:schemeClr val="tx1"/>
            </a:solidFill>
            <a:round/>
            <a:headEnd/>
            <a:tailEnd/>
          </a:ln>
        </p:spPr>
        <p:txBody>
          <a:bodyPr wrap="none" anchor="ctr"/>
          <a:lstStyle/>
          <a:p>
            <a:endParaRPr lang="en-US">
              <a:solidFill>
                <a:srgbClr val="606062"/>
              </a:solidFill>
            </a:endParaRPr>
          </a:p>
        </p:txBody>
      </p:sp>
      <p:sp>
        <p:nvSpPr>
          <p:cNvPr id="6152" name="Oval 8"/>
          <p:cNvSpPr>
            <a:spLocks noChangeArrowheads="1"/>
          </p:cNvSpPr>
          <p:nvPr/>
        </p:nvSpPr>
        <p:spPr bwMode="auto">
          <a:xfrm>
            <a:off x="3540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153" name="AutoShape 9"/>
          <p:cNvSpPr>
            <a:spLocks noChangeArrowheads="1"/>
          </p:cNvSpPr>
          <p:nvPr/>
        </p:nvSpPr>
        <p:spPr bwMode="auto">
          <a:xfrm>
            <a:off x="2559050" y="3559175"/>
            <a:ext cx="1609725" cy="41275"/>
          </a:xfrm>
          <a:prstGeom prst="octagon">
            <a:avLst>
              <a:gd name="adj" fmla="val 29282"/>
            </a:avLst>
          </a:prstGeom>
          <a:solidFill>
            <a:srgbClr val="714400"/>
          </a:solidFill>
          <a:ln w="12700">
            <a:solidFill>
              <a:schemeClr val="bg2"/>
            </a:solidFill>
            <a:miter lim="800000"/>
            <a:headEnd/>
            <a:tailEnd/>
          </a:ln>
        </p:spPr>
        <p:txBody>
          <a:bodyPr wrap="none" anchor="ctr"/>
          <a:lstStyle/>
          <a:p>
            <a:endParaRPr lang="en-US">
              <a:solidFill>
                <a:srgbClr val="606062"/>
              </a:solidFill>
            </a:endParaRPr>
          </a:p>
        </p:txBody>
      </p:sp>
      <p:sp>
        <p:nvSpPr>
          <p:cNvPr id="6154" name="AutoShape 10"/>
          <p:cNvSpPr>
            <a:spLocks noChangeArrowheads="1"/>
          </p:cNvSpPr>
          <p:nvPr/>
        </p:nvSpPr>
        <p:spPr bwMode="auto">
          <a:xfrm>
            <a:off x="2559050" y="2238375"/>
            <a:ext cx="1609725" cy="44450"/>
          </a:xfrm>
          <a:prstGeom prst="octagon">
            <a:avLst>
              <a:gd name="adj" fmla="val 29282"/>
            </a:avLst>
          </a:prstGeom>
          <a:solidFill>
            <a:srgbClr val="714400"/>
          </a:solidFill>
          <a:ln w="12700">
            <a:solidFill>
              <a:schemeClr val="bg2"/>
            </a:solidFill>
            <a:miter lim="800000"/>
            <a:headEnd/>
            <a:tailEnd/>
          </a:ln>
        </p:spPr>
        <p:txBody>
          <a:bodyPr wrap="none" anchor="ctr"/>
          <a:lstStyle/>
          <a:p>
            <a:endParaRPr lang="en-US">
              <a:solidFill>
                <a:srgbClr val="606062"/>
              </a:solidFill>
            </a:endParaRPr>
          </a:p>
        </p:txBody>
      </p:sp>
      <p:sp>
        <p:nvSpPr>
          <p:cNvPr id="6155" name="AutoShape 11"/>
          <p:cNvSpPr>
            <a:spLocks noChangeArrowheads="1"/>
          </p:cNvSpPr>
          <p:nvPr/>
        </p:nvSpPr>
        <p:spPr bwMode="auto">
          <a:xfrm>
            <a:off x="368300" y="2238375"/>
            <a:ext cx="1604963" cy="44450"/>
          </a:xfrm>
          <a:prstGeom prst="octagon">
            <a:avLst>
              <a:gd name="adj" fmla="val 29282"/>
            </a:avLst>
          </a:prstGeom>
          <a:solidFill>
            <a:srgbClr val="714400"/>
          </a:solidFill>
          <a:ln w="12700">
            <a:solidFill>
              <a:schemeClr val="bg2"/>
            </a:solidFill>
            <a:miter lim="800000"/>
            <a:headEnd/>
            <a:tailEnd/>
          </a:ln>
        </p:spPr>
        <p:txBody>
          <a:bodyPr wrap="none" anchor="ctr"/>
          <a:lstStyle/>
          <a:p>
            <a:endParaRPr lang="en-US">
              <a:solidFill>
                <a:srgbClr val="606062"/>
              </a:solidFill>
            </a:endParaRPr>
          </a:p>
        </p:txBody>
      </p:sp>
      <p:sp>
        <p:nvSpPr>
          <p:cNvPr id="6156" name="AutoShape 12"/>
          <p:cNvSpPr>
            <a:spLocks noChangeArrowheads="1"/>
          </p:cNvSpPr>
          <p:nvPr/>
        </p:nvSpPr>
        <p:spPr bwMode="auto">
          <a:xfrm>
            <a:off x="368300" y="3559175"/>
            <a:ext cx="1604963" cy="41275"/>
          </a:xfrm>
          <a:prstGeom prst="octagon">
            <a:avLst>
              <a:gd name="adj" fmla="val 29282"/>
            </a:avLst>
          </a:prstGeom>
          <a:solidFill>
            <a:srgbClr val="714400"/>
          </a:solidFill>
          <a:ln w="12700">
            <a:solidFill>
              <a:schemeClr val="bg2"/>
            </a:solidFill>
            <a:miter lim="800000"/>
            <a:headEnd/>
            <a:tailEnd/>
          </a:ln>
        </p:spPr>
        <p:txBody>
          <a:bodyPr wrap="none" anchor="ctr"/>
          <a:lstStyle/>
          <a:p>
            <a:endParaRPr lang="en-US">
              <a:solidFill>
                <a:srgbClr val="606062"/>
              </a:solidFill>
            </a:endParaRPr>
          </a:p>
        </p:txBody>
      </p:sp>
      <p:sp>
        <p:nvSpPr>
          <p:cNvPr id="6157" name="Line 13"/>
          <p:cNvSpPr>
            <a:spLocks noChangeShapeType="1"/>
          </p:cNvSpPr>
          <p:nvPr/>
        </p:nvSpPr>
        <p:spPr bwMode="auto">
          <a:xfrm flipH="1">
            <a:off x="1936750" y="2381250"/>
            <a:ext cx="682625" cy="1076325"/>
          </a:xfrm>
          <a:prstGeom prst="line">
            <a:avLst/>
          </a:prstGeom>
          <a:noFill/>
          <a:ln w="25400">
            <a:solidFill>
              <a:srgbClr val="0099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sp>
        <p:nvSpPr>
          <p:cNvPr id="6158" name="AutoShape 14"/>
          <p:cNvSpPr>
            <a:spLocks noChangeArrowheads="1"/>
          </p:cNvSpPr>
          <p:nvPr/>
        </p:nvSpPr>
        <p:spPr bwMode="auto">
          <a:xfrm>
            <a:off x="4792663" y="2233613"/>
            <a:ext cx="1604962" cy="44450"/>
          </a:xfrm>
          <a:prstGeom prst="octagon">
            <a:avLst>
              <a:gd name="adj" fmla="val 29282"/>
            </a:avLst>
          </a:prstGeom>
          <a:solidFill>
            <a:srgbClr val="714400"/>
          </a:solidFill>
          <a:ln w="12700">
            <a:solidFill>
              <a:schemeClr val="bg2"/>
            </a:solidFill>
            <a:miter lim="800000"/>
            <a:headEnd/>
            <a:tailEnd/>
          </a:ln>
        </p:spPr>
        <p:txBody>
          <a:bodyPr wrap="none" anchor="ctr"/>
          <a:lstStyle/>
          <a:p>
            <a:endParaRPr lang="en-US">
              <a:solidFill>
                <a:srgbClr val="606062"/>
              </a:solidFill>
            </a:endParaRPr>
          </a:p>
        </p:txBody>
      </p:sp>
      <p:sp>
        <p:nvSpPr>
          <p:cNvPr id="6159" name="AutoShape 15"/>
          <p:cNvSpPr>
            <a:spLocks noChangeArrowheads="1"/>
          </p:cNvSpPr>
          <p:nvPr/>
        </p:nvSpPr>
        <p:spPr bwMode="auto">
          <a:xfrm>
            <a:off x="4792663" y="3541713"/>
            <a:ext cx="1604962" cy="41275"/>
          </a:xfrm>
          <a:prstGeom prst="octagon">
            <a:avLst>
              <a:gd name="adj" fmla="val 29282"/>
            </a:avLst>
          </a:prstGeom>
          <a:solidFill>
            <a:srgbClr val="714400"/>
          </a:solidFill>
          <a:ln w="12700">
            <a:solidFill>
              <a:schemeClr val="bg2"/>
            </a:solidFill>
            <a:miter lim="800000"/>
            <a:headEnd/>
            <a:tailEnd/>
          </a:ln>
        </p:spPr>
        <p:txBody>
          <a:bodyPr wrap="none" anchor="ctr"/>
          <a:lstStyle/>
          <a:p>
            <a:endParaRPr lang="en-US">
              <a:solidFill>
                <a:srgbClr val="606062"/>
              </a:solidFill>
            </a:endParaRPr>
          </a:p>
        </p:txBody>
      </p:sp>
      <p:sp>
        <p:nvSpPr>
          <p:cNvPr id="6160" name="Oval 16"/>
          <p:cNvSpPr>
            <a:spLocks noChangeArrowheads="1"/>
          </p:cNvSpPr>
          <p:nvPr/>
        </p:nvSpPr>
        <p:spPr bwMode="auto">
          <a:xfrm>
            <a:off x="731838" y="3051175"/>
            <a:ext cx="333375" cy="153988"/>
          </a:xfrm>
          <a:prstGeom prst="ellipse">
            <a:avLst/>
          </a:prstGeom>
          <a:solidFill>
            <a:srgbClr val="0066CC"/>
          </a:solidFill>
          <a:ln w="12700">
            <a:solidFill>
              <a:schemeClr val="tx1"/>
            </a:solidFill>
            <a:round/>
            <a:headEnd/>
            <a:tailEnd/>
          </a:ln>
        </p:spPr>
        <p:txBody>
          <a:bodyPr wrap="none" anchor="ctr"/>
          <a:lstStyle/>
          <a:p>
            <a:endParaRPr lang="en-US">
              <a:solidFill>
                <a:srgbClr val="606062"/>
              </a:solidFill>
            </a:endParaRPr>
          </a:p>
        </p:txBody>
      </p:sp>
      <p:sp>
        <p:nvSpPr>
          <p:cNvPr id="6161" name="Oval 17"/>
          <p:cNvSpPr>
            <a:spLocks noChangeArrowheads="1"/>
          </p:cNvSpPr>
          <p:nvPr/>
        </p:nvSpPr>
        <p:spPr bwMode="auto">
          <a:xfrm>
            <a:off x="1062038" y="3051175"/>
            <a:ext cx="333375" cy="153988"/>
          </a:xfrm>
          <a:prstGeom prst="ellipse">
            <a:avLst/>
          </a:prstGeom>
          <a:solidFill>
            <a:srgbClr val="0066CC"/>
          </a:solidFill>
          <a:ln w="12700">
            <a:solidFill>
              <a:schemeClr val="tx1"/>
            </a:solidFill>
            <a:round/>
            <a:headEnd/>
            <a:tailEnd/>
          </a:ln>
        </p:spPr>
        <p:txBody>
          <a:bodyPr wrap="none" anchor="ctr"/>
          <a:lstStyle/>
          <a:p>
            <a:endParaRPr lang="en-US">
              <a:solidFill>
                <a:srgbClr val="606062"/>
              </a:solidFill>
            </a:endParaRPr>
          </a:p>
        </p:txBody>
      </p:sp>
      <p:sp>
        <p:nvSpPr>
          <p:cNvPr id="6162" name="Oval 18"/>
          <p:cNvSpPr>
            <a:spLocks noChangeArrowheads="1"/>
          </p:cNvSpPr>
          <p:nvPr/>
        </p:nvSpPr>
        <p:spPr bwMode="auto">
          <a:xfrm>
            <a:off x="1404938" y="3051175"/>
            <a:ext cx="333375" cy="153988"/>
          </a:xfrm>
          <a:prstGeom prst="ellipse">
            <a:avLst/>
          </a:prstGeom>
          <a:solidFill>
            <a:srgbClr val="0066CC"/>
          </a:solidFill>
          <a:ln w="12700">
            <a:solidFill>
              <a:schemeClr val="tx1"/>
            </a:solidFill>
            <a:round/>
            <a:headEnd/>
            <a:tailEnd/>
          </a:ln>
        </p:spPr>
        <p:txBody>
          <a:bodyPr wrap="none" anchor="ctr"/>
          <a:lstStyle/>
          <a:p>
            <a:endParaRPr lang="en-US">
              <a:solidFill>
                <a:srgbClr val="606062"/>
              </a:solidFill>
            </a:endParaRPr>
          </a:p>
        </p:txBody>
      </p:sp>
      <p:grpSp>
        <p:nvGrpSpPr>
          <p:cNvPr id="2" name="Group 19"/>
          <p:cNvGrpSpPr>
            <a:grpSpLocks/>
          </p:cNvGrpSpPr>
          <p:nvPr/>
        </p:nvGrpSpPr>
        <p:grpSpPr bwMode="auto">
          <a:xfrm>
            <a:off x="5127625" y="3086100"/>
            <a:ext cx="1258888" cy="92075"/>
            <a:chOff x="3230" y="1713"/>
            <a:chExt cx="793" cy="58"/>
          </a:xfrm>
        </p:grpSpPr>
        <p:sp>
          <p:nvSpPr>
            <p:cNvPr id="6281" name="Freeform 20"/>
            <p:cNvSpPr>
              <a:spLocks/>
            </p:cNvSpPr>
            <p:nvPr/>
          </p:nvSpPr>
          <p:spPr bwMode="auto">
            <a:xfrm>
              <a:off x="3230" y="1713"/>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82" name="Freeform 21"/>
            <p:cNvSpPr>
              <a:spLocks/>
            </p:cNvSpPr>
            <p:nvPr/>
          </p:nvSpPr>
          <p:spPr bwMode="auto">
            <a:xfrm>
              <a:off x="3406" y="1713"/>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83" name="Freeform 22"/>
            <p:cNvSpPr>
              <a:spLocks/>
            </p:cNvSpPr>
            <p:nvPr/>
          </p:nvSpPr>
          <p:spPr bwMode="auto">
            <a:xfrm>
              <a:off x="3574" y="1713"/>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84" name="Freeform 23"/>
            <p:cNvSpPr>
              <a:spLocks/>
            </p:cNvSpPr>
            <p:nvPr/>
          </p:nvSpPr>
          <p:spPr bwMode="auto">
            <a:xfrm>
              <a:off x="3750" y="1721"/>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85" name="Freeform 24"/>
            <p:cNvSpPr>
              <a:spLocks/>
            </p:cNvSpPr>
            <p:nvPr/>
          </p:nvSpPr>
          <p:spPr bwMode="auto">
            <a:xfrm>
              <a:off x="3934" y="1721"/>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sp>
        <p:nvSpPr>
          <p:cNvPr id="6164" name="Oval 25"/>
          <p:cNvSpPr>
            <a:spLocks noChangeArrowheads="1"/>
          </p:cNvSpPr>
          <p:nvPr/>
        </p:nvSpPr>
        <p:spPr bwMode="auto">
          <a:xfrm>
            <a:off x="6461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165" name="Oval 26"/>
          <p:cNvSpPr>
            <a:spLocks noChangeArrowheads="1"/>
          </p:cNvSpPr>
          <p:nvPr/>
        </p:nvSpPr>
        <p:spPr bwMode="auto">
          <a:xfrm>
            <a:off x="9382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166" name="Oval 27"/>
          <p:cNvSpPr>
            <a:spLocks noChangeArrowheads="1"/>
          </p:cNvSpPr>
          <p:nvPr/>
        </p:nvSpPr>
        <p:spPr bwMode="auto">
          <a:xfrm>
            <a:off x="12303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167" name="Oval 28"/>
          <p:cNvSpPr>
            <a:spLocks noChangeArrowheads="1"/>
          </p:cNvSpPr>
          <p:nvPr/>
        </p:nvSpPr>
        <p:spPr bwMode="auto">
          <a:xfrm>
            <a:off x="15224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168" name="Oval 29"/>
          <p:cNvSpPr>
            <a:spLocks noChangeArrowheads="1"/>
          </p:cNvSpPr>
          <p:nvPr/>
        </p:nvSpPr>
        <p:spPr bwMode="auto">
          <a:xfrm>
            <a:off x="18145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169" name="Oval 30"/>
          <p:cNvSpPr>
            <a:spLocks noChangeArrowheads="1"/>
          </p:cNvSpPr>
          <p:nvPr/>
        </p:nvSpPr>
        <p:spPr bwMode="auto">
          <a:xfrm>
            <a:off x="1735138" y="3051175"/>
            <a:ext cx="333375" cy="153988"/>
          </a:xfrm>
          <a:prstGeom prst="ellipse">
            <a:avLst/>
          </a:prstGeom>
          <a:solidFill>
            <a:srgbClr val="0066CC"/>
          </a:solidFill>
          <a:ln w="12700">
            <a:solidFill>
              <a:schemeClr val="tx1"/>
            </a:solidFill>
            <a:round/>
            <a:headEnd/>
            <a:tailEnd/>
          </a:ln>
        </p:spPr>
        <p:txBody>
          <a:bodyPr wrap="none" anchor="ctr"/>
          <a:lstStyle/>
          <a:p>
            <a:endParaRPr lang="en-US">
              <a:solidFill>
                <a:srgbClr val="606062"/>
              </a:solidFill>
            </a:endParaRPr>
          </a:p>
        </p:txBody>
      </p:sp>
      <p:sp>
        <p:nvSpPr>
          <p:cNvPr id="6170" name="Oval 31"/>
          <p:cNvSpPr>
            <a:spLocks noChangeArrowheads="1"/>
          </p:cNvSpPr>
          <p:nvPr/>
        </p:nvSpPr>
        <p:spPr bwMode="auto">
          <a:xfrm>
            <a:off x="2106613" y="2590800"/>
            <a:ext cx="279400" cy="149225"/>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grpSp>
        <p:nvGrpSpPr>
          <p:cNvPr id="3" name="Group 32"/>
          <p:cNvGrpSpPr>
            <a:grpSpLocks/>
          </p:cNvGrpSpPr>
          <p:nvPr/>
        </p:nvGrpSpPr>
        <p:grpSpPr bwMode="auto">
          <a:xfrm>
            <a:off x="2903538" y="2935288"/>
            <a:ext cx="1987550" cy="427037"/>
            <a:chOff x="1829" y="1849"/>
            <a:chExt cx="1252" cy="269"/>
          </a:xfrm>
        </p:grpSpPr>
        <p:grpSp>
          <p:nvGrpSpPr>
            <p:cNvPr id="6253" name="Group 33"/>
            <p:cNvGrpSpPr>
              <a:grpSpLocks/>
            </p:cNvGrpSpPr>
            <p:nvPr/>
          </p:nvGrpSpPr>
          <p:grpSpPr bwMode="auto">
            <a:xfrm>
              <a:off x="2230" y="1849"/>
              <a:ext cx="147" cy="269"/>
              <a:chOff x="2702" y="1657"/>
              <a:chExt cx="147" cy="269"/>
            </a:xfrm>
          </p:grpSpPr>
          <p:sp>
            <p:nvSpPr>
              <p:cNvPr id="6278" name="Freeform 34"/>
              <p:cNvSpPr>
                <a:spLocks/>
              </p:cNvSpPr>
              <p:nvPr/>
            </p:nvSpPr>
            <p:spPr bwMode="auto">
              <a:xfrm>
                <a:off x="2778" y="1657"/>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tx2"/>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79" name="Freeform 35"/>
              <p:cNvSpPr>
                <a:spLocks/>
              </p:cNvSpPr>
              <p:nvPr/>
            </p:nvSpPr>
            <p:spPr bwMode="auto">
              <a:xfrm>
                <a:off x="2723" y="1747"/>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80" name="Freeform 36"/>
              <p:cNvSpPr>
                <a:spLocks/>
              </p:cNvSpPr>
              <p:nvPr/>
            </p:nvSpPr>
            <p:spPr bwMode="auto">
              <a:xfrm>
                <a:off x="2702" y="1873"/>
                <a:ext cx="82" cy="53"/>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
                  <a:gd name="T133" fmla="*/ 0 h 54"/>
                  <a:gd name="T134" fmla="*/ 82 w 82"/>
                  <a:gd name="T135" fmla="*/ 54 h 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6254" name="Group 37"/>
            <p:cNvGrpSpPr>
              <a:grpSpLocks/>
            </p:cNvGrpSpPr>
            <p:nvPr/>
          </p:nvGrpSpPr>
          <p:grpSpPr bwMode="auto">
            <a:xfrm>
              <a:off x="2056" y="1855"/>
              <a:ext cx="155" cy="202"/>
              <a:chOff x="2552" y="1623"/>
              <a:chExt cx="155" cy="202"/>
            </a:xfrm>
          </p:grpSpPr>
          <p:sp>
            <p:nvSpPr>
              <p:cNvPr id="6275" name="Line 38"/>
              <p:cNvSpPr>
                <a:spLocks noChangeShapeType="1"/>
              </p:cNvSpPr>
              <p:nvPr/>
            </p:nvSpPr>
            <p:spPr bwMode="auto">
              <a:xfrm flipV="1">
                <a:off x="2552" y="1623"/>
                <a:ext cx="155" cy="6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sp>
            <p:nvSpPr>
              <p:cNvPr id="6276" name="Line 39"/>
              <p:cNvSpPr>
                <a:spLocks noChangeShapeType="1"/>
              </p:cNvSpPr>
              <p:nvPr/>
            </p:nvSpPr>
            <p:spPr bwMode="auto">
              <a:xfrm>
                <a:off x="2607" y="1726"/>
                <a:ext cx="1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sp>
            <p:nvSpPr>
              <p:cNvPr id="6277" name="Line 40"/>
              <p:cNvSpPr>
                <a:spLocks noChangeShapeType="1"/>
              </p:cNvSpPr>
              <p:nvPr/>
            </p:nvSpPr>
            <p:spPr bwMode="auto">
              <a:xfrm>
                <a:off x="2552" y="1782"/>
                <a:ext cx="155" cy="4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grpSp>
        <p:sp>
          <p:nvSpPr>
            <p:cNvPr id="6255" name="Oval 41"/>
            <p:cNvSpPr>
              <a:spLocks noChangeArrowheads="1"/>
            </p:cNvSpPr>
            <p:nvPr/>
          </p:nvSpPr>
          <p:spPr bwMode="auto">
            <a:xfrm>
              <a:off x="1829" y="1922"/>
              <a:ext cx="210" cy="97"/>
            </a:xfrm>
            <a:prstGeom prst="ellipse">
              <a:avLst/>
            </a:prstGeom>
            <a:solidFill>
              <a:srgbClr val="0066CC"/>
            </a:solidFill>
            <a:ln w="12700">
              <a:solidFill>
                <a:schemeClr val="tx1"/>
              </a:solidFill>
              <a:round/>
              <a:headEnd/>
              <a:tailEnd/>
            </a:ln>
          </p:spPr>
          <p:txBody>
            <a:bodyPr wrap="none" anchor="ctr"/>
            <a:lstStyle/>
            <a:p>
              <a:endParaRPr lang="en-US">
                <a:solidFill>
                  <a:srgbClr val="606062"/>
                </a:solidFill>
              </a:endParaRPr>
            </a:p>
          </p:txBody>
        </p:sp>
        <p:grpSp>
          <p:nvGrpSpPr>
            <p:cNvPr id="6256" name="Group 42"/>
            <p:cNvGrpSpPr>
              <a:grpSpLocks/>
            </p:cNvGrpSpPr>
            <p:nvPr/>
          </p:nvGrpSpPr>
          <p:grpSpPr bwMode="auto">
            <a:xfrm>
              <a:off x="2414" y="1849"/>
              <a:ext cx="147" cy="269"/>
              <a:chOff x="2702" y="1657"/>
              <a:chExt cx="147" cy="269"/>
            </a:xfrm>
          </p:grpSpPr>
          <p:sp>
            <p:nvSpPr>
              <p:cNvPr id="6272" name="Freeform 43"/>
              <p:cNvSpPr>
                <a:spLocks/>
              </p:cNvSpPr>
              <p:nvPr/>
            </p:nvSpPr>
            <p:spPr bwMode="auto">
              <a:xfrm>
                <a:off x="2778" y="1657"/>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tx2"/>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73" name="Freeform 44"/>
              <p:cNvSpPr>
                <a:spLocks/>
              </p:cNvSpPr>
              <p:nvPr/>
            </p:nvSpPr>
            <p:spPr bwMode="auto">
              <a:xfrm>
                <a:off x="2723" y="1747"/>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74" name="Freeform 45"/>
              <p:cNvSpPr>
                <a:spLocks/>
              </p:cNvSpPr>
              <p:nvPr/>
            </p:nvSpPr>
            <p:spPr bwMode="auto">
              <a:xfrm>
                <a:off x="2702" y="1873"/>
                <a:ext cx="82" cy="53"/>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
                  <a:gd name="T133" fmla="*/ 0 h 54"/>
                  <a:gd name="T134" fmla="*/ 82 w 82"/>
                  <a:gd name="T135" fmla="*/ 54 h 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6257" name="Group 46"/>
            <p:cNvGrpSpPr>
              <a:grpSpLocks/>
            </p:cNvGrpSpPr>
            <p:nvPr/>
          </p:nvGrpSpPr>
          <p:grpSpPr bwMode="auto">
            <a:xfrm>
              <a:off x="2598" y="1849"/>
              <a:ext cx="147" cy="269"/>
              <a:chOff x="2702" y="1657"/>
              <a:chExt cx="147" cy="269"/>
            </a:xfrm>
          </p:grpSpPr>
          <p:sp>
            <p:nvSpPr>
              <p:cNvPr id="6269" name="Freeform 47"/>
              <p:cNvSpPr>
                <a:spLocks/>
              </p:cNvSpPr>
              <p:nvPr/>
            </p:nvSpPr>
            <p:spPr bwMode="auto">
              <a:xfrm>
                <a:off x="2778" y="1657"/>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tx2"/>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70" name="Freeform 48"/>
              <p:cNvSpPr>
                <a:spLocks/>
              </p:cNvSpPr>
              <p:nvPr/>
            </p:nvSpPr>
            <p:spPr bwMode="auto">
              <a:xfrm>
                <a:off x="2723" y="1747"/>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71" name="Freeform 49"/>
              <p:cNvSpPr>
                <a:spLocks/>
              </p:cNvSpPr>
              <p:nvPr/>
            </p:nvSpPr>
            <p:spPr bwMode="auto">
              <a:xfrm>
                <a:off x="2702" y="1873"/>
                <a:ext cx="82" cy="53"/>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
                  <a:gd name="T133" fmla="*/ 0 h 54"/>
                  <a:gd name="T134" fmla="*/ 82 w 82"/>
                  <a:gd name="T135" fmla="*/ 54 h 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6258" name="Group 50"/>
            <p:cNvGrpSpPr>
              <a:grpSpLocks/>
            </p:cNvGrpSpPr>
            <p:nvPr/>
          </p:nvGrpSpPr>
          <p:grpSpPr bwMode="auto">
            <a:xfrm>
              <a:off x="2782" y="1849"/>
              <a:ext cx="147" cy="269"/>
              <a:chOff x="2702" y="1657"/>
              <a:chExt cx="147" cy="269"/>
            </a:xfrm>
          </p:grpSpPr>
          <p:sp>
            <p:nvSpPr>
              <p:cNvPr id="6266" name="Freeform 51"/>
              <p:cNvSpPr>
                <a:spLocks/>
              </p:cNvSpPr>
              <p:nvPr/>
            </p:nvSpPr>
            <p:spPr bwMode="auto">
              <a:xfrm>
                <a:off x="2778" y="1657"/>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tx2"/>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67" name="Freeform 52"/>
              <p:cNvSpPr>
                <a:spLocks/>
              </p:cNvSpPr>
              <p:nvPr/>
            </p:nvSpPr>
            <p:spPr bwMode="auto">
              <a:xfrm>
                <a:off x="2723" y="1747"/>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68" name="Freeform 53"/>
              <p:cNvSpPr>
                <a:spLocks/>
              </p:cNvSpPr>
              <p:nvPr/>
            </p:nvSpPr>
            <p:spPr bwMode="auto">
              <a:xfrm>
                <a:off x="2702" y="1873"/>
                <a:ext cx="82" cy="53"/>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
                  <a:gd name="T133" fmla="*/ 0 h 54"/>
                  <a:gd name="T134" fmla="*/ 82 w 82"/>
                  <a:gd name="T135" fmla="*/ 54 h 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6259" name="Group 54"/>
            <p:cNvGrpSpPr>
              <a:grpSpLocks/>
            </p:cNvGrpSpPr>
            <p:nvPr/>
          </p:nvGrpSpPr>
          <p:grpSpPr bwMode="auto">
            <a:xfrm>
              <a:off x="2934" y="1849"/>
              <a:ext cx="147" cy="269"/>
              <a:chOff x="2702" y="1657"/>
              <a:chExt cx="147" cy="269"/>
            </a:xfrm>
          </p:grpSpPr>
          <p:sp>
            <p:nvSpPr>
              <p:cNvPr id="6263" name="Freeform 55"/>
              <p:cNvSpPr>
                <a:spLocks/>
              </p:cNvSpPr>
              <p:nvPr/>
            </p:nvSpPr>
            <p:spPr bwMode="auto">
              <a:xfrm>
                <a:off x="2778" y="1657"/>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tx2"/>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64" name="Freeform 56"/>
              <p:cNvSpPr>
                <a:spLocks/>
              </p:cNvSpPr>
              <p:nvPr/>
            </p:nvSpPr>
            <p:spPr bwMode="auto">
              <a:xfrm>
                <a:off x="2723" y="1747"/>
                <a:ext cx="89" cy="50"/>
              </a:xfrm>
              <a:custGeom>
                <a:avLst/>
                <a:gdLst>
                  <a:gd name="T0" fmla="*/ 0 w 89"/>
                  <a:gd name="T1" fmla="*/ 13 h 51"/>
                  <a:gd name="T2" fmla="*/ 11 w 89"/>
                  <a:gd name="T3" fmla="*/ 9 h 51"/>
                  <a:gd name="T4" fmla="*/ 16 w 89"/>
                  <a:gd name="T5" fmla="*/ 7 h 51"/>
                  <a:gd name="T6" fmla="*/ 20 w 89"/>
                  <a:gd name="T7" fmla="*/ 6 h 51"/>
                  <a:gd name="T8" fmla="*/ 25 w 89"/>
                  <a:gd name="T9" fmla="*/ 4 h 51"/>
                  <a:gd name="T10" fmla="*/ 29 w 89"/>
                  <a:gd name="T11" fmla="*/ 3 h 51"/>
                  <a:gd name="T12" fmla="*/ 34 w 89"/>
                  <a:gd name="T13" fmla="*/ 1 h 51"/>
                  <a:gd name="T14" fmla="*/ 38 w 89"/>
                  <a:gd name="T15" fmla="*/ 0 h 51"/>
                  <a:gd name="T16" fmla="*/ 47 w 89"/>
                  <a:gd name="T17" fmla="*/ 0 h 51"/>
                  <a:gd name="T18" fmla="*/ 52 w 89"/>
                  <a:gd name="T19" fmla="*/ 0 h 51"/>
                  <a:gd name="T20" fmla="*/ 56 w 89"/>
                  <a:gd name="T21" fmla="*/ 0 h 51"/>
                  <a:gd name="T22" fmla="*/ 61 w 89"/>
                  <a:gd name="T23" fmla="*/ 3 h 51"/>
                  <a:gd name="T24" fmla="*/ 65 w 89"/>
                  <a:gd name="T25" fmla="*/ 6 h 51"/>
                  <a:gd name="T26" fmla="*/ 68 w 89"/>
                  <a:gd name="T27" fmla="*/ 9 h 51"/>
                  <a:gd name="T28" fmla="*/ 72 w 89"/>
                  <a:gd name="T29" fmla="*/ 11 h 51"/>
                  <a:gd name="T30" fmla="*/ 74 w 89"/>
                  <a:gd name="T31" fmla="*/ 14 h 51"/>
                  <a:gd name="T32" fmla="*/ 79 w 89"/>
                  <a:gd name="T33" fmla="*/ 16 h 51"/>
                  <a:gd name="T34" fmla="*/ 81 w 89"/>
                  <a:gd name="T35" fmla="*/ 19 h 51"/>
                  <a:gd name="T36" fmla="*/ 86 w 89"/>
                  <a:gd name="T37" fmla="*/ 21 h 51"/>
                  <a:gd name="T38" fmla="*/ 88 w 89"/>
                  <a:gd name="T39" fmla="*/ 24 h 51"/>
                  <a:gd name="T40" fmla="*/ 83 w 89"/>
                  <a:gd name="T41" fmla="*/ 26 h 51"/>
                  <a:gd name="T42" fmla="*/ 79 w 89"/>
                  <a:gd name="T43" fmla="*/ 26 h 51"/>
                  <a:gd name="T44" fmla="*/ 74 w 89"/>
                  <a:gd name="T45" fmla="*/ 27 h 51"/>
                  <a:gd name="T46" fmla="*/ 72 w 89"/>
                  <a:gd name="T47" fmla="*/ 30 h 51"/>
                  <a:gd name="T48" fmla="*/ 72 w 89"/>
                  <a:gd name="T49" fmla="*/ 33 h 51"/>
                  <a:gd name="T50" fmla="*/ 72 w 89"/>
                  <a:gd name="T51" fmla="*/ 36 h 51"/>
                  <a:gd name="T52" fmla="*/ 68 w 89"/>
                  <a:gd name="T53" fmla="*/ 41 h 51"/>
                  <a:gd name="T54" fmla="*/ 68 w 89"/>
                  <a:gd name="T55" fmla="*/ 44 h 51"/>
                  <a:gd name="T56" fmla="*/ 65 w 89"/>
                  <a:gd name="T57" fmla="*/ 47 h 51"/>
                  <a:gd name="T58" fmla="*/ 61 w 89"/>
                  <a:gd name="T59" fmla="*/ 47 h 51"/>
                  <a:gd name="T60" fmla="*/ 56 w 89"/>
                  <a:gd name="T61" fmla="*/ 47 h 51"/>
                  <a:gd name="T62" fmla="*/ 47 w 89"/>
                  <a:gd name="T63" fmla="*/ 50 h 51"/>
                  <a:gd name="T64" fmla="*/ 38 w 89"/>
                  <a:gd name="T65" fmla="*/ 50 h 51"/>
                  <a:gd name="T66" fmla="*/ 34 w 89"/>
                  <a:gd name="T67" fmla="*/ 50 h 51"/>
                  <a:gd name="T68" fmla="*/ 29 w 89"/>
                  <a:gd name="T69" fmla="*/ 50 h 51"/>
                  <a:gd name="T70" fmla="*/ 25 w 89"/>
                  <a:gd name="T71" fmla="*/ 50 h 51"/>
                  <a:gd name="T72" fmla="*/ 20 w 89"/>
                  <a:gd name="T73" fmla="*/ 50 h 51"/>
                  <a:gd name="T74" fmla="*/ 16 w 89"/>
                  <a:gd name="T75" fmla="*/ 50 h 51"/>
                  <a:gd name="T76" fmla="*/ 11 w 89"/>
                  <a:gd name="T77" fmla="*/ 49 h 51"/>
                  <a:gd name="T78" fmla="*/ 11 w 89"/>
                  <a:gd name="T79" fmla="*/ 46 h 51"/>
                  <a:gd name="T80" fmla="*/ 11 w 89"/>
                  <a:gd name="T81" fmla="*/ 43 h 51"/>
                  <a:gd name="T82" fmla="*/ 11 w 89"/>
                  <a:gd name="T83" fmla="*/ 40 h 51"/>
                  <a:gd name="T84" fmla="*/ 14 w 89"/>
                  <a:gd name="T85" fmla="*/ 37 h 51"/>
                  <a:gd name="T86" fmla="*/ 14 w 89"/>
                  <a:gd name="T87" fmla="*/ 34 h 51"/>
                  <a:gd name="T88" fmla="*/ 16 w 89"/>
                  <a:gd name="T89" fmla="*/ 31 h 51"/>
                  <a:gd name="T90" fmla="*/ 18 w 89"/>
                  <a:gd name="T91" fmla="*/ 29 h 51"/>
                  <a:gd name="T92" fmla="*/ 20 w 89"/>
                  <a:gd name="T93" fmla="*/ 26 h 51"/>
                  <a:gd name="T94" fmla="*/ 25 w 89"/>
                  <a:gd name="T95" fmla="*/ 24 h 51"/>
                  <a:gd name="T96" fmla="*/ 25 w 89"/>
                  <a:gd name="T97" fmla="*/ 21 h 51"/>
                  <a:gd name="T98" fmla="*/ 25 w 89"/>
                  <a:gd name="T99" fmla="*/ 19 h 51"/>
                  <a:gd name="T100" fmla="*/ 23 w 89"/>
                  <a:gd name="T101" fmla="*/ 16 h 51"/>
                  <a:gd name="T102" fmla="*/ 20 w 89"/>
                  <a:gd name="T103" fmla="*/ 13 h 51"/>
                  <a:gd name="T104" fmla="*/ 16 w 89"/>
                  <a:gd name="T105" fmla="*/ 14 h 51"/>
                  <a:gd name="T106" fmla="*/ 11 w 89"/>
                  <a:gd name="T107" fmla="*/ 14 h 51"/>
                  <a:gd name="T108" fmla="*/ 7 w 89"/>
                  <a:gd name="T109" fmla="*/ 16 h 51"/>
                  <a:gd name="T110" fmla="*/ 0 w 89"/>
                  <a:gd name="T111" fmla="*/ 13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1"/>
                  <a:gd name="T170" fmla="*/ 89 w 8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1">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1"/>
                    </a:lnTo>
                    <a:lnTo>
                      <a:pt x="74" y="14"/>
                    </a:lnTo>
                    <a:lnTo>
                      <a:pt x="79" y="16"/>
                    </a:lnTo>
                    <a:lnTo>
                      <a:pt x="81" y="19"/>
                    </a:lnTo>
                    <a:lnTo>
                      <a:pt x="86" y="21"/>
                    </a:lnTo>
                    <a:lnTo>
                      <a:pt x="88" y="24"/>
                    </a:lnTo>
                    <a:lnTo>
                      <a:pt x="83" y="26"/>
                    </a:lnTo>
                    <a:lnTo>
                      <a:pt x="79" y="26"/>
                    </a:lnTo>
                    <a:lnTo>
                      <a:pt x="74" y="27"/>
                    </a:lnTo>
                    <a:lnTo>
                      <a:pt x="72" y="30"/>
                    </a:lnTo>
                    <a:lnTo>
                      <a:pt x="72" y="33"/>
                    </a:lnTo>
                    <a:lnTo>
                      <a:pt x="72" y="36"/>
                    </a:lnTo>
                    <a:lnTo>
                      <a:pt x="68" y="41"/>
                    </a:lnTo>
                    <a:lnTo>
                      <a:pt x="68" y="44"/>
                    </a:lnTo>
                    <a:lnTo>
                      <a:pt x="65" y="47"/>
                    </a:lnTo>
                    <a:lnTo>
                      <a:pt x="61" y="47"/>
                    </a:lnTo>
                    <a:lnTo>
                      <a:pt x="56" y="47"/>
                    </a:lnTo>
                    <a:lnTo>
                      <a:pt x="47" y="50"/>
                    </a:lnTo>
                    <a:lnTo>
                      <a:pt x="38" y="50"/>
                    </a:lnTo>
                    <a:lnTo>
                      <a:pt x="34" y="50"/>
                    </a:lnTo>
                    <a:lnTo>
                      <a:pt x="29" y="50"/>
                    </a:lnTo>
                    <a:lnTo>
                      <a:pt x="25" y="50"/>
                    </a:lnTo>
                    <a:lnTo>
                      <a:pt x="20" y="50"/>
                    </a:lnTo>
                    <a:lnTo>
                      <a:pt x="16" y="50"/>
                    </a:lnTo>
                    <a:lnTo>
                      <a:pt x="11" y="49"/>
                    </a:lnTo>
                    <a:lnTo>
                      <a:pt x="11" y="46"/>
                    </a:lnTo>
                    <a:lnTo>
                      <a:pt x="11" y="43"/>
                    </a:lnTo>
                    <a:lnTo>
                      <a:pt x="11" y="40"/>
                    </a:lnTo>
                    <a:lnTo>
                      <a:pt x="14" y="37"/>
                    </a:lnTo>
                    <a:lnTo>
                      <a:pt x="14" y="34"/>
                    </a:lnTo>
                    <a:lnTo>
                      <a:pt x="16" y="31"/>
                    </a:lnTo>
                    <a:lnTo>
                      <a:pt x="18" y="29"/>
                    </a:lnTo>
                    <a:lnTo>
                      <a:pt x="20" y="26"/>
                    </a:lnTo>
                    <a:lnTo>
                      <a:pt x="25" y="24"/>
                    </a:lnTo>
                    <a:lnTo>
                      <a:pt x="25" y="21"/>
                    </a:lnTo>
                    <a:lnTo>
                      <a:pt x="25" y="19"/>
                    </a:lnTo>
                    <a:lnTo>
                      <a:pt x="23" y="16"/>
                    </a:lnTo>
                    <a:lnTo>
                      <a:pt x="20" y="13"/>
                    </a:lnTo>
                    <a:lnTo>
                      <a:pt x="16" y="14"/>
                    </a:lnTo>
                    <a:lnTo>
                      <a:pt x="11" y="14"/>
                    </a:lnTo>
                    <a:lnTo>
                      <a:pt x="7" y="16"/>
                    </a:lnTo>
                    <a:lnTo>
                      <a:pt x="0" y="13"/>
                    </a:lnTo>
                  </a:path>
                </a:pathLst>
              </a:custGeom>
              <a:solidFill>
                <a:srgbClr val="C400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65" name="Freeform 57"/>
              <p:cNvSpPr>
                <a:spLocks/>
              </p:cNvSpPr>
              <p:nvPr/>
            </p:nvSpPr>
            <p:spPr bwMode="auto">
              <a:xfrm>
                <a:off x="2702" y="1873"/>
                <a:ext cx="82" cy="53"/>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
                  <a:gd name="T133" fmla="*/ 0 h 54"/>
                  <a:gd name="T134" fmla="*/ 82 w 82"/>
                  <a:gd name="T135" fmla="*/ 54 h 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6260" name="Group 58"/>
            <p:cNvGrpSpPr>
              <a:grpSpLocks/>
            </p:cNvGrpSpPr>
            <p:nvPr/>
          </p:nvGrpSpPr>
          <p:grpSpPr bwMode="auto">
            <a:xfrm>
              <a:off x="2926" y="1849"/>
              <a:ext cx="147" cy="269"/>
              <a:chOff x="5150" y="2153"/>
              <a:chExt cx="147" cy="269"/>
            </a:xfrm>
          </p:grpSpPr>
          <p:sp>
            <p:nvSpPr>
              <p:cNvPr id="6261" name="Freeform 59"/>
              <p:cNvSpPr>
                <a:spLocks/>
              </p:cNvSpPr>
              <p:nvPr/>
            </p:nvSpPr>
            <p:spPr bwMode="auto">
              <a:xfrm>
                <a:off x="5226" y="2153"/>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chemeClr val="tx2"/>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62" name="Freeform 60"/>
              <p:cNvSpPr>
                <a:spLocks/>
              </p:cNvSpPr>
              <p:nvPr/>
            </p:nvSpPr>
            <p:spPr bwMode="auto">
              <a:xfrm>
                <a:off x="5150" y="2369"/>
                <a:ext cx="82" cy="53"/>
              </a:xfrm>
              <a:custGeom>
                <a:avLst/>
                <a:gdLst>
                  <a:gd name="T0" fmla="*/ 18 w 82"/>
                  <a:gd name="T1" fmla="*/ 5 h 54"/>
                  <a:gd name="T2" fmla="*/ 24 w 82"/>
                  <a:gd name="T3" fmla="*/ 2 h 54"/>
                  <a:gd name="T4" fmla="*/ 33 w 82"/>
                  <a:gd name="T5" fmla="*/ 1 h 54"/>
                  <a:gd name="T6" fmla="*/ 39 w 82"/>
                  <a:gd name="T7" fmla="*/ 0 h 54"/>
                  <a:gd name="T8" fmla="*/ 45 w 82"/>
                  <a:gd name="T9" fmla="*/ 1 h 54"/>
                  <a:gd name="T10" fmla="*/ 51 w 82"/>
                  <a:gd name="T11" fmla="*/ 3 h 54"/>
                  <a:gd name="T12" fmla="*/ 57 w 82"/>
                  <a:gd name="T13" fmla="*/ 5 h 54"/>
                  <a:gd name="T14" fmla="*/ 63 w 82"/>
                  <a:gd name="T15" fmla="*/ 6 h 54"/>
                  <a:gd name="T16" fmla="*/ 69 w 82"/>
                  <a:gd name="T17" fmla="*/ 9 h 54"/>
                  <a:gd name="T18" fmla="*/ 75 w 82"/>
                  <a:gd name="T19" fmla="*/ 12 h 54"/>
                  <a:gd name="T20" fmla="*/ 78 w 82"/>
                  <a:gd name="T21" fmla="*/ 16 h 54"/>
                  <a:gd name="T22" fmla="*/ 79 w 82"/>
                  <a:gd name="T23" fmla="*/ 20 h 54"/>
                  <a:gd name="T24" fmla="*/ 81 w 82"/>
                  <a:gd name="T25" fmla="*/ 24 h 54"/>
                  <a:gd name="T26" fmla="*/ 81 w 82"/>
                  <a:gd name="T27" fmla="*/ 28 h 54"/>
                  <a:gd name="T28" fmla="*/ 81 w 82"/>
                  <a:gd name="T29" fmla="*/ 32 h 54"/>
                  <a:gd name="T30" fmla="*/ 79 w 82"/>
                  <a:gd name="T31" fmla="*/ 36 h 54"/>
                  <a:gd name="T32" fmla="*/ 77 w 82"/>
                  <a:gd name="T33" fmla="*/ 39 h 54"/>
                  <a:gd name="T34" fmla="*/ 72 w 82"/>
                  <a:gd name="T35" fmla="*/ 43 h 54"/>
                  <a:gd name="T36" fmla="*/ 66 w 82"/>
                  <a:gd name="T37" fmla="*/ 46 h 54"/>
                  <a:gd name="T38" fmla="*/ 60 w 82"/>
                  <a:gd name="T39" fmla="*/ 48 h 54"/>
                  <a:gd name="T40" fmla="*/ 54 w 82"/>
                  <a:gd name="T41" fmla="*/ 50 h 54"/>
                  <a:gd name="T42" fmla="*/ 48 w 82"/>
                  <a:gd name="T43" fmla="*/ 51 h 54"/>
                  <a:gd name="T44" fmla="*/ 42 w 82"/>
                  <a:gd name="T45" fmla="*/ 52 h 54"/>
                  <a:gd name="T46" fmla="*/ 36 w 82"/>
                  <a:gd name="T47" fmla="*/ 52 h 54"/>
                  <a:gd name="T48" fmla="*/ 30 w 82"/>
                  <a:gd name="T49" fmla="*/ 53 h 54"/>
                  <a:gd name="T50" fmla="*/ 24 w 82"/>
                  <a:gd name="T51" fmla="*/ 53 h 54"/>
                  <a:gd name="T52" fmla="*/ 18 w 82"/>
                  <a:gd name="T53" fmla="*/ 52 h 54"/>
                  <a:gd name="T54" fmla="*/ 12 w 82"/>
                  <a:gd name="T55" fmla="*/ 50 h 54"/>
                  <a:gd name="T56" fmla="*/ 9 w 82"/>
                  <a:gd name="T57" fmla="*/ 46 h 54"/>
                  <a:gd name="T58" fmla="*/ 0 w 82"/>
                  <a:gd name="T59" fmla="*/ 40 h 54"/>
                  <a:gd name="T60" fmla="*/ 12 w 82"/>
                  <a:gd name="T61" fmla="*/ 42 h 54"/>
                  <a:gd name="T62" fmla="*/ 18 w 82"/>
                  <a:gd name="T63" fmla="*/ 42 h 54"/>
                  <a:gd name="T64" fmla="*/ 24 w 82"/>
                  <a:gd name="T65" fmla="*/ 41 h 54"/>
                  <a:gd name="T66" fmla="*/ 30 w 82"/>
                  <a:gd name="T67" fmla="*/ 40 h 54"/>
                  <a:gd name="T68" fmla="*/ 34 w 82"/>
                  <a:gd name="T69" fmla="*/ 38 h 54"/>
                  <a:gd name="T70" fmla="*/ 27 w 82"/>
                  <a:gd name="T71" fmla="*/ 40 h 54"/>
                  <a:gd name="T72" fmla="*/ 39 w 82"/>
                  <a:gd name="T73" fmla="*/ 34 h 54"/>
                  <a:gd name="T74" fmla="*/ 34 w 82"/>
                  <a:gd name="T75" fmla="*/ 31 h 54"/>
                  <a:gd name="T76" fmla="*/ 32 w 82"/>
                  <a:gd name="T77" fmla="*/ 27 h 54"/>
                  <a:gd name="T78" fmla="*/ 29 w 82"/>
                  <a:gd name="T79" fmla="*/ 23 h 54"/>
                  <a:gd name="T80" fmla="*/ 27 w 82"/>
                  <a:gd name="T81" fmla="*/ 19 h 54"/>
                  <a:gd name="T82" fmla="*/ 25 w 82"/>
                  <a:gd name="T83" fmla="*/ 15 h 54"/>
                  <a:gd name="T84" fmla="*/ 24 w 82"/>
                  <a:gd name="T85" fmla="*/ 11 h 54"/>
                  <a:gd name="T86" fmla="*/ 27 w 82"/>
                  <a:gd name="T87" fmla="*/ 4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
                  <a:gd name="T133" fmla="*/ 0 h 54"/>
                  <a:gd name="T134" fmla="*/ 82 w 82"/>
                  <a:gd name="T135" fmla="*/ 54 h 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 h="54">
                    <a:moveTo>
                      <a:pt x="27" y="4"/>
                    </a:moveTo>
                    <a:lnTo>
                      <a:pt x="18" y="5"/>
                    </a:lnTo>
                    <a:lnTo>
                      <a:pt x="21" y="3"/>
                    </a:lnTo>
                    <a:lnTo>
                      <a:pt x="24" y="2"/>
                    </a:lnTo>
                    <a:lnTo>
                      <a:pt x="27" y="1"/>
                    </a:lnTo>
                    <a:lnTo>
                      <a:pt x="33" y="1"/>
                    </a:lnTo>
                    <a:lnTo>
                      <a:pt x="36" y="0"/>
                    </a:lnTo>
                    <a:lnTo>
                      <a:pt x="39" y="0"/>
                    </a:lnTo>
                    <a:lnTo>
                      <a:pt x="42" y="0"/>
                    </a:lnTo>
                    <a:lnTo>
                      <a:pt x="45" y="1"/>
                    </a:lnTo>
                    <a:lnTo>
                      <a:pt x="48" y="2"/>
                    </a:lnTo>
                    <a:lnTo>
                      <a:pt x="51" y="3"/>
                    </a:lnTo>
                    <a:lnTo>
                      <a:pt x="54" y="4"/>
                    </a:lnTo>
                    <a:lnTo>
                      <a:pt x="57" y="5"/>
                    </a:lnTo>
                    <a:lnTo>
                      <a:pt x="60" y="6"/>
                    </a:lnTo>
                    <a:lnTo>
                      <a:pt x="63" y="6"/>
                    </a:lnTo>
                    <a:lnTo>
                      <a:pt x="66" y="7"/>
                    </a:lnTo>
                    <a:lnTo>
                      <a:pt x="69" y="9"/>
                    </a:lnTo>
                    <a:lnTo>
                      <a:pt x="72" y="10"/>
                    </a:lnTo>
                    <a:lnTo>
                      <a:pt x="75" y="12"/>
                    </a:lnTo>
                    <a:lnTo>
                      <a:pt x="77" y="14"/>
                    </a:lnTo>
                    <a:lnTo>
                      <a:pt x="78" y="16"/>
                    </a:lnTo>
                    <a:lnTo>
                      <a:pt x="79" y="18"/>
                    </a:lnTo>
                    <a:lnTo>
                      <a:pt x="79" y="20"/>
                    </a:lnTo>
                    <a:lnTo>
                      <a:pt x="81" y="22"/>
                    </a:lnTo>
                    <a:lnTo>
                      <a:pt x="81" y="24"/>
                    </a:lnTo>
                    <a:lnTo>
                      <a:pt x="81" y="26"/>
                    </a:lnTo>
                    <a:lnTo>
                      <a:pt x="81" y="28"/>
                    </a:lnTo>
                    <a:lnTo>
                      <a:pt x="81" y="30"/>
                    </a:lnTo>
                    <a:lnTo>
                      <a:pt x="81" y="32"/>
                    </a:lnTo>
                    <a:lnTo>
                      <a:pt x="81" y="34"/>
                    </a:lnTo>
                    <a:lnTo>
                      <a:pt x="79" y="36"/>
                    </a:lnTo>
                    <a:lnTo>
                      <a:pt x="79" y="38"/>
                    </a:lnTo>
                    <a:lnTo>
                      <a:pt x="77" y="39"/>
                    </a:lnTo>
                    <a:lnTo>
                      <a:pt x="75" y="41"/>
                    </a:lnTo>
                    <a:lnTo>
                      <a:pt x="72" y="43"/>
                    </a:lnTo>
                    <a:lnTo>
                      <a:pt x="69" y="45"/>
                    </a:lnTo>
                    <a:lnTo>
                      <a:pt x="66" y="46"/>
                    </a:lnTo>
                    <a:lnTo>
                      <a:pt x="63" y="46"/>
                    </a:lnTo>
                    <a:lnTo>
                      <a:pt x="60" y="48"/>
                    </a:lnTo>
                    <a:lnTo>
                      <a:pt x="57" y="49"/>
                    </a:lnTo>
                    <a:lnTo>
                      <a:pt x="54" y="50"/>
                    </a:lnTo>
                    <a:lnTo>
                      <a:pt x="51" y="51"/>
                    </a:lnTo>
                    <a:lnTo>
                      <a:pt x="48" y="51"/>
                    </a:lnTo>
                    <a:lnTo>
                      <a:pt x="45" y="51"/>
                    </a:lnTo>
                    <a:lnTo>
                      <a:pt x="42" y="52"/>
                    </a:lnTo>
                    <a:lnTo>
                      <a:pt x="39" y="52"/>
                    </a:lnTo>
                    <a:lnTo>
                      <a:pt x="36" y="52"/>
                    </a:lnTo>
                    <a:lnTo>
                      <a:pt x="33" y="52"/>
                    </a:lnTo>
                    <a:lnTo>
                      <a:pt x="30" y="53"/>
                    </a:lnTo>
                    <a:lnTo>
                      <a:pt x="27" y="53"/>
                    </a:lnTo>
                    <a:lnTo>
                      <a:pt x="24" y="53"/>
                    </a:lnTo>
                    <a:lnTo>
                      <a:pt x="21" y="52"/>
                    </a:lnTo>
                    <a:lnTo>
                      <a:pt x="18" y="52"/>
                    </a:lnTo>
                    <a:lnTo>
                      <a:pt x="15" y="51"/>
                    </a:lnTo>
                    <a:lnTo>
                      <a:pt x="12" y="50"/>
                    </a:lnTo>
                    <a:lnTo>
                      <a:pt x="11" y="48"/>
                    </a:lnTo>
                    <a:lnTo>
                      <a:pt x="9" y="46"/>
                    </a:lnTo>
                    <a:lnTo>
                      <a:pt x="9" y="44"/>
                    </a:lnTo>
                    <a:lnTo>
                      <a:pt x="0" y="40"/>
                    </a:lnTo>
                    <a:lnTo>
                      <a:pt x="9" y="43"/>
                    </a:lnTo>
                    <a:lnTo>
                      <a:pt x="12" y="42"/>
                    </a:lnTo>
                    <a:lnTo>
                      <a:pt x="15" y="42"/>
                    </a:lnTo>
                    <a:lnTo>
                      <a:pt x="18" y="42"/>
                    </a:lnTo>
                    <a:lnTo>
                      <a:pt x="21" y="41"/>
                    </a:lnTo>
                    <a:lnTo>
                      <a:pt x="24" y="41"/>
                    </a:lnTo>
                    <a:lnTo>
                      <a:pt x="27" y="40"/>
                    </a:lnTo>
                    <a:lnTo>
                      <a:pt x="30" y="40"/>
                    </a:lnTo>
                    <a:lnTo>
                      <a:pt x="32" y="38"/>
                    </a:lnTo>
                    <a:lnTo>
                      <a:pt x="34" y="38"/>
                    </a:lnTo>
                    <a:lnTo>
                      <a:pt x="38" y="37"/>
                    </a:lnTo>
                    <a:lnTo>
                      <a:pt x="27" y="40"/>
                    </a:lnTo>
                    <a:lnTo>
                      <a:pt x="39" y="36"/>
                    </a:lnTo>
                    <a:lnTo>
                      <a:pt x="39" y="34"/>
                    </a:lnTo>
                    <a:lnTo>
                      <a:pt x="38" y="32"/>
                    </a:lnTo>
                    <a:lnTo>
                      <a:pt x="34" y="31"/>
                    </a:lnTo>
                    <a:lnTo>
                      <a:pt x="33" y="29"/>
                    </a:lnTo>
                    <a:lnTo>
                      <a:pt x="32" y="27"/>
                    </a:lnTo>
                    <a:lnTo>
                      <a:pt x="30" y="25"/>
                    </a:lnTo>
                    <a:lnTo>
                      <a:pt x="29" y="23"/>
                    </a:lnTo>
                    <a:lnTo>
                      <a:pt x="29" y="21"/>
                    </a:lnTo>
                    <a:lnTo>
                      <a:pt x="27" y="19"/>
                    </a:lnTo>
                    <a:lnTo>
                      <a:pt x="25" y="17"/>
                    </a:lnTo>
                    <a:lnTo>
                      <a:pt x="25" y="15"/>
                    </a:lnTo>
                    <a:lnTo>
                      <a:pt x="24" y="13"/>
                    </a:lnTo>
                    <a:lnTo>
                      <a:pt x="24" y="11"/>
                    </a:lnTo>
                    <a:lnTo>
                      <a:pt x="23" y="9"/>
                    </a:lnTo>
                    <a:lnTo>
                      <a:pt x="27" y="4"/>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sp>
        <p:nvSpPr>
          <p:cNvPr id="6172" name="Oval 61"/>
          <p:cNvSpPr>
            <a:spLocks noChangeArrowheads="1"/>
          </p:cNvSpPr>
          <p:nvPr/>
        </p:nvSpPr>
        <p:spPr bwMode="auto">
          <a:xfrm>
            <a:off x="4206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sp>
        <p:nvSpPr>
          <p:cNvPr id="6173" name="Oval 62"/>
          <p:cNvSpPr>
            <a:spLocks noChangeArrowheads="1"/>
          </p:cNvSpPr>
          <p:nvPr/>
        </p:nvSpPr>
        <p:spPr bwMode="auto">
          <a:xfrm>
            <a:off x="7127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sp>
        <p:nvSpPr>
          <p:cNvPr id="6174" name="Oval 63"/>
          <p:cNvSpPr>
            <a:spLocks noChangeArrowheads="1"/>
          </p:cNvSpPr>
          <p:nvPr/>
        </p:nvSpPr>
        <p:spPr bwMode="auto">
          <a:xfrm>
            <a:off x="10048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sp>
        <p:nvSpPr>
          <p:cNvPr id="6175" name="Oval 64"/>
          <p:cNvSpPr>
            <a:spLocks noChangeArrowheads="1"/>
          </p:cNvSpPr>
          <p:nvPr/>
        </p:nvSpPr>
        <p:spPr bwMode="auto">
          <a:xfrm>
            <a:off x="12969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sp>
        <p:nvSpPr>
          <p:cNvPr id="6176" name="Oval 65"/>
          <p:cNvSpPr>
            <a:spLocks noChangeArrowheads="1"/>
          </p:cNvSpPr>
          <p:nvPr/>
        </p:nvSpPr>
        <p:spPr bwMode="auto">
          <a:xfrm>
            <a:off x="15890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sp>
        <p:nvSpPr>
          <p:cNvPr id="6177" name="Oval 66"/>
          <p:cNvSpPr>
            <a:spLocks noChangeArrowheads="1"/>
          </p:cNvSpPr>
          <p:nvPr/>
        </p:nvSpPr>
        <p:spPr bwMode="auto">
          <a:xfrm>
            <a:off x="18811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sp>
        <p:nvSpPr>
          <p:cNvPr id="6178" name="Oval 67"/>
          <p:cNvSpPr>
            <a:spLocks noChangeArrowheads="1"/>
          </p:cNvSpPr>
          <p:nvPr/>
        </p:nvSpPr>
        <p:spPr bwMode="auto">
          <a:xfrm>
            <a:off x="2173288" y="2408238"/>
            <a:ext cx="279400" cy="149225"/>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grpSp>
        <p:nvGrpSpPr>
          <p:cNvPr id="11" name="Group 68"/>
          <p:cNvGrpSpPr>
            <a:grpSpLocks/>
          </p:cNvGrpSpPr>
          <p:nvPr/>
        </p:nvGrpSpPr>
        <p:grpSpPr bwMode="auto">
          <a:xfrm>
            <a:off x="2919413" y="2414588"/>
            <a:ext cx="1957387" cy="325437"/>
            <a:chOff x="1839" y="1521"/>
            <a:chExt cx="1233" cy="205"/>
          </a:xfrm>
        </p:grpSpPr>
        <p:sp>
          <p:nvSpPr>
            <p:cNvPr id="6233" name="Freeform 69"/>
            <p:cNvSpPr>
              <a:spLocks/>
            </p:cNvSpPr>
            <p:nvPr/>
          </p:nvSpPr>
          <p:spPr bwMode="auto">
            <a:xfrm>
              <a:off x="2238" y="1558"/>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34" name="Freeform 70"/>
            <p:cNvSpPr>
              <a:spLocks/>
            </p:cNvSpPr>
            <p:nvPr/>
          </p:nvSpPr>
          <p:spPr bwMode="auto">
            <a:xfrm>
              <a:off x="2230" y="1656"/>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nvGrpSpPr>
            <p:cNvPr id="6235" name="Group 71"/>
            <p:cNvGrpSpPr>
              <a:grpSpLocks/>
            </p:cNvGrpSpPr>
            <p:nvPr/>
          </p:nvGrpSpPr>
          <p:grpSpPr bwMode="auto">
            <a:xfrm>
              <a:off x="2043" y="1580"/>
              <a:ext cx="156" cy="103"/>
              <a:chOff x="2867" y="1612"/>
              <a:chExt cx="156" cy="103"/>
            </a:xfrm>
          </p:grpSpPr>
          <p:sp>
            <p:nvSpPr>
              <p:cNvPr id="6251" name="Line 72"/>
              <p:cNvSpPr>
                <a:spLocks noChangeShapeType="1"/>
              </p:cNvSpPr>
              <p:nvPr/>
            </p:nvSpPr>
            <p:spPr bwMode="auto">
              <a:xfrm flipV="1">
                <a:off x="2867" y="1612"/>
                <a:ext cx="156" cy="6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sp>
            <p:nvSpPr>
              <p:cNvPr id="6252" name="Line 73"/>
              <p:cNvSpPr>
                <a:spLocks noChangeShapeType="1"/>
              </p:cNvSpPr>
              <p:nvPr/>
            </p:nvSpPr>
            <p:spPr bwMode="auto">
              <a:xfrm>
                <a:off x="2922" y="1715"/>
                <a:ext cx="10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grpSp>
        <p:sp>
          <p:nvSpPr>
            <p:cNvPr id="6236" name="Oval 74"/>
            <p:cNvSpPr>
              <a:spLocks noChangeArrowheads="1"/>
            </p:cNvSpPr>
            <p:nvPr/>
          </p:nvSpPr>
          <p:spPr bwMode="auto">
            <a:xfrm>
              <a:off x="1839" y="1632"/>
              <a:ext cx="176" cy="94"/>
            </a:xfrm>
            <a:prstGeom prst="ellipse">
              <a:avLst/>
            </a:prstGeom>
            <a:solidFill>
              <a:schemeClr val="accent2"/>
            </a:solidFill>
            <a:ln w="12700">
              <a:solidFill>
                <a:schemeClr val="tx1"/>
              </a:solidFill>
              <a:round/>
              <a:headEnd/>
              <a:tailEnd/>
            </a:ln>
          </p:spPr>
          <p:txBody>
            <a:bodyPr wrap="none" anchor="ctr"/>
            <a:lstStyle/>
            <a:p>
              <a:endParaRPr lang="en-US">
                <a:solidFill>
                  <a:srgbClr val="606062"/>
                </a:solidFill>
              </a:endParaRPr>
            </a:p>
          </p:txBody>
        </p:sp>
        <p:sp>
          <p:nvSpPr>
            <p:cNvPr id="6237" name="Freeform 75"/>
            <p:cNvSpPr>
              <a:spLocks/>
            </p:cNvSpPr>
            <p:nvPr/>
          </p:nvSpPr>
          <p:spPr bwMode="auto">
            <a:xfrm>
              <a:off x="2398" y="1558"/>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38" name="Freeform 76"/>
            <p:cNvSpPr>
              <a:spLocks/>
            </p:cNvSpPr>
            <p:nvPr/>
          </p:nvSpPr>
          <p:spPr bwMode="auto">
            <a:xfrm>
              <a:off x="2390" y="1656"/>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39" name="Freeform 77"/>
            <p:cNvSpPr>
              <a:spLocks/>
            </p:cNvSpPr>
            <p:nvPr/>
          </p:nvSpPr>
          <p:spPr bwMode="auto">
            <a:xfrm>
              <a:off x="2558" y="1558"/>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0" name="Freeform 78"/>
            <p:cNvSpPr>
              <a:spLocks/>
            </p:cNvSpPr>
            <p:nvPr/>
          </p:nvSpPr>
          <p:spPr bwMode="auto">
            <a:xfrm>
              <a:off x="2550" y="1656"/>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1" name="Freeform 79"/>
            <p:cNvSpPr>
              <a:spLocks/>
            </p:cNvSpPr>
            <p:nvPr/>
          </p:nvSpPr>
          <p:spPr bwMode="auto">
            <a:xfrm>
              <a:off x="2718" y="1558"/>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2" name="Freeform 80"/>
            <p:cNvSpPr>
              <a:spLocks/>
            </p:cNvSpPr>
            <p:nvPr/>
          </p:nvSpPr>
          <p:spPr bwMode="auto">
            <a:xfrm>
              <a:off x="2710" y="1656"/>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3" name="Freeform 81"/>
            <p:cNvSpPr>
              <a:spLocks/>
            </p:cNvSpPr>
            <p:nvPr/>
          </p:nvSpPr>
          <p:spPr bwMode="auto">
            <a:xfrm>
              <a:off x="2862" y="1558"/>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4" name="Freeform 82"/>
            <p:cNvSpPr>
              <a:spLocks/>
            </p:cNvSpPr>
            <p:nvPr/>
          </p:nvSpPr>
          <p:spPr bwMode="auto">
            <a:xfrm>
              <a:off x="2854" y="1656"/>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5" name="Freeform 83"/>
            <p:cNvSpPr>
              <a:spLocks/>
            </p:cNvSpPr>
            <p:nvPr/>
          </p:nvSpPr>
          <p:spPr bwMode="auto">
            <a:xfrm>
              <a:off x="2990" y="1558"/>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6" name="Freeform 84"/>
            <p:cNvSpPr>
              <a:spLocks/>
            </p:cNvSpPr>
            <p:nvPr/>
          </p:nvSpPr>
          <p:spPr bwMode="auto">
            <a:xfrm>
              <a:off x="2982" y="1656"/>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47" name="Oval 85"/>
            <p:cNvSpPr>
              <a:spLocks noChangeArrowheads="1"/>
            </p:cNvSpPr>
            <p:nvPr/>
          </p:nvSpPr>
          <p:spPr bwMode="auto">
            <a:xfrm>
              <a:off x="1857" y="1521"/>
              <a:ext cx="176" cy="94"/>
            </a:xfrm>
            <a:prstGeom prst="ellipse">
              <a:avLst/>
            </a:prstGeom>
            <a:solidFill>
              <a:srgbClr val="DD5900"/>
            </a:solidFill>
            <a:ln w="12700">
              <a:solidFill>
                <a:srgbClr val="000000"/>
              </a:solidFill>
              <a:round/>
              <a:headEnd/>
              <a:tailEnd/>
            </a:ln>
          </p:spPr>
          <p:txBody>
            <a:bodyPr wrap="none" anchor="ctr"/>
            <a:lstStyle/>
            <a:p>
              <a:endParaRPr lang="en-US">
                <a:solidFill>
                  <a:srgbClr val="606062"/>
                </a:solidFill>
              </a:endParaRPr>
            </a:p>
          </p:txBody>
        </p:sp>
        <p:grpSp>
          <p:nvGrpSpPr>
            <p:cNvPr id="6248" name="Group 86"/>
            <p:cNvGrpSpPr>
              <a:grpSpLocks/>
            </p:cNvGrpSpPr>
            <p:nvPr/>
          </p:nvGrpSpPr>
          <p:grpSpPr bwMode="auto">
            <a:xfrm>
              <a:off x="2018" y="1549"/>
              <a:ext cx="161" cy="34"/>
              <a:chOff x="2867" y="1612"/>
              <a:chExt cx="156" cy="103"/>
            </a:xfrm>
          </p:grpSpPr>
          <p:sp>
            <p:nvSpPr>
              <p:cNvPr id="6249" name="Line 87"/>
              <p:cNvSpPr>
                <a:spLocks noChangeShapeType="1"/>
              </p:cNvSpPr>
              <p:nvPr/>
            </p:nvSpPr>
            <p:spPr bwMode="auto">
              <a:xfrm flipV="1">
                <a:off x="2867" y="1612"/>
                <a:ext cx="156" cy="6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sp>
            <p:nvSpPr>
              <p:cNvPr id="6250" name="Line 88"/>
              <p:cNvSpPr>
                <a:spLocks noChangeShapeType="1"/>
              </p:cNvSpPr>
              <p:nvPr/>
            </p:nvSpPr>
            <p:spPr bwMode="auto">
              <a:xfrm>
                <a:off x="2922" y="1715"/>
                <a:ext cx="101"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606062"/>
                  </a:solidFill>
                </a:endParaRPr>
              </a:p>
            </p:txBody>
          </p:sp>
        </p:grpSp>
      </p:grpSp>
      <p:sp>
        <p:nvSpPr>
          <p:cNvPr id="6180" name="Rectangle 89"/>
          <p:cNvSpPr>
            <a:spLocks noChangeArrowheads="1"/>
          </p:cNvSpPr>
          <p:nvPr/>
        </p:nvSpPr>
        <p:spPr bwMode="auto">
          <a:xfrm>
            <a:off x="911225" y="3600450"/>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AFDB"/>
                </a:solidFill>
                <a:latin typeface="Helvetica" pitchFamily="34" charset="0"/>
                <a:cs typeface="Arial" charset="0"/>
              </a:rPr>
              <a:t>Q1</a:t>
            </a:r>
          </a:p>
        </p:txBody>
      </p:sp>
      <p:sp>
        <p:nvSpPr>
          <p:cNvPr id="6181" name="Rectangle 90"/>
          <p:cNvSpPr>
            <a:spLocks noChangeArrowheads="1"/>
          </p:cNvSpPr>
          <p:nvPr/>
        </p:nvSpPr>
        <p:spPr bwMode="auto">
          <a:xfrm>
            <a:off x="2706688" y="3600450"/>
            <a:ext cx="1222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rgbClr val="00AFDB"/>
                </a:solidFill>
                <a:latin typeface="Helvetica" pitchFamily="34" charset="0"/>
                <a:cs typeface="Arial" charset="0"/>
              </a:rPr>
              <a:t>LINAC Q2</a:t>
            </a:r>
          </a:p>
        </p:txBody>
      </p:sp>
      <p:sp>
        <p:nvSpPr>
          <p:cNvPr id="6182" name="Rectangle 91"/>
          <p:cNvSpPr>
            <a:spLocks noChangeArrowheads="1"/>
          </p:cNvSpPr>
          <p:nvPr/>
        </p:nvSpPr>
        <p:spPr bwMode="auto">
          <a:xfrm>
            <a:off x="5378450" y="3581400"/>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dirty="0">
                <a:solidFill>
                  <a:srgbClr val="00AFDB"/>
                </a:solidFill>
                <a:latin typeface="Helvetica" pitchFamily="34" charset="0"/>
                <a:cs typeface="Arial" charset="0"/>
              </a:rPr>
              <a:t>Q3</a:t>
            </a:r>
          </a:p>
        </p:txBody>
      </p:sp>
      <p:grpSp>
        <p:nvGrpSpPr>
          <p:cNvPr id="14" name="Group 92"/>
          <p:cNvGrpSpPr>
            <a:grpSpLocks/>
          </p:cNvGrpSpPr>
          <p:nvPr/>
        </p:nvGrpSpPr>
        <p:grpSpPr bwMode="auto">
          <a:xfrm>
            <a:off x="5140325" y="2635250"/>
            <a:ext cx="1336675" cy="80963"/>
            <a:chOff x="3238" y="1429"/>
            <a:chExt cx="842" cy="51"/>
          </a:xfrm>
        </p:grpSpPr>
        <p:sp>
          <p:nvSpPr>
            <p:cNvPr id="6227" name="Freeform 93"/>
            <p:cNvSpPr>
              <a:spLocks/>
            </p:cNvSpPr>
            <p:nvPr/>
          </p:nvSpPr>
          <p:spPr bwMode="auto">
            <a:xfrm>
              <a:off x="3238" y="1429"/>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8" name="Freeform 94"/>
            <p:cNvSpPr>
              <a:spLocks/>
            </p:cNvSpPr>
            <p:nvPr/>
          </p:nvSpPr>
          <p:spPr bwMode="auto">
            <a:xfrm>
              <a:off x="3398" y="1429"/>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9" name="Freeform 95"/>
            <p:cNvSpPr>
              <a:spLocks/>
            </p:cNvSpPr>
            <p:nvPr/>
          </p:nvSpPr>
          <p:spPr bwMode="auto">
            <a:xfrm>
              <a:off x="3558" y="1429"/>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30" name="Freeform 96"/>
            <p:cNvSpPr>
              <a:spLocks/>
            </p:cNvSpPr>
            <p:nvPr/>
          </p:nvSpPr>
          <p:spPr bwMode="auto">
            <a:xfrm>
              <a:off x="3718" y="1429"/>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31" name="Freeform 97"/>
            <p:cNvSpPr>
              <a:spLocks/>
            </p:cNvSpPr>
            <p:nvPr/>
          </p:nvSpPr>
          <p:spPr bwMode="auto">
            <a:xfrm>
              <a:off x="3862" y="1429"/>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32" name="Freeform 98"/>
            <p:cNvSpPr>
              <a:spLocks/>
            </p:cNvSpPr>
            <p:nvPr/>
          </p:nvSpPr>
          <p:spPr bwMode="auto">
            <a:xfrm>
              <a:off x="3990" y="1429"/>
              <a:ext cx="90" cy="51"/>
            </a:xfrm>
            <a:custGeom>
              <a:avLst/>
              <a:gdLst>
                <a:gd name="T0" fmla="*/ 0 w 89"/>
                <a:gd name="T1" fmla="*/ 13 h 52"/>
                <a:gd name="T2" fmla="*/ 11 w 89"/>
                <a:gd name="T3" fmla="*/ 9 h 52"/>
                <a:gd name="T4" fmla="*/ 16 w 89"/>
                <a:gd name="T5" fmla="*/ 7 h 52"/>
                <a:gd name="T6" fmla="*/ 20 w 89"/>
                <a:gd name="T7" fmla="*/ 6 h 52"/>
                <a:gd name="T8" fmla="*/ 25 w 89"/>
                <a:gd name="T9" fmla="*/ 4 h 52"/>
                <a:gd name="T10" fmla="*/ 29 w 89"/>
                <a:gd name="T11" fmla="*/ 3 h 52"/>
                <a:gd name="T12" fmla="*/ 34 w 89"/>
                <a:gd name="T13" fmla="*/ 1 h 52"/>
                <a:gd name="T14" fmla="*/ 38 w 89"/>
                <a:gd name="T15" fmla="*/ 0 h 52"/>
                <a:gd name="T16" fmla="*/ 47 w 89"/>
                <a:gd name="T17" fmla="*/ 0 h 52"/>
                <a:gd name="T18" fmla="*/ 52 w 89"/>
                <a:gd name="T19" fmla="*/ 0 h 52"/>
                <a:gd name="T20" fmla="*/ 56 w 89"/>
                <a:gd name="T21" fmla="*/ 0 h 52"/>
                <a:gd name="T22" fmla="*/ 61 w 89"/>
                <a:gd name="T23" fmla="*/ 3 h 52"/>
                <a:gd name="T24" fmla="*/ 65 w 89"/>
                <a:gd name="T25" fmla="*/ 6 h 52"/>
                <a:gd name="T26" fmla="*/ 68 w 89"/>
                <a:gd name="T27" fmla="*/ 9 h 52"/>
                <a:gd name="T28" fmla="*/ 72 w 89"/>
                <a:gd name="T29" fmla="*/ 12 h 52"/>
                <a:gd name="T30" fmla="*/ 74 w 89"/>
                <a:gd name="T31" fmla="*/ 15 h 52"/>
                <a:gd name="T32" fmla="*/ 79 w 89"/>
                <a:gd name="T33" fmla="*/ 16 h 52"/>
                <a:gd name="T34" fmla="*/ 81 w 89"/>
                <a:gd name="T35" fmla="*/ 19 h 52"/>
                <a:gd name="T36" fmla="*/ 86 w 89"/>
                <a:gd name="T37" fmla="*/ 22 h 52"/>
                <a:gd name="T38" fmla="*/ 88 w 89"/>
                <a:gd name="T39" fmla="*/ 25 h 52"/>
                <a:gd name="T40" fmla="*/ 83 w 89"/>
                <a:gd name="T41" fmla="*/ 26 h 52"/>
                <a:gd name="T42" fmla="*/ 79 w 89"/>
                <a:gd name="T43" fmla="*/ 26 h 52"/>
                <a:gd name="T44" fmla="*/ 74 w 89"/>
                <a:gd name="T45" fmla="*/ 28 h 52"/>
                <a:gd name="T46" fmla="*/ 72 w 89"/>
                <a:gd name="T47" fmla="*/ 31 h 52"/>
                <a:gd name="T48" fmla="*/ 72 w 89"/>
                <a:gd name="T49" fmla="*/ 34 h 52"/>
                <a:gd name="T50" fmla="*/ 72 w 89"/>
                <a:gd name="T51" fmla="*/ 36 h 52"/>
                <a:gd name="T52" fmla="*/ 68 w 89"/>
                <a:gd name="T53" fmla="*/ 42 h 52"/>
                <a:gd name="T54" fmla="*/ 68 w 89"/>
                <a:gd name="T55" fmla="*/ 45 h 52"/>
                <a:gd name="T56" fmla="*/ 65 w 89"/>
                <a:gd name="T57" fmla="*/ 48 h 52"/>
                <a:gd name="T58" fmla="*/ 61 w 89"/>
                <a:gd name="T59" fmla="*/ 48 h 52"/>
                <a:gd name="T60" fmla="*/ 56 w 89"/>
                <a:gd name="T61" fmla="*/ 48 h 52"/>
                <a:gd name="T62" fmla="*/ 47 w 89"/>
                <a:gd name="T63" fmla="*/ 51 h 52"/>
                <a:gd name="T64" fmla="*/ 38 w 89"/>
                <a:gd name="T65" fmla="*/ 51 h 52"/>
                <a:gd name="T66" fmla="*/ 34 w 89"/>
                <a:gd name="T67" fmla="*/ 51 h 52"/>
                <a:gd name="T68" fmla="*/ 29 w 89"/>
                <a:gd name="T69" fmla="*/ 51 h 52"/>
                <a:gd name="T70" fmla="*/ 25 w 89"/>
                <a:gd name="T71" fmla="*/ 51 h 52"/>
                <a:gd name="T72" fmla="*/ 20 w 89"/>
                <a:gd name="T73" fmla="*/ 51 h 52"/>
                <a:gd name="T74" fmla="*/ 16 w 89"/>
                <a:gd name="T75" fmla="*/ 51 h 52"/>
                <a:gd name="T76" fmla="*/ 11 w 89"/>
                <a:gd name="T77" fmla="*/ 50 h 52"/>
                <a:gd name="T78" fmla="*/ 11 w 89"/>
                <a:gd name="T79" fmla="*/ 47 h 52"/>
                <a:gd name="T80" fmla="*/ 11 w 89"/>
                <a:gd name="T81" fmla="*/ 44 h 52"/>
                <a:gd name="T82" fmla="*/ 11 w 89"/>
                <a:gd name="T83" fmla="*/ 41 h 52"/>
                <a:gd name="T84" fmla="*/ 14 w 89"/>
                <a:gd name="T85" fmla="*/ 38 h 52"/>
                <a:gd name="T86" fmla="*/ 14 w 89"/>
                <a:gd name="T87" fmla="*/ 35 h 52"/>
                <a:gd name="T88" fmla="*/ 16 w 89"/>
                <a:gd name="T89" fmla="*/ 32 h 52"/>
                <a:gd name="T90" fmla="*/ 18 w 89"/>
                <a:gd name="T91" fmla="*/ 29 h 52"/>
                <a:gd name="T92" fmla="*/ 20 w 89"/>
                <a:gd name="T93" fmla="*/ 26 h 52"/>
                <a:gd name="T94" fmla="*/ 25 w 89"/>
                <a:gd name="T95" fmla="*/ 25 h 52"/>
                <a:gd name="T96" fmla="*/ 25 w 89"/>
                <a:gd name="T97" fmla="*/ 22 h 52"/>
                <a:gd name="T98" fmla="*/ 25 w 89"/>
                <a:gd name="T99" fmla="*/ 19 h 52"/>
                <a:gd name="T100" fmla="*/ 23 w 89"/>
                <a:gd name="T101" fmla="*/ 16 h 52"/>
                <a:gd name="T102" fmla="*/ 20 w 89"/>
                <a:gd name="T103" fmla="*/ 13 h 52"/>
                <a:gd name="T104" fmla="*/ 16 w 89"/>
                <a:gd name="T105" fmla="*/ 15 h 52"/>
                <a:gd name="T106" fmla="*/ 11 w 89"/>
                <a:gd name="T107" fmla="*/ 15 h 52"/>
                <a:gd name="T108" fmla="*/ 7 w 89"/>
                <a:gd name="T109" fmla="*/ 16 h 52"/>
                <a:gd name="T110" fmla="*/ 0 w 89"/>
                <a:gd name="T111" fmla="*/ 13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9"/>
                <a:gd name="T169" fmla="*/ 0 h 52"/>
                <a:gd name="T170" fmla="*/ 89 w 89"/>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9" h="52">
                  <a:moveTo>
                    <a:pt x="0" y="13"/>
                  </a:moveTo>
                  <a:lnTo>
                    <a:pt x="11" y="9"/>
                  </a:lnTo>
                  <a:lnTo>
                    <a:pt x="16" y="7"/>
                  </a:lnTo>
                  <a:lnTo>
                    <a:pt x="20" y="6"/>
                  </a:lnTo>
                  <a:lnTo>
                    <a:pt x="25" y="4"/>
                  </a:lnTo>
                  <a:lnTo>
                    <a:pt x="29" y="3"/>
                  </a:lnTo>
                  <a:lnTo>
                    <a:pt x="34" y="1"/>
                  </a:lnTo>
                  <a:lnTo>
                    <a:pt x="38" y="0"/>
                  </a:lnTo>
                  <a:lnTo>
                    <a:pt x="47" y="0"/>
                  </a:lnTo>
                  <a:lnTo>
                    <a:pt x="52" y="0"/>
                  </a:lnTo>
                  <a:lnTo>
                    <a:pt x="56" y="0"/>
                  </a:lnTo>
                  <a:lnTo>
                    <a:pt x="61" y="3"/>
                  </a:lnTo>
                  <a:lnTo>
                    <a:pt x="65" y="6"/>
                  </a:lnTo>
                  <a:lnTo>
                    <a:pt x="68" y="9"/>
                  </a:lnTo>
                  <a:lnTo>
                    <a:pt x="72" y="12"/>
                  </a:lnTo>
                  <a:lnTo>
                    <a:pt x="74" y="15"/>
                  </a:lnTo>
                  <a:lnTo>
                    <a:pt x="79" y="16"/>
                  </a:lnTo>
                  <a:lnTo>
                    <a:pt x="81" y="19"/>
                  </a:lnTo>
                  <a:lnTo>
                    <a:pt x="86" y="22"/>
                  </a:lnTo>
                  <a:lnTo>
                    <a:pt x="88" y="25"/>
                  </a:lnTo>
                  <a:lnTo>
                    <a:pt x="83" y="26"/>
                  </a:lnTo>
                  <a:lnTo>
                    <a:pt x="79" y="26"/>
                  </a:lnTo>
                  <a:lnTo>
                    <a:pt x="74" y="28"/>
                  </a:lnTo>
                  <a:lnTo>
                    <a:pt x="72" y="31"/>
                  </a:lnTo>
                  <a:lnTo>
                    <a:pt x="72" y="34"/>
                  </a:lnTo>
                  <a:lnTo>
                    <a:pt x="72" y="36"/>
                  </a:lnTo>
                  <a:lnTo>
                    <a:pt x="68" y="42"/>
                  </a:lnTo>
                  <a:lnTo>
                    <a:pt x="68" y="45"/>
                  </a:lnTo>
                  <a:lnTo>
                    <a:pt x="65" y="48"/>
                  </a:lnTo>
                  <a:lnTo>
                    <a:pt x="61" y="48"/>
                  </a:lnTo>
                  <a:lnTo>
                    <a:pt x="56" y="48"/>
                  </a:lnTo>
                  <a:lnTo>
                    <a:pt x="47" y="51"/>
                  </a:lnTo>
                  <a:lnTo>
                    <a:pt x="38" y="51"/>
                  </a:lnTo>
                  <a:lnTo>
                    <a:pt x="34" y="51"/>
                  </a:lnTo>
                  <a:lnTo>
                    <a:pt x="29" y="51"/>
                  </a:lnTo>
                  <a:lnTo>
                    <a:pt x="25" y="51"/>
                  </a:lnTo>
                  <a:lnTo>
                    <a:pt x="20" y="51"/>
                  </a:lnTo>
                  <a:lnTo>
                    <a:pt x="16" y="51"/>
                  </a:lnTo>
                  <a:lnTo>
                    <a:pt x="11" y="50"/>
                  </a:lnTo>
                  <a:lnTo>
                    <a:pt x="11" y="47"/>
                  </a:lnTo>
                  <a:lnTo>
                    <a:pt x="11" y="44"/>
                  </a:lnTo>
                  <a:lnTo>
                    <a:pt x="11" y="41"/>
                  </a:lnTo>
                  <a:lnTo>
                    <a:pt x="14" y="38"/>
                  </a:lnTo>
                  <a:lnTo>
                    <a:pt x="14" y="35"/>
                  </a:lnTo>
                  <a:lnTo>
                    <a:pt x="16" y="32"/>
                  </a:lnTo>
                  <a:lnTo>
                    <a:pt x="18" y="29"/>
                  </a:lnTo>
                  <a:lnTo>
                    <a:pt x="20" y="26"/>
                  </a:lnTo>
                  <a:lnTo>
                    <a:pt x="25" y="25"/>
                  </a:lnTo>
                  <a:lnTo>
                    <a:pt x="25" y="22"/>
                  </a:lnTo>
                  <a:lnTo>
                    <a:pt x="25" y="19"/>
                  </a:lnTo>
                  <a:lnTo>
                    <a:pt x="23" y="16"/>
                  </a:lnTo>
                  <a:lnTo>
                    <a:pt x="20" y="13"/>
                  </a:lnTo>
                  <a:lnTo>
                    <a:pt x="16" y="15"/>
                  </a:lnTo>
                  <a:lnTo>
                    <a:pt x="11" y="15"/>
                  </a:lnTo>
                  <a:lnTo>
                    <a:pt x="7" y="16"/>
                  </a:lnTo>
                  <a:lnTo>
                    <a:pt x="0" y="13"/>
                  </a:lnTo>
                </a:path>
              </a:pathLst>
            </a:custGeom>
            <a:solidFill>
              <a:srgbClr val="6CA429"/>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15" name="Group 99"/>
          <p:cNvGrpSpPr>
            <a:grpSpLocks/>
          </p:cNvGrpSpPr>
          <p:nvPr/>
        </p:nvGrpSpPr>
        <p:grpSpPr bwMode="auto">
          <a:xfrm>
            <a:off x="5146675" y="2466975"/>
            <a:ext cx="1306513" cy="68263"/>
            <a:chOff x="3242" y="1554"/>
            <a:chExt cx="823" cy="43"/>
          </a:xfrm>
        </p:grpSpPr>
        <p:sp>
          <p:nvSpPr>
            <p:cNvPr id="6221" name="Freeform 100"/>
            <p:cNvSpPr>
              <a:spLocks/>
            </p:cNvSpPr>
            <p:nvPr/>
          </p:nvSpPr>
          <p:spPr bwMode="auto">
            <a:xfrm>
              <a:off x="3242" y="1554"/>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2" name="Freeform 101"/>
            <p:cNvSpPr>
              <a:spLocks/>
            </p:cNvSpPr>
            <p:nvPr/>
          </p:nvSpPr>
          <p:spPr bwMode="auto">
            <a:xfrm>
              <a:off x="3402" y="1554"/>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3" name="Freeform 102"/>
            <p:cNvSpPr>
              <a:spLocks/>
            </p:cNvSpPr>
            <p:nvPr/>
          </p:nvSpPr>
          <p:spPr bwMode="auto">
            <a:xfrm>
              <a:off x="3562" y="1554"/>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4" name="Freeform 103"/>
            <p:cNvSpPr>
              <a:spLocks/>
            </p:cNvSpPr>
            <p:nvPr/>
          </p:nvSpPr>
          <p:spPr bwMode="auto">
            <a:xfrm>
              <a:off x="3722" y="1554"/>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5" name="Freeform 104"/>
            <p:cNvSpPr>
              <a:spLocks/>
            </p:cNvSpPr>
            <p:nvPr/>
          </p:nvSpPr>
          <p:spPr bwMode="auto">
            <a:xfrm>
              <a:off x="3866" y="1554"/>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sp>
          <p:nvSpPr>
            <p:cNvPr id="6226" name="Freeform 105"/>
            <p:cNvSpPr>
              <a:spLocks/>
            </p:cNvSpPr>
            <p:nvPr/>
          </p:nvSpPr>
          <p:spPr bwMode="auto">
            <a:xfrm>
              <a:off x="3994" y="1554"/>
              <a:ext cx="71" cy="43"/>
            </a:xfrm>
            <a:custGeom>
              <a:avLst/>
              <a:gdLst>
                <a:gd name="T0" fmla="*/ 0 w 71"/>
                <a:gd name="T1" fmla="*/ 10 h 44"/>
                <a:gd name="T2" fmla="*/ 5 w 71"/>
                <a:gd name="T3" fmla="*/ 7 h 44"/>
                <a:gd name="T4" fmla="*/ 9 w 71"/>
                <a:gd name="T5" fmla="*/ 6 h 44"/>
                <a:gd name="T6" fmla="*/ 14 w 71"/>
                <a:gd name="T7" fmla="*/ 4 h 44"/>
                <a:gd name="T8" fmla="*/ 25 w 71"/>
                <a:gd name="T9" fmla="*/ 1 h 44"/>
                <a:gd name="T10" fmla="*/ 34 w 71"/>
                <a:gd name="T11" fmla="*/ 1 h 44"/>
                <a:gd name="T12" fmla="*/ 38 w 71"/>
                <a:gd name="T13" fmla="*/ 1 h 44"/>
                <a:gd name="T14" fmla="*/ 43 w 71"/>
                <a:gd name="T15" fmla="*/ 0 h 44"/>
                <a:gd name="T16" fmla="*/ 47 w 71"/>
                <a:gd name="T17" fmla="*/ 1 h 44"/>
                <a:gd name="T18" fmla="*/ 52 w 71"/>
                <a:gd name="T19" fmla="*/ 4 h 44"/>
                <a:gd name="T20" fmla="*/ 56 w 71"/>
                <a:gd name="T21" fmla="*/ 6 h 44"/>
                <a:gd name="T22" fmla="*/ 59 w 71"/>
                <a:gd name="T23" fmla="*/ 9 h 44"/>
                <a:gd name="T24" fmla="*/ 61 w 71"/>
                <a:gd name="T25" fmla="*/ 11 h 44"/>
                <a:gd name="T26" fmla="*/ 65 w 71"/>
                <a:gd name="T27" fmla="*/ 13 h 44"/>
                <a:gd name="T28" fmla="*/ 65 w 71"/>
                <a:gd name="T29" fmla="*/ 16 h 44"/>
                <a:gd name="T30" fmla="*/ 68 w 71"/>
                <a:gd name="T31" fmla="*/ 19 h 44"/>
                <a:gd name="T32" fmla="*/ 70 w 71"/>
                <a:gd name="T33" fmla="*/ 22 h 44"/>
                <a:gd name="T34" fmla="*/ 70 w 71"/>
                <a:gd name="T35" fmla="*/ 24 h 44"/>
                <a:gd name="T36" fmla="*/ 70 w 71"/>
                <a:gd name="T37" fmla="*/ 27 h 44"/>
                <a:gd name="T38" fmla="*/ 70 w 71"/>
                <a:gd name="T39" fmla="*/ 30 h 44"/>
                <a:gd name="T40" fmla="*/ 70 w 71"/>
                <a:gd name="T41" fmla="*/ 33 h 44"/>
                <a:gd name="T42" fmla="*/ 65 w 71"/>
                <a:gd name="T43" fmla="*/ 34 h 44"/>
                <a:gd name="T44" fmla="*/ 63 w 71"/>
                <a:gd name="T45" fmla="*/ 37 h 44"/>
                <a:gd name="T46" fmla="*/ 59 w 71"/>
                <a:gd name="T47" fmla="*/ 39 h 44"/>
                <a:gd name="T48" fmla="*/ 54 w 71"/>
                <a:gd name="T49" fmla="*/ 40 h 44"/>
                <a:gd name="T50" fmla="*/ 50 w 71"/>
                <a:gd name="T51" fmla="*/ 40 h 44"/>
                <a:gd name="T52" fmla="*/ 45 w 71"/>
                <a:gd name="T53" fmla="*/ 42 h 44"/>
                <a:gd name="T54" fmla="*/ 41 w 71"/>
                <a:gd name="T55" fmla="*/ 43 h 44"/>
                <a:gd name="T56" fmla="*/ 36 w 71"/>
                <a:gd name="T57" fmla="*/ 43 h 44"/>
                <a:gd name="T58" fmla="*/ 0 w 71"/>
                <a:gd name="T59" fmla="*/ 1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44"/>
                <a:gd name="T92" fmla="*/ 71 w 7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44">
                  <a:moveTo>
                    <a:pt x="0" y="10"/>
                  </a:moveTo>
                  <a:lnTo>
                    <a:pt x="5" y="7"/>
                  </a:lnTo>
                  <a:lnTo>
                    <a:pt x="9" y="6"/>
                  </a:lnTo>
                  <a:lnTo>
                    <a:pt x="14" y="4"/>
                  </a:lnTo>
                  <a:lnTo>
                    <a:pt x="25" y="1"/>
                  </a:lnTo>
                  <a:lnTo>
                    <a:pt x="34" y="1"/>
                  </a:lnTo>
                  <a:lnTo>
                    <a:pt x="38" y="1"/>
                  </a:lnTo>
                  <a:lnTo>
                    <a:pt x="43" y="0"/>
                  </a:lnTo>
                  <a:lnTo>
                    <a:pt x="47" y="1"/>
                  </a:lnTo>
                  <a:lnTo>
                    <a:pt x="52" y="4"/>
                  </a:lnTo>
                  <a:lnTo>
                    <a:pt x="56" y="6"/>
                  </a:lnTo>
                  <a:lnTo>
                    <a:pt x="59" y="9"/>
                  </a:lnTo>
                  <a:lnTo>
                    <a:pt x="61" y="11"/>
                  </a:lnTo>
                  <a:lnTo>
                    <a:pt x="65" y="13"/>
                  </a:lnTo>
                  <a:lnTo>
                    <a:pt x="65" y="16"/>
                  </a:lnTo>
                  <a:lnTo>
                    <a:pt x="68" y="19"/>
                  </a:lnTo>
                  <a:lnTo>
                    <a:pt x="70" y="22"/>
                  </a:lnTo>
                  <a:lnTo>
                    <a:pt x="70" y="24"/>
                  </a:lnTo>
                  <a:lnTo>
                    <a:pt x="70" y="27"/>
                  </a:lnTo>
                  <a:lnTo>
                    <a:pt x="70" y="30"/>
                  </a:lnTo>
                  <a:lnTo>
                    <a:pt x="70" y="33"/>
                  </a:lnTo>
                  <a:lnTo>
                    <a:pt x="65" y="34"/>
                  </a:lnTo>
                  <a:lnTo>
                    <a:pt x="63" y="37"/>
                  </a:lnTo>
                  <a:lnTo>
                    <a:pt x="59" y="39"/>
                  </a:lnTo>
                  <a:lnTo>
                    <a:pt x="54" y="40"/>
                  </a:lnTo>
                  <a:lnTo>
                    <a:pt x="50" y="40"/>
                  </a:lnTo>
                  <a:lnTo>
                    <a:pt x="45" y="42"/>
                  </a:lnTo>
                  <a:lnTo>
                    <a:pt x="41" y="43"/>
                  </a:lnTo>
                  <a:lnTo>
                    <a:pt x="36" y="43"/>
                  </a:lnTo>
                  <a:lnTo>
                    <a:pt x="0" y="10"/>
                  </a:lnTo>
                </a:path>
              </a:pathLst>
            </a:custGeom>
            <a:solidFill>
              <a:srgbClr val="FDC0E5"/>
            </a:solidFill>
            <a:ln w="12700" cap="rnd" cmpd="sng">
              <a:solidFill>
                <a:schemeClr val="bg2"/>
              </a:solidFill>
              <a:prstDash val="solid"/>
              <a:round/>
              <a:headEnd type="none" w="med" len="med"/>
              <a:tailEnd type="none" w="med" len="med"/>
            </a:ln>
          </p:spPr>
          <p:txBody>
            <a:bodyPr/>
            <a:lstStyle/>
            <a:p>
              <a:endParaRPr lang="en-CA">
                <a:solidFill>
                  <a:srgbClr val="606062"/>
                </a:solidFill>
              </a:endParaRPr>
            </a:p>
          </p:txBody>
        </p:sp>
      </p:grpSp>
      <p:grpSp>
        <p:nvGrpSpPr>
          <p:cNvPr id="16" name="Group 106"/>
          <p:cNvGrpSpPr>
            <a:grpSpLocks/>
          </p:cNvGrpSpPr>
          <p:nvPr/>
        </p:nvGrpSpPr>
        <p:grpSpPr bwMode="auto">
          <a:xfrm>
            <a:off x="6634163" y="1927225"/>
            <a:ext cx="2374900" cy="1689100"/>
            <a:chOff x="4179" y="1214"/>
            <a:chExt cx="1496" cy="1064"/>
          </a:xfrm>
        </p:grpSpPr>
        <p:sp>
          <p:nvSpPr>
            <p:cNvPr id="6215" name="Rectangle 107"/>
            <p:cNvSpPr>
              <a:spLocks noChangeArrowheads="1"/>
            </p:cNvSpPr>
            <p:nvPr/>
          </p:nvSpPr>
          <p:spPr bwMode="auto">
            <a:xfrm>
              <a:off x="4179" y="1214"/>
              <a:ext cx="1496"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33337" rIns="63500" bIns="33337">
              <a:spAutoFit/>
            </a:bodyPr>
            <a:lstStyle/>
            <a:p>
              <a:pPr algn="ctr" defTabSz="422275"/>
              <a:r>
                <a:rPr lang="en-US" sz="1600">
                  <a:solidFill>
                    <a:srgbClr val="606062"/>
                  </a:solidFill>
                  <a:latin typeface="Helvetica" pitchFamily="34" charset="0"/>
                  <a:cs typeface="Arial" charset="0"/>
                </a:rPr>
                <a:t>Full range Q1 scan</a:t>
              </a:r>
            </a:p>
          </p:txBody>
        </p:sp>
        <p:sp>
          <p:nvSpPr>
            <p:cNvPr id="6216" name="Rectangle 108"/>
            <p:cNvSpPr>
              <a:spLocks noChangeArrowheads="1"/>
            </p:cNvSpPr>
            <p:nvPr/>
          </p:nvSpPr>
          <p:spPr bwMode="auto">
            <a:xfrm>
              <a:off x="4654" y="2121"/>
              <a:ext cx="6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33337" rIns="63500" bIns="33337">
              <a:spAutoFit/>
            </a:bodyPr>
            <a:lstStyle/>
            <a:p>
              <a:pPr algn="ctr" defTabSz="422275"/>
              <a:r>
                <a:rPr lang="en-US" sz="1200" b="1" i="1">
                  <a:solidFill>
                    <a:srgbClr val="606062"/>
                  </a:solidFill>
                  <a:cs typeface="Arial" charset="0"/>
                </a:rPr>
                <a:t>m/z</a:t>
              </a:r>
            </a:p>
          </p:txBody>
        </p:sp>
        <p:sp>
          <p:nvSpPr>
            <p:cNvPr id="6217" name="Line 109"/>
            <p:cNvSpPr>
              <a:spLocks noChangeShapeType="1"/>
            </p:cNvSpPr>
            <p:nvPr/>
          </p:nvSpPr>
          <p:spPr bwMode="auto">
            <a:xfrm>
              <a:off x="4400" y="2132"/>
              <a:ext cx="976"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CA">
                <a:solidFill>
                  <a:srgbClr val="606062"/>
                </a:solidFill>
              </a:endParaRPr>
            </a:p>
          </p:txBody>
        </p:sp>
        <p:sp>
          <p:nvSpPr>
            <p:cNvPr id="6218" name="Freeform 110"/>
            <p:cNvSpPr>
              <a:spLocks/>
            </p:cNvSpPr>
            <p:nvPr/>
          </p:nvSpPr>
          <p:spPr bwMode="auto">
            <a:xfrm>
              <a:off x="4420" y="1594"/>
              <a:ext cx="606" cy="504"/>
            </a:xfrm>
            <a:custGeom>
              <a:avLst/>
              <a:gdLst>
                <a:gd name="T0" fmla="*/ 0 w 1437"/>
                <a:gd name="T1" fmla="*/ 649 h 649"/>
                <a:gd name="T2" fmla="*/ 527 w 1437"/>
                <a:gd name="T3" fmla="*/ 649 h 649"/>
                <a:gd name="T4" fmla="*/ 612 w 1437"/>
                <a:gd name="T5" fmla="*/ 630 h 649"/>
                <a:gd name="T6" fmla="*/ 673 w 1437"/>
                <a:gd name="T7" fmla="*/ 564 h 649"/>
                <a:gd name="T8" fmla="*/ 721 w 1437"/>
                <a:gd name="T9" fmla="*/ 18 h 649"/>
                <a:gd name="T10" fmla="*/ 770 w 1437"/>
                <a:gd name="T11" fmla="*/ 0 h 649"/>
                <a:gd name="T12" fmla="*/ 806 w 1437"/>
                <a:gd name="T13" fmla="*/ 576 h 649"/>
                <a:gd name="T14" fmla="*/ 836 w 1437"/>
                <a:gd name="T15" fmla="*/ 630 h 649"/>
                <a:gd name="T16" fmla="*/ 885 w 1437"/>
                <a:gd name="T17" fmla="*/ 649 h 649"/>
                <a:gd name="T18" fmla="*/ 1437 w 1437"/>
                <a:gd name="T19" fmla="*/ 649 h 6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7"/>
                <a:gd name="T31" fmla="*/ 0 h 649"/>
                <a:gd name="T32" fmla="*/ 1437 w 1437"/>
                <a:gd name="T33" fmla="*/ 649 h 6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7" h="649">
                  <a:moveTo>
                    <a:pt x="0" y="649"/>
                  </a:moveTo>
                  <a:lnTo>
                    <a:pt x="527" y="649"/>
                  </a:lnTo>
                  <a:lnTo>
                    <a:pt x="612" y="630"/>
                  </a:lnTo>
                  <a:lnTo>
                    <a:pt x="673" y="564"/>
                  </a:lnTo>
                  <a:lnTo>
                    <a:pt x="721" y="18"/>
                  </a:lnTo>
                  <a:lnTo>
                    <a:pt x="770" y="0"/>
                  </a:lnTo>
                  <a:lnTo>
                    <a:pt x="806" y="576"/>
                  </a:lnTo>
                  <a:lnTo>
                    <a:pt x="836" y="630"/>
                  </a:lnTo>
                  <a:lnTo>
                    <a:pt x="885" y="649"/>
                  </a:lnTo>
                  <a:lnTo>
                    <a:pt x="1437" y="649"/>
                  </a:lnTo>
                </a:path>
              </a:pathLst>
            </a:custGeom>
            <a:noFill/>
            <a:ln w="19050" cap="flat" cmpd="sng">
              <a:solidFill>
                <a:schemeClr val="accent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rIns="0"/>
            <a:lstStyle/>
            <a:p>
              <a:endParaRPr lang="en-CA">
                <a:solidFill>
                  <a:srgbClr val="606062"/>
                </a:solidFill>
              </a:endParaRPr>
            </a:p>
          </p:txBody>
        </p:sp>
        <p:sp>
          <p:nvSpPr>
            <p:cNvPr id="6219" name="Line 111"/>
            <p:cNvSpPr>
              <a:spLocks noChangeShapeType="1"/>
            </p:cNvSpPr>
            <p:nvPr/>
          </p:nvSpPr>
          <p:spPr bwMode="auto">
            <a:xfrm>
              <a:off x="4862" y="2098"/>
              <a:ext cx="461" cy="0"/>
            </a:xfrm>
            <a:prstGeom prst="line">
              <a:avLst/>
            </a:prstGeom>
            <a:noFill/>
            <a:ln w="19050">
              <a:solidFill>
                <a:schemeClr val="accent3"/>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220" name="Text Box 112"/>
            <p:cNvSpPr txBox="1">
              <a:spLocks noChangeArrowheads="1"/>
            </p:cNvSpPr>
            <p:nvPr/>
          </p:nvSpPr>
          <p:spPr bwMode="auto">
            <a:xfrm>
              <a:off x="5256" y="1669"/>
              <a:ext cx="3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rIns="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800">
                  <a:solidFill>
                    <a:srgbClr val="606062"/>
                  </a:solidFill>
                  <a:ea typeface="ＭＳ Ｐゴシック" pitchFamily="34" charset="-128"/>
                  <a:cs typeface="Arial" charset="0"/>
                </a:rPr>
                <a:t>Exp 1</a:t>
              </a:r>
            </a:p>
          </p:txBody>
        </p:sp>
      </p:grpSp>
      <p:grpSp>
        <p:nvGrpSpPr>
          <p:cNvPr id="17" name="Group 113"/>
          <p:cNvGrpSpPr>
            <a:grpSpLocks/>
          </p:cNvGrpSpPr>
          <p:nvPr/>
        </p:nvGrpSpPr>
        <p:grpSpPr bwMode="auto">
          <a:xfrm>
            <a:off x="7004050" y="3786188"/>
            <a:ext cx="1946275" cy="1085850"/>
            <a:chOff x="4412" y="2385"/>
            <a:chExt cx="1226" cy="684"/>
          </a:xfrm>
        </p:grpSpPr>
        <p:sp>
          <p:nvSpPr>
            <p:cNvPr id="6209" name="Line 114"/>
            <p:cNvSpPr>
              <a:spLocks noChangeShapeType="1"/>
            </p:cNvSpPr>
            <p:nvPr/>
          </p:nvSpPr>
          <p:spPr bwMode="auto">
            <a:xfrm>
              <a:off x="4414" y="2923"/>
              <a:ext cx="976"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CA">
                <a:solidFill>
                  <a:srgbClr val="606062"/>
                </a:solidFill>
              </a:endParaRPr>
            </a:p>
          </p:txBody>
        </p:sp>
        <p:sp>
          <p:nvSpPr>
            <p:cNvPr id="6210" name="Rectangle 115"/>
            <p:cNvSpPr>
              <a:spLocks noChangeArrowheads="1"/>
            </p:cNvSpPr>
            <p:nvPr/>
          </p:nvSpPr>
          <p:spPr bwMode="auto">
            <a:xfrm>
              <a:off x="4668" y="2912"/>
              <a:ext cx="6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33337" rIns="63500" bIns="33337">
              <a:spAutoFit/>
            </a:bodyPr>
            <a:lstStyle/>
            <a:p>
              <a:pPr algn="ctr" defTabSz="422275"/>
              <a:r>
                <a:rPr lang="en-US" sz="1200" b="1" i="1">
                  <a:solidFill>
                    <a:srgbClr val="606062"/>
                  </a:solidFill>
                  <a:cs typeface="Arial" charset="0"/>
                </a:rPr>
                <a:t>m/z</a:t>
              </a:r>
            </a:p>
          </p:txBody>
        </p:sp>
        <p:sp>
          <p:nvSpPr>
            <p:cNvPr id="6211" name="Freeform 116"/>
            <p:cNvSpPr>
              <a:spLocks/>
            </p:cNvSpPr>
            <p:nvPr/>
          </p:nvSpPr>
          <p:spPr bwMode="auto">
            <a:xfrm>
              <a:off x="4622" y="2385"/>
              <a:ext cx="606" cy="504"/>
            </a:xfrm>
            <a:custGeom>
              <a:avLst/>
              <a:gdLst>
                <a:gd name="T0" fmla="*/ 0 w 1437"/>
                <a:gd name="T1" fmla="*/ 649 h 649"/>
                <a:gd name="T2" fmla="*/ 527 w 1437"/>
                <a:gd name="T3" fmla="*/ 649 h 649"/>
                <a:gd name="T4" fmla="*/ 612 w 1437"/>
                <a:gd name="T5" fmla="*/ 630 h 649"/>
                <a:gd name="T6" fmla="*/ 673 w 1437"/>
                <a:gd name="T7" fmla="*/ 564 h 649"/>
                <a:gd name="T8" fmla="*/ 721 w 1437"/>
                <a:gd name="T9" fmla="*/ 18 h 649"/>
                <a:gd name="T10" fmla="*/ 770 w 1437"/>
                <a:gd name="T11" fmla="*/ 0 h 649"/>
                <a:gd name="T12" fmla="*/ 806 w 1437"/>
                <a:gd name="T13" fmla="*/ 576 h 649"/>
                <a:gd name="T14" fmla="*/ 836 w 1437"/>
                <a:gd name="T15" fmla="*/ 630 h 649"/>
                <a:gd name="T16" fmla="*/ 885 w 1437"/>
                <a:gd name="T17" fmla="*/ 649 h 649"/>
                <a:gd name="T18" fmla="*/ 1437 w 1437"/>
                <a:gd name="T19" fmla="*/ 649 h 6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7"/>
                <a:gd name="T31" fmla="*/ 0 h 649"/>
                <a:gd name="T32" fmla="*/ 1437 w 1437"/>
                <a:gd name="T33" fmla="*/ 649 h 6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7" h="649">
                  <a:moveTo>
                    <a:pt x="0" y="649"/>
                  </a:moveTo>
                  <a:lnTo>
                    <a:pt x="527" y="649"/>
                  </a:lnTo>
                  <a:lnTo>
                    <a:pt x="612" y="630"/>
                  </a:lnTo>
                  <a:lnTo>
                    <a:pt x="673" y="564"/>
                  </a:lnTo>
                  <a:lnTo>
                    <a:pt x="721" y="18"/>
                  </a:lnTo>
                  <a:lnTo>
                    <a:pt x="770" y="0"/>
                  </a:lnTo>
                  <a:lnTo>
                    <a:pt x="806" y="576"/>
                  </a:lnTo>
                  <a:lnTo>
                    <a:pt x="836" y="630"/>
                  </a:lnTo>
                  <a:lnTo>
                    <a:pt x="885" y="649"/>
                  </a:lnTo>
                  <a:lnTo>
                    <a:pt x="1437" y="649"/>
                  </a:lnTo>
                </a:path>
              </a:pathLst>
            </a:custGeom>
            <a:noFill/>
            <a:ln w="1905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rIns="0"/>
            <a:lstStyle/>
            <a:p>
              <a:endParaRPr lang="en-CA">
                <a:solidFill>
                  <a:srgbClr val="606062"/>
                </a:solidFill>
              </a:endParaRPr>
            </a:p>
          </p:txBody>
        </p:sp>
        <p:sp>
          <p:nvSpPr>
            <p:cNvPr id="6212" name="Line 117"/>
            <p:cNvSpPr>
              <a:spLocks noChangeShapeType="1"/>
            </p:cNvSpPr>
            <p:nvPr/>
          </p:nvSpPr>
          <p:spPr bwMode="auto">
            <a:xfrm flipV="1">
              <a:off x="5021" y="2889"/>
              <a:ext cx="377" cy="1"/>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213" name="Text Box 118"/>
            <p:cNvSpPr txBox="1">
              <a:spLocks noChangeArrowheads="1"/>
            </p:cNvSpPr>
            <p:nvPr/>
          </p:nvSpPr>
          <p:spPr bwMode="auto">
            <a:xfrm>
              <a:off x="5270" y="2460"/>
              <a:ext cx="3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rIns="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800">
                  <a:solidFill>
                    <a:srgbClr val="606062"/>
                  </a:solidFill>
                  <a:ea typeface="ＭＳ Ｐゴシック" pitchFamily="34" charset="-128"/>
                  <a:cs typeface="Arial" charset="0"/>
                </a:rPr>
                <a:t>Exp 2</a:t>
              </a:r>
            </a:p>
          </p:txBody>
        </p:sp>
        <p:sp>
          <p:nvSpPr>
            <p:cNvPr id="6214" name="Line 119"/>
            <p:cNvSpPr>
              <a:spLocks noChangeShapeType="1"/>
            </p:cNvSpPr>
            <p:nvPr/>
          </p:nvSpPr>
          <p:spPr bwMode="auto">
            <a:xfrm flipV="1">
              <a:off x="4412" y="2886"/>
              <a:ext cx="377" cy="1"/>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grpSp>
      <p:grpSp>
        <p:nvGrpSpPr>
          <p:cNvPr id="18" name="Group 120"/>
          <p:cNvGrpSpPr>
            <a:grpSpLocks/>
          </p:cNvGrpSpPr>
          <p:nvPr/>
        </p:nvGrpSpPr>
        <p:grpSpPr bwMode="auto">
          <a:xfrm>
            <a:off x="7029450" y="5214938"/>
            <a:ext cx="1943100" cy="1085850"/>
            <a:chOff x="4428" y="3285"/>
            <a:chExt cx="1224" cy="684"/>
          </a:xfrm>
        </p:grpSpPr>
        <p:sp>
          <p:nvSpPr>
            <p:cNvPr id="6204" name="Line 121"/>
            <p:cNvSpPr>
              <a:spLocks noChangeShapeType="1"/>
            </p:cNvSpPr>
            <p:nvPr/>
          </p:nvSpPr>
          <p:spPr bwMode="auto">
            <a:xfrm>
              <a:off x="4428" y="3823"/>
              <a:ext cx="976"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CA">
                <a:solidFill>
                  <a:srgbClr val="606062"/>
                </a:solidFill>
              </a:endParaRPr>
            </a:p>
          </p:txBody>
        </p:sp>
        <p:sp>
          <p:nvSpPr>
            <p:cNvPr id="6205" name="Rectangle 122"/>
            <p:cNvSpPr>
              <a:spLocks noChangeArrowheads="1"/>
            </p:cNvSpPr>
            <p:nvPr/>
          </p:nvSpPr>
          <p:spPr bwMode="auto">
            <a:xfrm>
              <a:off x="4682" y="3812"/>
              <a:ext cx="634"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33337" rIns="63500" bIns="33337">
              <a:spAutoFit/>
            </a:bodyPr>
            <a:lstStyle/>
            <a:p>
              <a:pPr algn="ctr" defTabSz="422275"/>
              <a:r>
                <a:rPr lang="en-US" sz="1200" b="1" i="1">
                  <a:solidFill>
                    <a:srgbClr val="606062"/>
                  </a:solidFill>
                  <a:cs typeface="Arial" charset="0"/>
                </a:rPr>
                <a:t>m/z</a:t>
              </a:r>
            </a:p>
          </p:txBody>
        </p:sp>
        <p:sp>
          <p:nvSpPr>
            <p:cNvPr id="6206" name="Freeform 123"/>
            <p:cNvSpPr>
              <a:spLocks/>
            </p:cNvSpPr>
            <p:nvPr/>
          </p:nvSpPr>
          <p:spPr bwMode="auto">
            <a:xfrm>
              <a:off x="4448" y="3285"/>
              <a:ext cx="606" cy="504"/>
            </a:xfrm>
            <a:custGeom>
              <a:avLst/>
              <a:gdLst>
                <a:gd name="T0" fmla="*/ 0 w 1437"/>
                <a:gd name="T1" fmla="*/ 649 h 649"/>
                <a:gd name="T2" fmla="*/ 527 w 1437"/>
                <a:gd name="T3" fmla="*/ 649 h 649"/>
                <a:gd name="T4" fmla="*/ 612 w 1437"/>
                <a:gd name="T5" fmla="*/ 630 h 649"/>
                <a:gd name="T6" fmla="*/ 673 w 1437"/>
                <a:gd name="T7" fmla="*/ 564 h 649"/>
                <a:gd name="T8" fmla="*/ 721 w 1437"/>
                <a:gd name="T9" fmla="*/ 18 h 649"/>
                <a:gd name="T10" fmla="*/ 770 w 1437"/>
                <a:gd name="T11" fmla="*/ 0 h 649"/>
                <a:gd name="T12" fmla="*/ 806 w 1437"/>
                <a:gd name="T13" fmla="*/ 576 h 649"/>
                <a:gd name="T14" fmla="*/ 836 w 1437"/>
                <a:gd name="T15" fmla="*/ 630 h 649"/>
                <a:gd name="T16" fmla="*/ 885 w 1437"/>
                <a:gd name="T17" fmla="*/ 649 h 649"/>
                <a:gd name="T18" fmla="*/ 1437 w 1437"/>
                <a:gd name="T19" fmla="*/ 649 h 6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7"/>
                <a:gd name="T31" fmla="*/ 0 h 649"/>
                <a:gd name="T32" fmla="*/ 1437 w 1437"/>
                <a:gd name="T33" fmla="*/ 649 h 6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7" h="649">
                  <a:moveTo>
                    <a:pt x="0" y="649"/>
                  </a:moveTo>
                  <a:lnTo>
                    <a:pt x="527" y="649"/>
                  </a:lnTo>
                  <a:lnTo>
                    <a:pt x="612" y="630"/>
                  </a:lnTo>
                  <a:lnTo>
                    <a:pt x="673" y="564"/>
                  </a:lnTo>
                  <a:lnTo>
                    <a:pt x="721" y="18"/>
                  </a:lnTo>
                  <a:lnTo>
                    <a:pt x="770" y="0"/>
                  </a:lnTo>
                  <a:lnTo>
                    <a:pt x="806" y="576"/>
                  </a:lnTo>
                  <a:lnTo>
                    <a:pt x="836" y="630"/>
                  </a:lnTo>
                  <a:lnTo>
                    <a:pt x="885" y="649"/>
                  </a:lnTo>
                  <a:lnTo>
                    <a:pt x="1437" y="649"/>
                  </a:lnTo>
                </a:path>
              </a:pathLst>
            </a:custGeom>
            <a:noFill/>
            <a:ln w="19050" cap="flat" cmpd="sng">
              <a:solidFill>
                <a:srgbClr val="B047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rIns="0"/>
            <a:lstStyle/>
            <a:p>
              <a:endParaRPr lang="en-CA">
                <a:solidFill>
                  <a:srgbClr val="606062"/>
                </a:solidFill>
              </a:endParaRPr>
            </a:p>
          </p:txBody>
        </p:sp>
        <p:sp>
          <p:nvSpPr>
            <p:cNvPr id="6207" name="Text Box 124"/>
            <p:cNvSpPr txBox="1">
              <a:spLocks noChangeArrowheads="1"/>
            </p:cNvSpPr>
            <p:nvPr/>
          </p:nvSpPr>
          <p:spPr bwMode="auto">
            <a:xfrm>
              <a:off x="5284" y="3360"/>
              <a:ext cx="3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rIns="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800">
                  <a:solidFill>
                    <a:srgbClr val="606062"/>
                  </a:solidFill>
                  <a:ea typeface="ＭＳ Ｐゴシック" pitchFamily="34" charset="-128"/>
                  <a:cs typeface="Arial" charset="0"/>
                </a:rPr>
                <a:t>Exp 3</a:t>
              </a:r>
            </a:p>
          </p:txBody>
        </p:sp>
        <p:sp>
          <p:nvSpPr>
            <p:cNvPr id="6208" name="Freeform 125"/>
            <p:cNvSpPr>
              <a:spLocks/>
            </p:cNvSpPr>
            <p:nvPr/>
          </p:nvSpPr>
          <p:spPr bwMode="auto">
            <a:xfrm>
              <a:off x="4930" y="3596"/>
              <a:ext cx="430" cy="195"/>
            </a:xfrm>
            <a:custGeom>
              <a:avLst/>
              <a:gdLst>
                <a:gd name="T0" fmla="*/ 0 w 1437"/>
                <a:gd name="T1" fmla="*/ 649 h 649"/>
                <a:gd name="T2" fmla="*/ 527 w 1437"/>
                <a:gd name="T3" fmla="*/ 649 h 649"/>
                <a:gd name="T4" fmla="*/ 612 w 1437"/>
                <a:gd name="T5" fmla="*/ 630 h 649"/>
                <a:gd name="T6" fmla="*/ 673 w 1437"/>
                <a:gd name="T7" fmla="*/ 564 h 649"/>
                <a:gd name="T8" fmla="*/ 721 w 1437"/>
                <a:gd name="T9" fmla="*/ 18 h 649"/>
                <a:gd name="T10" fmla="*/ 770 w 1437"/>
                <a:gd name="T11" fmla="*/ 0 h 649"/>
                <a:gd name="T12" fmla="*/ 806 w 1437"/>
                <a:gd name="T13" fmla="*/ 576 h 649"/>
                <a:gd name="T14" fmla="*/ 836 w 1437"/>
                <a:gd name="T15" fmla="*/ 630 h 649"/>
                <a:gd name="T16" fmla="*/ 885 w 1437"/>
                <a:gd name="T17" fmla="*/ 649 h 649"/>
                <a:gd name="T18" fmla="*/ 1437 w 1437"/>
                <a:gd name="T19" fmla="*/ 649 h 6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7"/>
                <a:gd name="T31" fmla="*/ 0 h 649"/>
                <a:gd name="T32" fmla="*/ 1437 w 1437"/>
                <a:gd name="T33" fmla="*/ 649 h 6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7" h="649">
                  <a:moveTo>
                    <a:pt x="0" y="649"/>
                  </a:moveTo>
                  <a:lnTo>
                    <a:pt x="527" y="649"/>
                  </a:lnTo>
                  <a:lnTo>
                    <a:pt x="612" y="630"/>
                  </a:lnTo>
                  <a:lnTo>
                    <a:pt x="673" y="564"/>
                  </a:lnTo>
                  <a:lnTo>
                    <a:pt x="721" y="18"/>
                  </a:lnTo>
                  <a:lnTo>
                    <a:pt x="770" y="0"/>
                  </a:lnTo>
                  <a:lnTo>
                    <a:pt x="806" y="576"/>
                  </a:lnTo>
                  <a:lnTo>
                    <a:pt x="836" y="630"/>
                  </a:lnTo>
                  <a:lnTo>
                    <a:pt x="885" y="649"/>
                  </a:lnTo>
                  <a:lnTo>
                    <a:pt x="1437" y="649"/>
                  </a:lnTo>
                </a:path>
              </a:pathLst>
            </a:custGeom>
            <a:noFill/>
            <a:ln w="19050" cap="flat" cmpd="sng">
              <a:solidFill>
                <a:srgbClr val="008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rIns="0"/>
            <a:lstStyle/>
            <a:p>
              <a:endParaRPr lang="en-CA">
                <a:solidFill>
                  <a:srgbClr val="606062"/>
                </a:solidFill>
              </a:endParaRPr>
            </a:p>
          </p:txBody>
        </p:sp>
      </p:grpSp>
      <p:sp>
        <p:nvSpPr>
          <p:cNvPr id="6188" name="Text Box 59"/>
          <p:cNvSpPr txBox="1">
            <a:spLocks noChangeArrowheads="1"/>
          </p:cNvSpPr>
          <p:nvPr/>
        </p:nvSpPr>
        <p:spPr bwMode="auto">
          <a:xfrm>
            <a:off x="6356351" y="6559549"/>
            <a:ext cx="2724150" cy="244475"/>
          </a:xfrm>
          <a:prstGeom prst="rect">
            <a:avLst/>
          </a:prstGeom>
          <a:solidFill>
            <a:schemeClr val="bg1"/>
          </a:solidFill>
          <a:ln>
            <a:noFill/>
          </a:ln>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000" i="1" dirty="0">
                <a:solidFill>
                  <a:srgbClr val="606062"/>
                </a:solidFill>
                <a:ea typeface="ＭＳ Ｐゴシック" pitchFamily="34" charset="-128"/>
                <a:cs typeface="Arial" charset="0"/>
              </a:rPr>
              <a:t>Ekroos, K et al. Analytical Chemistry 2002.</a:t>
            </a:r>
          </a:p>
        </p:txBody>
      </p:sp>
      <p:grpSp>
        <p:nvGrpSpPr>
          <p:cNvPr id="19" name="Group 127"/>
          <p:cNvGrpSpPr>
            <a:grpSpLocks/>
          </p:cNvGrpSpPr>
          <p:nvPr/>
        </p:nvGrpSpPr>
        <p:grpSpPr bwMode="auto">
          <a:xfrm>
            <a:off x="4902200" y="2290763"/>
            <a:ext cx="177800" cy="1255712"/>
            <a:chOff x="3088" y="1443"/>
            <a:chExt cx="112" cy="791"/>
          </a:xfrm>
        </p:grpSpPr>
        <p:sp>
          <p:nvSpPr>
            <p:cNvPr id="6200" name="Line 128"/>
            <p:cNvSpPr>
              <a:spLocks noChangeShapeType="1"/>
            </p:cNvSpPr>
            <p:nvPr/>
          </p:nvSpPr>
          <p:spPr bwMode="auto">
            <a:xfrm>
              <a:off x="3142" y="1443"/>
              <a:ext cx="0" cy="484"/>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201" name="Line 129"/>
            <p:cNvSpPr>
              <a:spLocks noChangeShapeType="1"/>
            </p:cNvSpPr>
            <p:nvPr/>
          </p:nvSpPr>
          <p:spPr bwMode="auto">
            <a:xfrm flipH="1">
              <a:off x="3140" y="2022"/>
              <a:ext cx="0" cy="21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202" name="Line 130"/>
            <p:cNvSpPr>
              <a:spLocks noChangeShapeType="1"/>
            </p:cNvSpPr>
            <p:nvPr/>
          </p:nvSpPr>
          <p:spPr bwMode="auto">
            <a:xfrm>
              <a:off x="3088" y="1936"/>
              <a:ext cx="112"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203" name="Line 131"/>
            <p:cNvSpPr>
              <a:spLocks noChangeShapeType="1"/>
            </p:cNvSpPr>
            <p:nvPr/>
          </p:nvSpPr>
          <p:spPr bwMode="auto">
            <a:xfrm>
              <a:off x="3088" y="2013"/>
              <a:ext cx="112"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grpSp>
      <p:grpSp>
        <p:nvGrpSpPr>
          <p:cNvPr id="20" name="Group 132"/>
          <p:cNvGrpSpPr>
            <a:grpSpLocks/>
          </p:cNvGrpSpPr>
          <p:nvPr/>
        </p:nvGrpSpPr>
        <p:grpSpPr bwMode="auto">
          <a:xfrm>
            <a:off x="4887913" y="2238375"/>
            <a:ext cx="206375" cy="1350963"/>
            <a:chOff x="4307" y="694"/>
            <a:chExt cx="130" cy="851"/>
          </a:xfrm>
        </p:grpSpPr>
        <p:sp>
          <p:nvSpPr>
            <p:cNvPr id="6196" name="Line 133"/>
            <p:cNvSpPr>
              <a:spLocks noChangeShapeType="1"/>
            </p:cNvSpPr>
            <p:nvPr/>
          </p:nvSpPr>
          <p:spPr bwMode="auto">
            <a:xfrm>
              <a:off x="4367" y="694"/>
              <a:ext cx="0" cy="23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197" name="Line 134"/>
            <p:cNvSpPr>
              <a:spLocks noChangeShapeType="1"/>
            </p:cNvSpPr>
            <p:nvPr/>
          </p:nvSpPr>
          <p:spPr bwMode="auto">
            <a:xfrm flipH="1">
              <a:off x="4368" y="1022"/>
              <a:ext cx="0" cy="52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198" name="Line 135"/>
            <p:cNvSpPr>
              <a:spLocks noChangeShapeType="1"/>
            </p:cNvSpPr>
            <p:nvPr/>
          </p:nvSpPr>
          <p:spPr bwMode="auto">
            <a:xfrm>
              <a:off x="4308" y="926"/>
              <a:ext cx="126"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199" name="Line 136"/>
            <p:cNvSpPr>
              <a:spLocks noChangeShapeType="1"/>
            </p:cNvSpPr>
            <p:nvPr/>
          </p:nvSpPr>
          <p:spPr bwMode="auto">
            <a:xfrm>
              <a:off x="4307" y="1012"/>
              <a:ext cx="13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grpSp>
      <p:grpSp>
        <p:nvGrpSpPr>
          <p:cNvPr id="21" name="Group 137"/>
          <p:cNvGrpSpPr>
            <a:grpSpLocks/>
          </p:cNvGrpSpPr>
          <p:nvPr/>
        </p:nvGrpSpPr>
        <p:grpSpPr bwMode="auto">
          <a:xfrm>
            <a:off x="4879975" y="2241550"/>
            <a:ext cx="206375" cy="1323975"/>
            <a:chOff x="4158" y="700"/>
            <a:chExt cx="130" cy="834"/>
          </a:xfrm>
        </p:grpSpPr>
        <p:sp>
          <p:nvSpPr>
            <p:cNvPr id="6192" name="Line 138"/>
            <p:cNvSpPr>
              <a:spLocks noChangeShapeType="1"/>
            </p:cNvSpPr>
            <p:nvPr/>
          </p:nvSpPr>
          <p:spPr bwMode="auto">
            <a:xfrm>
              <a:off x="4218" y="700"/>
              <a:ext cx="0" cy="139"/>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193" name="Line 139"/>
            <p:cNvSpPr>
              <a:spLocks noChangeShapeType="1"/>
            </p:cNvSpPr>
            <p:nvPr/>
          </p:nvSpPr>
          <p:spPr bwMode="auto">
            <a:xfrm flipH="1">
              <a:off x="4219" y="931"/>
              <a:ext cx="0" cy="60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194" name="Line 140"/>
            <p:cNvSpPr>
              <a:spLocks noChangeShapeType="1"/>
            </p:cNvSpPr>
            <p:nvPr/>
          </p:nvSpPr>
          <p:spPr bwMode="auto">
            <a:xfrm>
              <a:off x="4159" y="837"/>
              <a:ext cx="126"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sp>
          <p:nvSpPr>
            <p:cNvPr id="6195" name="Line 141"/>
            <p:cNvSpPr>
              <a:spLocks noChangeShapeType="1"/>
            </p:cNvSpPr>
            <p:nvPr/>
          </p:nvSpPr>
          <p:spPr bwMode="auto">
            <a:xfrm>
              <a:off x="4158" y="923"/>
              <a:ext cx="13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0" rIns="0"/>
            <a:lstStyle/>
            <a:p>
              <a:endParaRPr lang="en-CA">
                <a:solidFill>
                  <a:srgbClr val="606062"/>
                </a:solidFill>
              </a:endParaRPr>
            </a:p>
          </p:txBody>
        </p:sp>
      </p:grpSp>
    </p:spTree>
    <p:extLst>
      <p:ext uri="{BB962C8B-B14F-4D97-AF65-F5344CB8AC3E}">
        <p14:creationId xmlns:p14="http://schemas.microsoft.com/office/powerpoint/2010/main" val="833114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childTnLst>
                          </p:cTn>
                        </p:par>
                        <p:par>
                          <p:cTn id="36" fill="hold" nodeType="afterGroup">
                            <p:stCondLst>
                              <p:cond delay="0"/>
                            </p:stCondLst>
                            <p:childTnLst>
                              <p:par>
                                <p:cTn id="37" presetID="1"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par>
                          <p:cTn id="39" fill="hold" nodeType="afterGroup">
                            <p:stCondLst>
                              <p:cond delay="0"/>
                            </p:stCondLst>
                            <p:childTnLst>
                              <p:par>
                                <p:cTn id="40" presetID="1"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nodeType="afterGroup">
                            <p:stCondLst>
                              <p:cond delay="0"/>
                            </p:stCondLst>
                            <p:childTnLst>
                              <p:par>
                                <p:cTn id="43" presetID="1" presetClass="entr" presetSubtype="0" fill="hold"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8291">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8291">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8291">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8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19100" y="823913"/>
            <a:ext cx="8229600" cy="538162"/>
          </a:xfrm>
        </p:spPr>
        <p:txBody>
          <a:bodyPr/>
          <a:lstStyle/>
          <a:p>
            <a:r>
              <a:rPr lang="en-US" dirty="0" smtClean="0"/>
              <a:t>Technical Benefits of Multiplexing PIS</a:t>
            </a:r>
            <a:br>
              <a:rPr lang="en-US" dirty="0" smtClean="0"/>
            </a:br>
            <a:r>
              <a:rPr lang="en-US" sz="2000" dirty="0" smtClean="0">
                <a:solidFill>
                  <a:schemeClr val="accent2"/>
                </a:solidFill>
              </a:rPr>
              <a:t>Precursor Fragmentation Profiles Are Overlaid for Lipid Species Characterization and Quantitation</a:t>
            </a:r>
          </a:p>
        </p:txBody>
      </p:sp>
      <p:pic>
        <p:nvPicPr>
          <p:cNvPr id="8195" name="Picture 5" descr="XPIS overlay descrip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138" y="2139950"/>
            <a:ext cx="63309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4" name="Text Box 6"/>
          <p:cNvSpPr txBox="1">
            <a:spLocks noChangeArrowheads="1"/>
          </p:cNvSpPr>
          <p:nvPr/>
        </p:nvSpPr>
        <p:spPr bwMode="auto">
          <a:xfrm>
            <a:off x="3248025" y="2006600"/>
            <a:ext cx="81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rIns="0">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800">
                <a:ea typeface="ＭＳ Ｐゴシック" pitchFamily="34" charset="-128"/>
                <a:cs typeface="Arial" charset="0"/>
              </a:rPr>
              <a:t>PE 38:4</a:t>
            </a:r>
          </a:p>
        </p:txBody>
      </p:sp>
      <p:pic>
        <p:nvPicPr>
          <p:cNvPr id="25" name="Picture 24" descr="PE 38_4 FA profile.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4189413"/>
            <a:ext cx="393382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75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p:cTn id="7" dur="500" fill="hold"/>
                                        <p:tgtEl>
                                          <p:spTgt spid="273414"/>
                                        </p:tgtEl>
                                        <p:attrNameLst>
                                          <p:attrName>ppt_w</p:attrName>
                                        </p:attrNameLst>
                                      </p:cBhvr>
                                      <p:tavLst>
                                        <p:tav tm="0">
                                          <p:val>
                                            <p:fltVal val="0"/>
                                          </p:val>
                                        </p:tav>
                                        <p:tav tm="100000">
                                          <p:val>
                                            <p:strVal val="#ppt_w"/>
                                          </p:val>
                                        </p:tav>
                                      </p:tavLst>
                                    </p:anim>
                                    <p:anim calcmode="lin" valueType="num">
                                      <p:cBhvr>
                                        <p:cTn id="8" dur="500" fill="hold"/>
                                        <p:tgtEl>
                                          <p:spTgt spid="273414"/>
                                        </p:tgtEl>
                                        <p:attrNameLst>
                                          <p:attrName>ppt_h</p:attrName>
                                        </p:attrNameLst>
                                      </p:cBhvr>
                                      <p:tavLst>
                                        <p:tav tm="0">
                                          <p:val>
                                            <p:fltVal val="0"/>
                                          </p:val>
                                        </p:tav>
                                        <p:tav tm="100000">
                                          <p:val>
                                            <p:strVal val="#ppt_h"/>
                                          </p:val>
                                        </p:tav>
                                      </p:tavLst>
                                    </p:anim>
                                    <p:animEffect transition="in" filter="fade">
                                      <p:cBhvr>
                                        <p:cTn id="9" dur="500"/>
                                        <p:tgtEl>
                                          <p:spTgt spid="27341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Hepatic </a:t>
            </a:r>
            <a:r>
              <a:rPr lang="en-CA" dirty="0"/>
              <a:t>PC/PE Ratios Calculated Individually Per Patient by IS Corrected Peak Area Ratios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67" t="50276" r="27256" b="28572"/>
          <a:stretch/>
        </p:blipFill>
        <p:spPr>
          <a:xfrm>
            <a:off x="1300842" y="1843768"/>
            <a:ext cx="6172201" cy="4647096"/>
          </a:xfrm>
          <a:prstGeom prst="rect">
            <a:avLst/>
          </a:prstGeom>
        </p:spPr>
      </p:pic>
      <p:sp>
        <p:nvSpPr>
          <p:cNvPr id="4" name="Text Box 6"/>
          <p:cNvSpPr txBox="1">
            <a:spLocks noChangeArrowheads="1"/>
          </p:cNvSpPr>
          <p:nvPr/>
        </p:nvSpPr>
        <p:spPr bwMode="auto">
          <a:xfrm>
            <a:off x="2009774" y="2855913"/>
            <a:ext cx="96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000" dirty="0">
                <a:solidFill>
                  <a:srgbClr val="606062"/>
                </a:solidFill>
                <a:cs typeface="Arial" charset="0"/>
              </a:rPr>
              <a:t>Mean = 3.27 ± 0.60</a:t>
            </a:r>
          </a:p>
        </p:txBody>
      </p:sp>
      <p:sp>
        <p:nvSpPr>
          <p:cNvPr id="5" name="Text Box 7"/>
          <p:cNvSpPr txBox="1">
            <a:spLocks noChangeArrowheads="1"/>
          </p:cNvSpPr>
          <p:nvPr/>
        </p:nvSpPr>
        <p:spPr bwMode="auto">
          <a:xfrm>
            <a:off x="3167063" y="4627563"/>
            <a:ext cx="957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r>
              <a:rPr lang="en-US" sz="1000" dirty="0">
                <a:solidFill>
                  <a:srgbClr val="606062"/>
                </a:solidFill>
                <a:cs typeface="Arial" charset="0"/>
              </a:rPr>
              <a:t>Mean = 1.25 ± 0.79</a:t>
            </a:r>
          </a:p>
        </p:txBody>
      </p:sp>
      <p:sp>
        <p:nvSpPr>
          <p:cNvPr id="6" name="TextBox 5"/>
          <p:cNvSpPr txBox="1"/>
          <p:nvPr/>
        </p:nvSpPr>
        <p:spPr>
          <a:xfrm>
            <a:off x="1371600" y="6462296"/>
            <a:ext cx="7029450" cy="677108"/>
          </a:xfrm>
          <a:prstGeom prst="rect">
            <a:avLst/>
          </a:prstGeom>
          <a:noFill/>
        </p:spPr>
        <p:txBody>
          <a:bodyPr wrap="square" rtlCol="0">
            <a:spAutoFit/>
          </a:bodyPr>
          <a:lstStyle/>
          <a:p>
            <a:pPr lvl="0"/>
            <a:r>
              <a:rPr lang="en-CA" sz="1000" dirty="0">
                <a:solidFill>
                  <a:srgbClr val="606062">
                    <a:lumMod val="50000"/>
                  </a:srgbClr>
                </a:solidFill>
              </a:rPr>
              <a:t>Arendt et al., Non-alcoholic fatty liver disease is associated with lower hepatic and erythrocyte ratios of </a:t>
            </a:r>
            <a:r>
              <a:rPr lang="en-CA" sz="1000" dirty="0" err="1">
                <a:solidFill>
                  <a:srgbClr val="606062">
                    <a:lumMod val="50000"/>
                  </a:srgbClr>
                </a:solidFill>
              </a:rPr>
              <a:t>phosphatidylcholine</a:t>
            </a:r>
            <a:r>
              <a:rPr lang="en-CA" sz="1000" dirty="0">
                <a:solidFill>
                  <a:srgbClr val="606062">
                    <a:lumMod val="50000"/>
                  </a:srgbClr>
                </a:solidFill>
              </a:rPr>
              <a:t> to </a:t>
            </a:r>
            <a:r>
              <a:rPr lang="en-CA" sz="1000" dirty="0" err="1">
                <a:solidFill>
                  <a:srgbClr val="606062">
                    <a:lumMod val="50000"/>
                  </a:srgbClr>
                </a:solidFill>
              </a:rPr>
              <a:t>phosphatidylethanolamine</a:t>
            </a:r>
            <a:r>
              <a:rPr lang="en-CA" sz="1000" dirty="0">
                <a:solidFill>
                  <a:srgbClr val="606062">
                    <a:lumMod val="50000"/>
                  </a:srgbClr>
                </a:solidFill>
              </a:rPr>
              <a:t>, Applied Physiology, Nutrition and Metabolism, Oct 2012.</a:t>
            </a:r>
            <a:endParaRPr lang="en-US" sz="1000" dirty="0">
              <a:solidFill>
                <a:srgbClr val="606062">
                  <a:lumMod val="50000"/>
                </a:srgbClr>
              </a:solidFill>
              <a:ea typeface="ＭＳ Ｐゴシック" pitchFamily="34" charset="-128"/>
              <a:cs typeface="Arial" charset="0"/>
            </a:endParaRPr>
          </a:p>
          <a:p>
            <a:endParaRPr lang="en-CA" dirty="0"/>
          </a:p>
        </p:txBody>
      </p:sp>
    </p:spTree>
    <p:extLst>
      <p:ext uri="{BB962C8B-B14F-4D97-AF65-F5344CB8AC3E}">
        <p14:creationId xmlns:p14="http://schemas.microsoft.com/office/powerpoint/2010/main" val="690436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AB SCIEX_Corp_Template2010-0122">
  <a:themeElements>
    <a:clrScheme name="">
      <a:dk1>
        <a:srgbClr val="000000"/>
      </a:dk1>
      <a:lt1>
        <a:srgbClr val="FFFFFF"/>
      </a:lt1>
      <a:dk2>
        <a:srgbClr val="0A6FA2"/>
      </a:dk2>
      <a:lt2>
        <a:srgbClr val="5F5F5F"/>
      </a:lt2>
      <a:accent1>
        <a:srgbClr val="008FB4"/>
      </a:accent1>
      <a:accent2>
        <a:srgbClr val="F26649"/>
      </a:accent2>
      <a:accent3>
        <a:srgbClr val="FFFFFF"/>
      </a:accent3>
      <a:accent4>
        <a:srgbClr val="000000"/>
      </a:accent4>
      <a:accent5>
        <a:srgbClr val="AAC6D6"/>
      </a:accent5>
      <a:accent6>
        <a:srgbClr val="DB5C41"/>
      </a:accent6>
      <a:hlink>
        <a:srgbClr val="FBAF5F"/>
      </a:hlink>
      <a:folHlink>
        <a:srgbClr val="BBC656"/>
      </a:folHlink>
    </a:clrScheme>
    <a:fontScheme name="Exec_0603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xec_060305 1">
        <a:dk1>
          <a:srgbClr val="000000"/>
        </a:dk1>
        <a:lt1>
          <a:srgbClr val="FFFFFF"/>
        </a:lt1>
        <a:dk2>
          <a:srgbClr val="330099"/>
        </a:dk2>
        <a:lt2>
          <a:srgbClr val="999999"/>
        </a:lt2>
        <a:accent1>
          <a:srgbClr val="6699CC"/>
        </a:accent1>
        <a:accent2>
          <a:srgbClr val="FF9900"/>
        </a:accent2>
        <a:accent3>
          <a:srgbClr val="FFFFFF"/>
        </a:accent3>
        <a:accent4>
          <a:srgbClr val="000000"/>
        </a:accent4>
        <a:accent5>
          <a:srgbClr val="B8CAE2"/>
        </a:accent5>
        <a:accent6>
          <a:srgbClr val="E78A00"/>
        </a:accent6>
        <a:hlink>
          <a:srgbClr val="00CC00"/>
        </a:hlink>
        <a:folHlink>
          <a:srgbClr val="99FF33"/>
        </a:folHlink>
      </a:clrScheme>
      <a:clrMap bg1="lt1" tx1="dk1" bg2="lt2" tx2="dk2" accent1="accent1" accent2="accent2" accent3="accent3" accent4="accent4" accent5="accent5" accent6="accent6" hlink="hlink" folHlink="folHlink"/>
    </a:extraClrScheme>
    <a:extraClrScheme>
      <a:clrScheme name="Exec_060305 2">
        <a:dk1>
          <a:srgbClr val="000000"/>
        </a:dk1>
        <a:lt1>
          <a:srgbClr val="FFFFFF"/>
        </a:lt1>
        <a:dk2>
          <a:srgbClr val="002D64"/>
        </a:dk2>
        <a:lt2>
          <a:srgbClr val="6E6E6E"/>
        </a:lt2>
        <a:accent1>
          <a:srgbClr val="0050B4"/>
        </a:accent1>
        <a:accent2>
          <a:srgbClr val="DD5900"/>
        </a:accent2>
        <a:accent3>
          <a:srgbClr val="FFFFFF"/>
        </a:accent3>
        <a:accent4>
          <a:srgbClr val="000000"/>
        </a:accent4>
        <a:accent5>
          <a:srgbClr val="AAB3D6"/>
        </a:accent5>
        <a:accent6>
          <a:srgbClr val="C85000"/>
        </a:accent6>
        <a:hlink>
          <a:srgbClr val="6CA429"/>
        </a:hlink>
        <a:folHlink>
          <a:srgbClr val="BED232"/>
        </a:folHlink>
      </a:clrScheme>
      <a:clrMap bg1="lt1" tx1="dk1" bg2="lt2" tx2="dk2" accent1="accent1" accent2="accent2" accent3="accent3" accent4="accent4" accent5="accent5" accent6="accent6" hlink="hlink" folHlink="folHlink"/>
    </a:extraClrScheme>
    <a:extraClrScheme>
      <a:clrScheme name="Exec_060305 3">
        <a:dk1>
          <a:srgbClr val="000000"/>
        </a:dk1>
        <a:lt1>
          <a:srgbClr val="FFFFFF"/>
        </a:lt1>
        <a:dk2>
          <a:srgbClr val="002D64"/>
        </a:dk2>
        <a:lt2>
          <a:srgbClr val="6E6E6E"/>
        </a:lt2>
        <a:accent1>
          <a:srgbClr val="DD5900"/>
        </a:accent1>
        <a:accent2>
          <a:srgbClr val="6CA429"/>
        </a:accent2>
        <a:accent3>
          <a:srgbClr val="FFFFFF"/>
        </a:accent3>
        <a:accent4>
          <a:srgbClr val="000000"/>
        </a:accent4>
        <a:accent5>
          <a:srgbClr val="EBB5AA"/>
        </a:accent5>
        <a:accent6>
          <a:srgbClr val="619424"/>
        </a:accent6>
        <a:hlink>
          <a:srgbClr val="0050B4"/>
        </a:hlink>
        <a:folHlink>
          <a:srgbClr val="BED232"/>
        </a:folHlink>
      </a:clrScheme>
      <a:clrMap bg1="lt1" tx1="dk1" bg2="lt2" tx2="dk2" accent1="accent1" accent2="accent2" accent3="accent3" accent4="accent4" accent5="accent5" accent6="accent6" hlink="hlink" folHlink="folHlink"/>
    </a:extraClrScheme>
    <a:extraClrScheme>
      <a:clrScheme name="Exec_060305 1">
        <a:dk1>
          <a:srgbClr val="000000"/>
        </a:dk1>
        <a:lt1>
          <a:srgbClr val="FFFFFF"/>
        </a:lt1>
        <a:dk2>
          <a:srgbClr val="330099"/>
        </a:dk2>
        <a:lt2>
          <a:srgbClr val="999999"/>
        </a:lt2>
        <a:accent1>
          <a:srgbClr val="6699CC"/>
        </a:accent1>
        <a:accent2>
          <a:srgbClr val="FF9900"/>
        </a:accent2>
        <a:accent3>
          <a:srgbClr val="FFFFFF"/>
        </a:accent3>
        <a:accent4>
          <a:srgbClr val="000000"/>
        </a:accent4>
        <a:accent5>
          <a:srgbClr val="B8CAE2"/>
        </a:accent5>
        <a:accent6>
          <a:srgbClr val="E78A00"/>
        </a:accent6>
        <a:hlink>
          <a:srgbClr val="00CC00"/>
        </a:hlink>
        <a:folHlink>
          <a:srgbClr val="99FF33"/>
        </a:folHlink>
      </a:clrScheme>
      <a:clrMap bg1="lt1" tx1="dk1" bg2="lt2" tx2="dk2" accent1="accent1" accent2="accent2" accent3="accent3" accent4="accent4" accent5="accent5" accent6="accent6" hlink="hlink" folHlink="folHlink"/>
    </a:extraClrScheme>
    <a:extraClrScheme>
      <a:clrScheme name="Exec_060305 2">
        <a:dk1>
          <a:srgbClr val="000000"/>
        </a:dk1>
        <a:lt1>
          <a:srgbClr val="FFFFFF"/>
        </a:lt1>
        <a:dk2>
          <a:srgbClr val="002D64"/>
        </a:dk2>
        <a:lt2>
          <a:srgbClr val="6E6E6E"/>
        </a:lt2>
        <a:accent1>
          <a:srgbClr val="0050B4"/>
        </a:accent1>
        <a:accent2>
          <a:srgbClr val="DD5900"/>
        </a:accent2>
        <a:accent3>
          <a:srgbClr val="FFFFFF"/>
        </a:accent3>
        <a:accent4>
          <a:srgbClr val="000000"/>
        </a:accent4>
        <a:accent5>
          <a:srgbClr val="AAB3D6"/>
        </a:accent5>
        <a:accent6>
          <a:srgbClr val="C85000"/>
        </a:accent6>
        <a:hlink>
          <a:srgbClr val="6CA429"/>
        </a:hlink>
        <a:folHlink>
          <a:srgbClr val="BED232"/>
        </a:folHlink>
      </a:clrScheme>
      <a:clrMap bg1="lt1" tx1="dk1" bg2="lt2" tx2="dk2" accent1="accent1" accent2="accent2" accent3="accent3" accent4="accent4" accent5="accent5" accent6="accent6" hlink="hlink" folHlink="folHlink"/>
    </a:extraClrScheme>
    <a:extraClrScheme>
      <a:clrScheme name="Exec_060305 3">
        <a:dk1>
          <a:srgbClr val="000000"/>
        </a:dk1>
        <a:lt1>
          <a:srgbClr val="FFFFFF"/>
        </a:lt1>
        <a:dk2>
          <a:srgbClr val="002D64"/>
        </a:dk2>
        <a:lt2>
          <a:srgbClr val="6E6E6E"/>
        </a:lt2>
        <a:accent1>
          <a:srgbClr val="DD5900"/>
        </a:accent1>
        <a:accent2>
          <a:srgbClr val="6CA429"/>
        </a:accent2>
        <a:accent3>
          <a:srgbClr val="FFFFFF"/>
        </a:accent3>
        <a:accent4>
          <a:srgbClr val="000000"/>
        </a:accent4>
        <a:accent5>
          <a:srgbClr val="EBB5AA"/>
        </a:accent5>
        <a:accent6>
          <a:srgbClr val="619424"/>
        </a:accent6>
        <a:hlink>
          <a:srgbClr val="0050B4"/>
        </a:hlink>
        <a:folHlink>
          <a:srgbClr val="BED232"/>
        </a:folHlink>
      </a:clrScheme>
      <a:clrMap bg1="lt1" tx1="dk1" bg2="lt2" tx2="dk2" accent1="accent1" accent2="accent2" accent3="accent3" accent4="accent4" accent5="accent5" accent6="accent6" hlink="hlink" folHlink="folHlink"/>
    </a:extraClrScheme>
    <a:extraClrScheme>
      <a:clrScheme name="Exec_060305 4">
        <a:dk1>
          <a:srgbClr val="000000"/>
        </a:dk1>
        <a:lt1>
          <a:srgbClr val="FFFFFF"/>
        </a:lt1>
        <a:dk2>
          <a:srgbClr val="008FB4"/>
        </a:dk2>
        <a:lt2>
          <a:srgbClr val="6E6E6E"/>
        </a:lt2>
        <a:accent1>
          <a:srgbClr val="FF8A15"/>
        </a:accent1>
        <a:accent2>
          <a:srgbClr val="84C832"/>
        </a:accent2>
        <a:accent3>
          <a:srgbClr val="FFFFFF"/>
        </a:accent3>
        <a:accent4>
          <a:srgbClr val="000000"/>
        </a:accent4>
        <a:accent5>
          <a:srgbClr val="FFC4AA"/>
        </a:accent5>
        <a:accent6>
          <a:srgbClr val="77B52C"/>
        </a:accent6>
        <a:hlink>
          <a:srgbClr val="969696"/>
        </a:hlink>
        <a:folHlink>
          <a:srgbClr val="006682"/>
        </a:folHlink>
      </a:clrScheme>
      <a:clrMap bg1="lt1" tx1="dk1" bg2="lt2" tx2="dk2" accent1="accent1" accent2="accent2" accent3="accent3" accent4="accent4" accent5="accent5" accent6="accent6" hlink="hlink" folHlink="folHlink"/>
    </a:extraClrScheme>
    <a:extraClrScheme>
      <a:clrScheme name="Exec_060305 5">
        <a:dk1>
          <a:srgbClr val="000000"/>
        </a:dk1>
        <a:lt1>
          <a:srgbClr val="FFFFFF"/>
        </a:lt1>
        <a:dk2>
          <a:srgbClr val="008FB4"/>
        </a:dk2>
        <a:lt2>
          <a:srgbClr val="5F5F5F"/>
        </a:lt2>
        <a:accent1>
          <a:srgbClr val="FF8A15"/>
        </a:accent1>
        <a:accent2>
          <a:srgbClr val="84C832"/>
        </a:accent2>
        <a:accent3>
          <a:srgbClr val="FFFFFF"/>
        </a:accent3>
        <a:accent4>
          <a:srgbClr val="000000"/>
        </a:accent4>
        <a:accent5>
          <a:srgbClr val="FFC4AA"/>
        </a:accent5>
        <a:accent6>
          <a:srgbClr val="77B52C"/>
        </a:accent6>
        <a:hlink>
          <a:srgbClr val="B2B2B2"/>
        </a:hlink>
        <a:folHlink>
          <a:srgbClr val="006682"/>
        </a:folHlink>
      </a:clrScheme>
      <a:clrMap bg1="lt1" tx1="dk1" bg2="lt2" tx2="dk2" accent1="accent1" accent2="accent2" accent3="accent3" accent4="accent4" accent5="accent5" accent6="accent6" hlink="hlink" folHlink="folHlink"/>
    </a:extraClrScheme>
    <a:extraClrScheme>
      <a:clrScheme name="Exec_060305 6">
        <a:dk1>
          <a:srgbClr val="000000"/>
        </a:dk1>
        <a:lt1>
          <a:srgbClr val="FFFFFF"/>
        </a:lt1>
        <a:dk2>
          <a:srgbClr val="008FB4"/>
        </a:dk2>
        <a:lt2>
          <a:srgbClr val="5F5F5F"/>
        </a:lt2>
        <a:accent1>
          <a:srgbClr val="00799A"/>
        </a:accent1>
        <a:accent2>
          <a:srgbClr val="EE9900"/>
        </a:accent2>
        <a:accent3>
          <a:srgbClr val="FFFFFF"/>
        </a:accent3>
        <a:accent4>
          <a:srgbClr val="000000"/>
        </a:accent4>
        <a:accent5>
          <a:srgbClr val="AABECA"/>
        </a:accent5>
        <a:accent6>
          <a:srgbClr val="D88A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7">
        <a:dk1>
          <a:srgbClr val="000000"/>
        </a:dk1>
        <a:lt1>
          <a:srgbClr val="FFFFFF"/>
        </a:lt1>
        <a:dk2>
          <a:srgbClr val="008FB4"/>
        </a:dk2>
        <a:lt2>
          <a:srgbClr val="5F5F5F"/>
        </a:lt2>
        <a:accent1>
          <a:srgbClr val="00708E"/>
        </a:accent1>
        <a:accent2>
          <a:srgbClr val="EE9900"/>
        </a:accent2>
        <a:accent3>
          <a:srgbClr val="FFFFFF"/>
        </a:accent3>
        <a:accent4>
          <a:srgbClr val="000000"/>
        </a:accent4>
        <a:accent5>
          <a:srgbClr val="AABBC6"/>
        </a:accent5>
        <a:accent6>
          <a:srgbClr val="D88A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8">
        <a:dk1>
          <a:srgbClr val="000000"/>
        </a:dk1>
        <a:lt1>
          <a:srgbClr val="FFFFFF"/>
        </a:lt1>
        <a:dk2>
          <a:srgbClr val="0A6FA2"/>
        </a:dk2>
        <a:lt2>
          <a:srgbClr val="5F5F5F"/>
        </a:lt2>
        <a:accent1>
          <a:srgbClr val="008FB4"/>
        </a:accent1>
        <a:accent2>
          <a:srgbClr val="EE9900"/>
        </a:accent2>
        <a:accent3>
          <a:srgbClr val="FFFFFF"/>
        </a:accent3>
        <a:accent4>
          <a:srgbClr val="000000"/>
        </a:accent4>
        <a:accent5>
          <a:srgbClr val="AAC6D6"/>
        </a:accent5>
        <a:accent6>
          <a:srgbClr val="D88A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9">
        <a:dk1>
          <a:srgbClr val="000000"/>
        </a:dk1>
        <a:lt1>
          <a:srgbClr val="FFFFFF"/>
        </a:lt1>
        <a:dk2>
          <a:srgbClr val="0A6FA2"/>
        </a:dk2>
        <a:lt2>
          <a:srgbClr val="5F5F5F"/>
        </a:lt2>
        <a:accent1>
          <a:srgbClr val="008FB4"/>
        </a:accent1>
        <a:accent2>
          <a:srgbClr val="DA8C00"/>
        </a:accent2>
        <a:accent3>
          <a:srgbClr val="FFFFFF"/>
        </a:accent3>
        <a:accent4>
          <a:srgbClr val="000000"/>
        </a:accent4>
        <a:accent5>
          <a:srgbClr val="AAC6D6"/>
        </a:accent5>
        <a:accent6>
          <a:srgbClr val="C57E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0">
        <a:dk1>
          <a:srgbClr val="000000"/>
        </a:dk1>
        <a:lt1>
          <a:srgbClr val="FFFFFF"/>
        </a:lt1>
        <a:dk2>
          <a:srgbClr val="0A6FA2"/>
        </a:dk2>
        <a:lt2>
          <a:srgbClr val="5F5F5F"/>
        </a:lt2>
        <a:accent1>
          <a:srgbClr val="008FB4"/>
        </a:accent1>
        <a:accent2>
          <a:srgbClr val="EA8600"/>
        </a:accent2>
        <a:accent3>
          <a:srgbClr val="FFFFFF"/>
        </a:accent3>
        <a:accent4>
          <a:srgbClr val="000000"/>
        </a:accent4>
        <a:accent5>
          <a:srgbClr val="AAC6D6"/>
        </a:accent5>
        <a:accent6>
          <a:srgbClr val="D479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1">
        <a:dk1>
          <a:srgbClr val="000000"/>
        </a:dk1>
        <a:lt1>
          <a:srgbClr val="FFFFFF"/>
        </a:lt1>
        <a:dk2>
          <a:srgbClr val="0A6FA2"/>
        </a:dk2>
        <a:lt2>
          <a:srgbClr val="5F5F5F"/>
        </a:lt2>
        <a:accent1>
          <a:srgbClr val="008FB4"/>
        </a:accent1>
        <a:accent2>
          <a:srgbClr val="4D4D4D"/>
        </a:accent2>
        <a:accent3>
          <a:srgbClr val="FFFFFF"/>
        </a:accent3>
        <a:accent4>
          <a:srgbClr val="000000"/>
        </a:accent4>
        <a:accent5>
          <a:srgbClr val="AAC6D6"/>
        </a:accent5>
        <a:accent6>
          <a:srgbClr val="454545"/>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Exec_060305 1">
        <a:dk1>
          <a:srgbClr val="000000"/>
        </a:dk1>
        <a:lt1>
          <a:srgbClr val="FFFFFF"/>
        </a:lt1>
        <a:dk2>
          <a:srgbClr val="330099"/>
        </a:dk2>
        <a:lt2>
          <a:srgbClr val="999999"/>
        </a:lt2>
        <a:accent1>
          <a:srgbClr val="6699CC"/>
        </a:accent1>
        <a:accent2>
          <a:srgbClr val="FF9900"/>
        </a:accent2>
        <a:accent3>
          <a:srgbClr val="FFFFFF"/>
        </a:accent3>
        <a:accent4>
          <a:srgbClr val="000000"/>
        </a:accent4>
        <a:accent5>
          <a:srgbClr val="B8CAE2"/>
        </a:accent5>
        <a:accent6>
          <a:srgbClr val="E78A00"/>
        </a:accent6>
        <a:hlink>
          <a:srgbClr val="00CC00"/>
        </a:hlink>
        <a:folHlink>
          <a:srgbClr val="99FF33"/>
        </a:folHlink>
      </a:clrScheme>
      <a:clrMap bg1="lt1" tx1="dk1" bg2="lt2" tx2="dk2" accent1="accent1" accent2="accent2" accent3="accent3" accent4="accent4" accent5="accent5" accent6="accent6" hlink="hlink" folHlink="folHlink"/>
    </a:extraClrScheme>
    <a:extraClrScheme>
      <a:clrScheme name="Exec_060305 2">
        <a:dk1>
          <a:srgbClr val="000000"/>
        </a:dk1>
        <a:lt1>
          <a:srgbClr val="FFFFFF"/>
        </a:lt1>
        <a:dk2>
          <a:srgbClr val="002D64"/>
        </a:dk2>
        <a:lt2>
          <a:srgbClr val="6E6E6E"/>
        </a:lt2>
        <a:accent1>
          <a:srgbClr val="0050B4"/>
        </a:accent1>
        <a:accent2>
          <a:srgbClr val="DD5900"/>
        </a:accent2>
        <a:accent3>
          <a:srgbClr val="FFFFFF"/>
        </a:accent3>
        <a:accent4>
          <a:srgbClr val="000000"/>
        </a:accent4>
        <a:accent5>
          <a:srgbClr val="AAB3D6"/>
        </a:accent5>
        <a:accent6>
          <a:srgbClr val="C85000"/>
        </a:accent6>
        <a:hlink>
          <a:srgbClr val="6CA429"/>
        </a:hlink>
        <a:folHlink>
          <a:srgbClr val="BED232"/>
        </a:folHlink>
      </a:clrScheme>
      <a:clrMap bg1="lt1" tx1="dk1" bg2="lt2" tx2="dk2" accent1="accent1" accent2="accent2" accent3="accent3" accent4="accent4" accent5="accent5" accent6="accent6" hlink="hlink" folHlink="folHlink"/>
    </a:extraClrScheme>
    <a:extraClrScheme>
      <a:clrScheme name="Exec_060305 3">
        <a:dk1>
          <a:srgbClr val="000000"/>
        </a:dk1>
        <a:lt1>
          <a:srgbClr val="FFFFFF"/>
        </a:lt1>
        <a:dk2>
          <a:srgbClr val="002D64"/>
        </a:dk2>
        <a:lt2>
          <a:srgbClr val="6E6E6E"/>
        </a:lt2>
        <a:accent1>
          <a:srgbClr val="DD5900"/>
        </a:accent1>
        <a:accent2>
          <a:srgbClr val="6CA429"/>
        </a:accent2>
        <a:accent3>
          <a:srgbClr val="FFFFFF"/>
        </a:accent3>
        <a:accent4>
          <a:srgbClr val="000000"/>
        </a:accent4>
        <a:accent5>
          <a:srgbClr val="EBB5AA"/>
        </a:accent5>
        <a:accent6>
          <a:srgbClr val="619424"/>
        </a:accent6>
        <a:hlink>
          <a:srgbClr val="0050B4"/>
        </a:hlink>
        <a:folHlink>
          <a:srgbClr val="BED232"/>
        </a:folHlink>
      </a:clrScheme>
      <a:clrMap bg1="lt1" tx1="dk1" bg2="lt2" tx2="dk2" accent1="accent1" accent2="accent2" accent3="accent3" accent4="accent4" accent5="accent5" accent6="accent6" hlink="hlink" folHlink="folHlink"/>
    </a:extraClrScheme>
    <a:extraClrScheme>
      <a:clrScheme name="Exec_060305 4">
        <a:dk1>
          <a:srgbClr val="000000"/>
        </a:dk1>
        <a:lt1>
          <a:srgbClr val="FFFFFF"/>
        </a:lt1>
        <a:dk2>
          <a:srgbClr val="330099"/>
        </a:dk2>
        <a:lt2>
          <a:srgbClr val="999999"/>
        </a:lt2>
        <a:accent1>
          <a:srgbClr val="6699CC"/>
        </a:accent1>
        <a:accent2>
          <a:srgbClr val="FF9900"/>
        </a:accent2>
        <a:accent3>
          <a:srgbClr val="FFFFFF"/>
        </a:accent3>
        <a:accent4>
          <a:srgbClr val="000000"/>
        </a:accent4>
        <a:accent5>
          <a:srgbClr val="B8CAE2"/>
        </a:accent5>
        <a:accent6>
          <a:srgbClr val="E78A00"/>
        </a:accent6>
        <a:hlink>
          <a:srgbClr val="00CC00"/>
        </a:hlink>
        <a:folHlink>
          <a:srgbClr val="99FF33"/>
        </a:folHlink>
      </a:clrScheme>
      <a:clrMap bg1="lt1" tx1="dk1" bg2="lt2" tx2="dk2" accent1="accent1" accent2="accent2" accent3="accent3" accent4="accent4" accent5="accent5" accent6="accent6" hlink="hlink" folHlink="folHlink"/>
    </a:extraClrScheme>
    <a:extraClrScheme>
      <a:clrScheme name="Exec_060305 5">
        <a:dk1>
          <a:srgbClr val="000000"/>
        </a:dk1>
        <a:lt1>
          <a:srgbClr val="FFFFFF"/>
        </a:lt1>
        <a:dk2>
          <a:srgbClr val="002D64"/>
        </a:dk2>
        <a:lt2>
          <a:srgbClr val="6E6E6E"/>
        </a:lt2>
        <a:accent1>
          <a:srgbClr val="0050B4"/>
        </a:accent1>
        <a:accent2>
          <a:srgbClr val="DD5900"/>
        </a:accent2>
        <a:accent3>
          <a:srgbClr val="FFFFFF"/>
        </a:accent3>
        <a:accent4>
          <a:srgbClr val="000000"/>
        </a:accent4>
        <a:accent5>
          <a:srgbClr val="AAB3D6"/>
        </a:accent5>
        <a:accent6>
          <a:srgbClr val="C85000"/>
        </a:accent6>
        <a:hlink>
          <a:srgbClr val="6CA429"/>
        </a:hlink>
        <a:folHlink>
          <a:srgbClr val="BED232"/>
        </a:folHlink>
      </a:clrScheme>
      <a:clrMap bg1="lt1" tx1="dk1" bg2="lt2" tx2="dk2" accent1="accent1" accent2="accent2" accent3="accent3" accent4="accent4" accent5="accent5" accent6="accent6" hlink="hlink" folHlink="folHlink"/>
    </a:extraClrScheme>
    <a:extraClrScheme>
      <a:clrScheme name="Exec_060305 6">
        <a:dk1>
          <a:srgbClr val="000000"/>
        </a:dk1>
        <a:lt1>
          <a:srgbClr val="FFFFFF"/>
        </a:lt1>
        <a:dk2>
          <a:srgbClr val="002D64"/>
        </a:dk2>
        <a:lt2>
          <a:srgbClr val="6E6E6E"/>
        </a:lt2>
        <a:accent1>
          <a:srgbClr val="DD5900"/>
        </a:accent1>
        <a:accent2>
          <a:srgbClr val="6CA429"/>
        </a:accent2>
        <a:accent3>
          <a:srgbClr val="FFFFFF"/>
        </a:accent3>
        <a:accent4>
          <a:srgbClr val="000000"/>
        </a:accent4>
        <a:accent5>
          <a:srgbClr val="EBB5AA"/>
        </a:accent5>
        <a:accent6>
          <a:srgbClr val="619424"/>
        </a:accent6>
        <a:hlink>
          <a:srgbClr val="0050B4"/>
        </a:hlink>
        <a:folHlink>
          <a:srgbClr val="BED232"/>
        </a:folHlink>
      </a:clrScheme>
      <a:clrMap bg1="lt1" tx1="dk1" bg2="lt2" tx2="dk2" accent1="accent1" accent2="accent2" accent3="accent3" accent4="accent4" accent5="accent5" accent6="accent6" hlink="hlink" folHlink="folHlink"/>
    </a:extraClrScheme>
    <a:extraClrScheme>
      <a:clrScheme name="Exec_060305 7">
        <a:dk1>
          <a:srgbClr val="000000"/>
        </a:dk1>
        <a:lt1>
          <a:srgbClr val="FFFFFF"/>
        </a:lt1>
        <a:dk2>
          <a:srgbClr val="008FB4"/>
        </a:dk2>
        <a:lt2>
          <a:srgbClr val="6E6E6E"/>
        </a:lt2>
        <a:accent1>
          <a:srgbClr val="FF8A15"/>
        </a:accent1>
        <a:accent2>
          <a:srgbClr val="84C832"/>
        </a:accent2>
        <a:accent3>
          <a:srgbClr val="FFFFFF"/>
        </a:accent3>
        <a:accent4>
          <a:srgbClr val="000000"/>
        </a:accent4>
        <a:accent5>
          <a:srgbClr val="FFC4AA"/>
        </a:accent5>
        <a:accent6>
          <a:srgbClr val="77B52C"/>
        </a:accent6>
        <a:hlink>
          <a:srgbClr val="969696"/>
        </a:hlink>
        <a:folHlink>
          <a:srgbClr val="006682"/>
        </a:folHlink>
      </a:clrScheme>
      <a:clrMap bg1="lt1" tx1="dk1" bg2="lt2" tx2="dk2" accent1="accent1" accent2="accent2" accent3="accent3" accent4="accent4" accent5="accent5" accent6="accent6" hlink="hlink" folHlink="folHlink"/>
    </a:extraClrScheme>
    <a:extraClrScheme>
      <a:clrScheme name="Exec_060305 8">
        <a:dk1>
          <a:srgbClr val="000000"/>
        </a:dk1>
        <a:lt1>
          <a:srgbClr val="FFFFFF"/>
        </a:lt1>
        <a:dk2>
          <a:srgbClr val="008FB4"/>
        </a:dk2>
        <a:lt2>
          <a:srgbClr val="5F5F5F"/>
        </a:lt2>
        <a:accent1>
          <a:srgbClr val="FF8A15"/>
        </a:accent1>
        <a:accent2>
          <a:srgbClr val="84C832"/>
        </a:accent2>
        <a:accent3>
          <a:srgbClr val="FFFFFF"/>
        </a:accent3>
        <a:accent4>
          <a:srgbClr val="000000"/>
        </a:accent4>
        <a:accent5>
          <a:srgbClr val="FFC4AA"/>
        </a:accent5>
        <a:accent6>
          <a:srgbClr val="77B52C"/>
        </a:accent6>
        <a:hlink>
          <a:srgbClr val="B2B2B2"/>
        </a:hlink>
        <a:folHlink>
          <a:srgbClr val="006682"/>
        </a:folHlink>
      </a:clrScheme>
      <a:clrMap bg1="lt1" tx1="dk1" bg2="lt2" tx2="dk2" accent1="accent1" accent2="accent2" accent3="accent3" accent4="accent4" accent5="accent5" accent6="accent6" hlink="hlink" folHlink="folHlink"/>
    </a:extraClrScheme>
    <a:extraClrScheme>
      <a:clrScheme name="Exec_060305 9">
        <a:dk1>
          <a:srgbClr val="000000"/>
        </a:dk1>
        <a:lt1>
          <a:srgbClr val="FFFFFF"/>
        </a:lt1>
        <a:dk2>
          <a:srgbClr val="008FB4"/>
        </a:dk2>
        <a:lt2>
          <a:srgbClr val="5F5F5F"/>
        </a:lt2>
        <a:accent1>
          <a:srgbClr val="00799A"/>
        </a:accent1>
        <a:accent2>
          <a:srgbClr val="EE9900"/>
        </a:accent2>
        <a:accent3>
          <a:srgbClr val="FFFFFF"/>
        </a:accent3>
        <a:accent4>
          <a:srgbClr val="000000"/>
        </a:accent4>
        <a:accent5>
          <a:srgbClr val="AABECA"/>
        </a:accent5>
        <a:accent6>
          <a:srgbClr val="D88A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0">
        <a:dk1>
          <a:srgbClr val="000000"/>
        </a:dk1>
        <a:lt1>
          <a:srgbClr val="FFFFFF"/>
        </a:lt1>
        <a:dk2>
          <a:srgbClr val="008FB4"/>
        </a:dk2>
        <a:lt2>
          <a:srgbClr val="5F5F5F"/>
        </a:lt2>
        <a:accent1>
          <a:srgbClr val="00708E"/>
        </a:accent1>
        <a:accent2>
          <a:srgbClr val="EE9900"/>
        </a:accent2>
        <a:accent3>
          <a:srgbClr val="FFFFFF"/>
        </a:accent3>
        <a:accent4>
          <a:srgbClr val="000000"/>
        </a:accent4>
        <a:accent5>
          <a:srgbClr val="AABBC6"/>
        </a:accent5>
        <a:accent6>
          <a:srgbClr val="D88A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1">
        <a:dk1>
          <a:srgbClr val="000000"/>
        </a:dk1>
        <a:lt1>
          <a:srgbClr val="FFFFFF"/>
        </a:lt1>
        <a:dk2>
          <a:srgbClr val="0A6FA2"/>
        </a:dk2>
        <a:lt2>
          <a:srgbClr val="5F5F5F"/>
        </a:lt2>
        <a:accent1>
          <a:srgbClr val="008FB4"/>
        </a:accent1>
        <a:accent2>
          <a:srgbClr val="EE9900"/>
        </a:accent2>
        <a:accent3>
          <a:srgbClr val="FFFFFF"/>
        </a:accent3>
        <a:accent4>
          <a:srgbClr val="000000"/>
        </a:accent4>
        <a:accent5>
          <a:srgbClr val="AAC6D6"/>
        </a:accent5>
        <a:accent6>
          <a:srgbClr val="D88A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2">
        <a:dk1>
          <a:srgbClr val="000000"/>
        </a:dk1>
        <a:lt1>
          <a:srgbClr val="FFFFFF"/>
        </a:lt1>
        <a:dk2>
          <a:srgbClr val="0A6FA2"/>
        </a:dk2>
        <a:lt2>
          <a:srgbClr val="5F5F5F"/>
        </a:lt2>
        <a:accent1>
          <a:srgbClr val="008FB4"/>
        </a:accent1>
        <a:accent2>
          <a:srgbClr val="DA8C00"/>
        </a:accent2>
        <a:accent3>
          <a:srgbClr val="FFFFFF"/>
        </a:accent3>
        <a:accent4>
          <a:srgbClr val="000000"/>
        </a:accent4>
        <a:accent5>
          <a:srgbClr val="AAC6D6"/>
        </a:accent5>
        <a:accent6>
          <a:srgbClr val="C57E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3">
        <a:dk1>
          <a:srgbClr val="000000"/>
        </a:dk1>
        <a:lt1>
          <a:srgbClr val="FFFFFF"/>
        </a:lt1>
        <a:dk2>
          <a:srgbClr val="0A6FA2"/>
        </a:dk2>
        <a:lt2>
          <a:srgbClr val="5F5F5F"/>
        </a:lt2>
        <a:accent1>
          <a:srgbClr val="008FB4"/>
        </a:accent1>
        <a:accent2>
          <a:srgbClr val="EA8600"/>
        </a:accent2>
        <a:accent3>
          <a:srgbClr val="FFFFFF"/>
        </a:accent3>
        <a:accent4>
          <a:srgbClr val="000000"/>
        </a:accent4>
        <a:accent5>
          <a:srgbClr val="AAC6D6"/>
        </a:accent5>
        <a:accent6>
          <a:srgbClr val="D47900"/>
        </a:accent6>
        <a:hlink>
          <a:srgbClr val="8EC000"/>
        </a:hlink>
        <a:folHlink>
          <a:srgbClr val="B2B2B2"/>
        </a:folHlink>
      </a:clrScheme>
      <a:clrMap bg1="lt1" tx1="dk1" bg2="lt2" tx2="dk2" accent1="accent1" accent2="accent2" accent3="accent3" accent4="accent4" accent5="accent5" accent6="accent6" hlink="hlink" folHlink="folHlink"/>
    </a:extraClrScheme>
    <a:extraClrScheme>
      <a:clrScheme name="Exec_060305 14">
        <a:dk1>
          <a:srgbClr val="000000"/>
        </a:dk1>
        <a:lt1>
          <a:srgbClr val="FFFFFF"/>
        </a:lt1>
        <a:dk2>
          <a:srgbClr val="0A6FA2"/>
        </a:dk2>
        <a:lt2>
          <a:srgbClr val="5F5F5F"/>
        </a:lt2>
        <a:accent1>
          <a:srgbClr val="008FB4"/>
        </a:accent1>
        <a:accent2>
          <a:srgbClr val="4D4D4D"/>
        </a:accent2>
        <a:accent3>
          <a:srgbClr val="FFFFFF"/>
        </a:accent3>
        <a:accent4>
          <a:srgbClr val="000000"/>
        </a:accent4>
        <a:accent5>
          <a:srgbClr val="AAC6D6"/>
        </a:accent5>
        <a:accent6>
          <a:srgbClr val="454545"/>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Exec_060305 15">
        <a:dk1>
          <a:srgbClr val="000000"/>
        </a:dk1>
        <a:lt1>
          <a:srgbClr val="FFFFFF"/>
        </a:lt1>
        <a:dk2>
          <a:srgbClr val="0A6FA2"/>
        </a:dk2>
        <a:lt2>
          <a:srgbClr val="5F5F5F"/>
        </a:lt2>
        <a:accent1>
          <a:srgbClr val="008FB4"/>
        </a:accent1>
        <a:accent2>
          <a:srgbClr val="F26649"/>
        </a:accent2>
        <a:accent3>
          <a:srgbClr val="FFFFFF"/>
        </a:accent3>
        <a:accent4>
          <a:srgbClr val="000000"/>
        </a:accent4>
        <a:accent5>
          <a:srgbClr val="AAC6D6"/>
        </a:accent5>
        <a:accent6>
          <a:srgbClr val="DB5C41"/>
        </a:accent6>
        <a:hlink>
          <a:srgbClr val="FBAF5F"/>
        </a:hlink>
        <a:folHlink>
          <a:srgbClr val="B2B2B2"/>
        </a:folHlink>
      </a:clrScheme>
      <a:clrMap bg1="lt1" tx1="dk1" bg2="lt2" tx2="dk2" accent1="accent1" accent2="accent2" accent3="accent3" accent4="accent4" accent5="accent5" accent6="accent6" hlink="hlink" folHlink="folHlink"/>
    </a:extraClrScheme>
    <a:extraClrScheme>
      <a:clrScheme name="Exec_060305 16">
        <a:dk1>
          <a:srgbClr val="000000"/>
        </a:dk1>
        <a:lt1>
          <a:srgbClr val="FFFFFF"/>
        </a:lt1>
        <a:dk2>
          <a:srgbClr val="0A6FA2"/>
        </a:dk2>
        <a:lt2>
          <a:srgbClr val="5F5F5F"/>
        </a:lt2>
        <a:accent1>
          <a:srgbClr val="008FB4"/>
        </a:accent1>
        <a:accent2>
          <a:srgbClr val="F26649"/>
        </a:accent2>
        <a:accent3>
          <a:srgbClr val="FFFFFF"/>
        </a:accent3>
        <a:accent4>
          <a:srgbClr val="000000"/>
        </a:accent4>
        <a:accent5>
          <a:srgbClr val="AAC6D6"/>
        </a:accent5>
        <a:accent6>
          <a:srgbClr val="DB5C41"/>
        </a:accent6>
        <a:hlink>
          <a:srgbClr val="FBAF5F"/>
        </a:hlink>
        <a:folHlink>
          <a:srgbClr val="DCCE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B Sciex_Corp_Template_BW_V6.1">
  <a:themeElements>
    <a:clrScheme name="AB Sciex">
      <a:dk1>
        <a:srgbClr val="606062"/>
      </a:dk1>
      <a:lt1>
        <a:srgbClr val="FFFFFF"/>
      </a:lt1>
      <a:dk2>
        <a:srgbClr val="0084A9"/>
      </a:dk2>
      <a:lt2>
        <a:srgbClr val="004A64"/>
      </a:lt2>
      <a:accent1>
        <a:srgbClr val="00AFDB"/>
      </a:accent1>
      <a:accent2>
        <a:srgbClr val="F99C3D"/>
      </a:accent2>
      <a:accent3>
        <a:srgbClr val="B70050"/>
      </a:accent3>
      <a:accent4>
        <a:srgbClr val="66BC29"/>
      </a:accent4>
      <a:accent5>
        <a:srgbClr val="00A18E"/>
      </a:accent5>
      <a:accent6>
        <a:srgbClr val="303031"/>
      </a:accent6>
      <a:hlink>
        <a:srgbClr val="BFBFC0"/>
      </a:hlink>
      <a:folHlink>
        <a:srgbClr val="AAD4EA"/>
      </a:folHlink>
    </a:clrScheme>
    <a:fontScheme name="Exec_0603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B Sciex">
        <a:dk1>
          <a:srgbClr val="606062"/>
        </a:dk1>
        <a:lt1>
          <a:srgbClr val="FFFFFF"/>
        </a:lt1>
        <a:dk2>
          <a:srgbClr val="0084A9"/>
        </a:dk2>
        <a:lt2>
          <a:srgbClr val="004A64"/>
        </a:lt2>
        <a:accent1>
          <a:srgbClr val="00AFDB"/>
        </a:accent1>
        <a:accent2>
          <a:srgbClr val="F99C3D"/>
        </a:accent2>
        <a:accent3>
          <a:srgbClr val="B70050"/>
        </a:accent3>
        <a:accent4>
          <a:srgbClr val="66BC29"/>
        </a:accent4>
        <a:accent5>
          <a:srgbClr val="00A18E"/>
        </a:accent5>
        <a:accent6>
          <a:srgbClr val="303031"/>
        </a:accent6>
        <a:hlink>
          <a:srgbClr val="BFBFC0"/>
        </a:hlink>
        <a:folHlink>
          <a:srgbClr val="AAD4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rp_MSOffice07_PTL">
  <a:themeElements>
    <a:clrScheme name="AB Sciex">
      <a:dk1>
        <a:srgbClr val="606062"/>
      </a:dk1>
      <a:lt1>
        <a:srgbClr val="FFFFFF"/>
      </a:lt1>
      <a:dk2>
        <a:srgbClr val="0084A9"/>
      </a:dk2>
      <a:lt2>
        <a:srgbClr val="004A64"/>
      </a:lt2>
      <a:accent1>
        <a:srgbClr val="00AFDB"/>
      </a:accent1>
      <a:accent2>
        <a:srgbClr val="F99C3D"/>
      </a:accent2>
      <a:accent3>
        <a:srgbClr val="B70050"/>
      </a:accent3>
      <a:accent4>
        <a:srgbClr val="66BC29"/>
      </a:accent4>
      <a:accent5>
        <a:srgbClr val="00A18E"/>
      </a:accent5>
      <a:accent6>
        <a:srgbClr val="303031"/>
      </a:accent6>
      <a:hlink>
        <a:srgbClr val="BFBFC0"/>
      </a:hlink>
      <a:folHlink>
        <a:srgbClr val="AAD4EA"/>
      </a:folHlink>
    </a:clrScheme>
    <a:fontScheme name="Exec_0603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3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B Sciex">
        <a:dk1>
          <a:srgbClr val="606062"/>
        </a:dk1>
        <a:lt1>
          <a:srgbClr val="FFFFFF"/>
        </a:lt1>
        <a:dk2>
          <a:srgbClr val="0084A9"/>
        </a:dk2>
        <a:lt2>
          <a:srgbClr val="004A64"/>
        </a:lt2>
        <a:accent1>
          <a:srgbClr val="00AFDB"/>
        </a:accent1>
        <a:accent2>
          <a:srgbClr val="F99C3D"/>
        </a:accent2>
        <a:accent3>
          <a:srgbClr val="B70050"/>
        </a:accent3>
        <a:accent4>
          <a:srgbClr val="66BC29"/>
        </a:accent4>
        <a:accent5>
          <a:srgbClr val="00A18E"/>
        </a:accent5>
        <a:accent6>
          <a:srgbClr val="303031"/>
        </a:accent6>
        <a:hlink>
          <a:srgbClr val="BFBFC0"/>
        </a:hlink>
        <a:folHlink>
          <a:srgbClr val="AAD4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AB SCIEX_Corp_Template2010-0122</Template>
  <TotalTime>14105</TotalTime>
  <Words>3059</Words>
  <Application>Microsoft Office PowerPoint</Application>
  <PresentationFormat>Letter Paper (8.5x11 in)</PresentationFormat>
  <Paragraphs>363</Paragraphs>
  <Slides>35</Slides>
  <Notes>35</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AB SCIEX_Corp_Template2010-0122</vt:lpstr>
      <vt:lpstr>AB Sciex_Corp_Template_BW_V6.1</vt:lpstr>
      <vt:lpstr>Corp_MSOffice07_PTL</vt:lpstr>
      <vt:lpstr>Metabolomics using SWATH™ Acquisition</vt:lpstr>
      <vt:lpstr>PowerPoint Presentation</vt:lpstr>
      <vt:lpstr>NAFLD and Lipid Analysis</vt:lpstr>
      <vt:lpstr>Study Design</vt:lpstr>
      <vt:lpstr>Molecular Lipidomics Platforms</vt:lpstr>
      <vt:lpstr>Shotgun Lipidomics of Human NAFLD Liver Tissue Lipid Profiling of Complex Extracts by Direct Infusion</vt:lpstr>
      <vt:lpstr>Multiplexed Precursor Ion Scanning [XPIS]</vt:lpstr>
      <vt:lpstr>Technical Benefits of Multiplexing PIS Precursor Fragmentation Profiles Are Overlaid for Lipid Species Characterization and Quantitation</vt:lpstr>
      <vt:lpstr>Hepatic PC/PE Ratios Calculated Individually Per Patient by IS Corrected Peak Area Ratios</vt:lpstr>
      <vt:lpstr>Hepatic PC Measured by IS Corrected Peak Area Ratios</vt:lpstr>
      <vt:lpstr>Hepatic PE Measured by IS Corrected Peak Area Ratios</vt:lpstr>
      <vt:lpstr>Multiplexed Precursor Ion Scanning on the QTRAP® 5500 System Enabling Up to 60 Precursor Ion Experiments Scanned in Parallel in Both Polarities</vt:lpstr>
      <vt:lpstr>PowerPoint Presentation</vt:lpstr>
      <vt:lpstr>SWATH™ Acquisition </vt:lpstr>
      <vt:lpstr>Comprehensive Quantitation</vt:lpstr>
      <vt:lpstr>PowerPoint Presentation</vt:lpstr>
      <vt:lpstr>PowerPoint Presentation</vt:lpstr>
      <vt:lpstr>PowerPoint Presentation</vt:lpstr>
      <vt:lpstr>Comprehensive Quant/Qual Metabolomics</vt:lpstr>
      <vt:lpstr>Metabolite Identification and Confirmation Against Accurate Mass Libraries</vt:lpstr>
      <vt:lpstr>Data Independent SWATH MS for Lipidomics  Full MS/MS Archive of Every Compound in the Sample</vt:lpstr>
      <vt:lpstr>PowerPoint Presentation</vt:lpstr>
      <vt:lpstr>450 Human Plasma Lipids Profiled in 6 min using SWATH™ Acquisition</vt:lpstr>
      <vt:lpstr>Infusion SWATH of Human Plasma Total Ion Map</vt:lpstr>
      <vt:lpstr>Infusion SWATH Configuration Method Set-up</vt:lpstr>
      <vt:lpstr>MS/MS for Lipid Identification</vt:lpstr>
      <vt:lpstr>Definitive Lipid Molecular Species Identification</vt:lpstr>
      <vt:lpstr>Lipid Relative Quantification of CER d17:0/17:0 Corrected by CER d17:1/18:0 IS  Quantitative Performance of a QqQ Instrument</vt:lpstr>
      <vt:lpstr>TAG Lipid Profiling in Plasma</vt:lpstr>
      <vt:lpstr>PowerPoint Presentation</vt:lpstr>
      <vt:lpstr>Acknowledgments</vt:lpstr>
      <vt:lpstr>PowerPoint Presentation</vt:lpstr>
      <vt:lpstr>Trademarks/Licensing</vt:lpstr>
      <vt:lpstr>TripleTOF® 5600+ System  Publically Available Application Data and Publications</vt:lpstr>
      <vt:lpstr>Conclusion</vt:lpstr>
    </vt:vector>
  </TitlesOfParts>
  <Company>Life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AB SCIEX</dc:title>
  <dc:creator>hudsona1</dc:creator>
  <cp:lastModifiedBy>brigitte.simons</cp:lastModifiedBy>
  <cp:revision>666</cp:revision>
  <dcterms:created xsi:type="dcterms:W3CDTF">2010-05-07T13:46:27Z</dcterms:created>
  <dcterms:modified xsi:type="dcterms:W3CDTF">2012-12-12T13:34:19Z</dcterms:modified>
</cp:coreProperties>
</file>